
<file path=[Content_Types].xml><?xml version="1.0" encoding="utf-8"?>
<Types xmlns="http://schemas.openxmlformats.org/package/2006/content-types">
  <Default Extension="gif" ContentType="image/gif"/>
  <Default Extension="jpeg" ContentType="image/jpeg"/>
  <Default Extension="jpg" ContentType="image/jpeg"/>
  <Default Extension="org&amp;utm_campaign=parser&amp;utm_content=thumbnail"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7.org&amp;utm_campaign=parser&amp;utm_content=thumbnail"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305" r:id="rId3"/>
    <p:sldId id="271" r:id="rId4"/>
    <p:sldId id="306" r:id="rId5"/>
    <p:sldId id="274" r:id="rId6"/>
    <p:sldId id="297" r:id="rId7"/>
    <p:sldId id="261" r:id="rId8"/>
    <p:sldId id="303" r:id="rId9"/>
    <p:sldId id="298" r:id="rId10"/>
    <p:sldId id="304" r:id="rId11"/>
    <p:sldId id="307" r:id="rId12"/>
    <p:sldId id="273" r:id="rId13"/>
    <p:sldId id="276" r:id="rId14"/>
    <p:sldId id="275" r:id="rId15"/>
    <p:sldId id="296" r:id="rId16"/>
    <p:sldId id="299" r:id="rId17"/>
    <p:sldId id="263" r:id="rId18"/>
    <p:sldId id="269" r:id="rId19"/>
    <p:sldId id="264" r:id="rId20"/>
    <p:sldId id="289" r:id="rId21"/>
    <p:sldId id="270" r:id="rId22"/>
    <p:sldId id="284" r:id="rId23"/>
    <p:sldId id="266" r:id="rId24"/>
    <p:sldId id="283" r:id="rId25"/>
    <p:sldId id="280" r:id="rId26"/>
    <p:sldId id="285" r:id="rId27"/>
    <p:sldId id="281" r:id="rId28"/>
    <p:sldId id="286" r:id="rId29"/>
    <p:sldId id="287" r:id="rId30"/>
    <p:sldId id="282" r:id="rId31"/>
    <p:sldId id="295" r:id="rId32"/>
    <p:sldId id="290" r:id="rId33"/>
    <p:sldId id="291" r:id="rId34"/>
    <p:sldId id="279" r:id="rId35"/>
    <p:sldId id="292" r:id="rId36"/>
    <p:sldId id="293" r:id="rId37"/>
    <p:sldId id="294" r:id="rId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5" autoAdjust="0"/>
    <p:restoredTop sz="94660"/>
  </p:normalViewPr>
  <p:slideViewPr>
    <p:cSldViewPr snapToGrid="0">
      <p:cViewPr varScale="1">
        <p:scale>
          <a:sx n="113" d="100"/>
          <a:sy n="113" d="100"/>
        </p:scale>
        <p:origin x="4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1E319F-8BEF-6427-43A5-CD5E9F76B38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4A8BCBF-917F-81FA-595C-B9D9579813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5A0E7FE-2E33-145D-4329-18393DB8179F}"/>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5E6ABC46-8D93-DBA0-1E34-2EFEAC7F42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EA54F53-7241-B33C-DBB7-A75DF7440219}"/>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531530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2564C4-0D3E-89BB-3442-5581A6E6021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C0D8EB6-41DB-9473-DB02-0A2D8122F41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148400-40D2-8A63-8D2F-663CD6ACC234}"/>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92687C81-D95D-FA97-E952-C657440485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42D4C73-4CAF-05F4-23C6-FFE544A7CE57}"/>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2363037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8ACEF-E094-D1B9-CE70-B13459FFF3D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49C0A14-5ADB-E274-9A75-240871A8B8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6553E37-772A-6500-2BDC-03A3852E9525}"/>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FDAA947E-E36C-5704-016D-0C2F067E1D5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1A59167-AD1B-9203-8421-75B8419AFC10}"/>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3238962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51CD6D-901F-387D-9927-515A783F51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1F1805E-E099-D84B-7701-AC7B3998F0A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D2A183A-E4F0-70E4-00DC-C341AE72933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41E94FD-60AF-38D1-0147-092E04E6EC6C}"/>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1A07A3B4-B61A-E2D6-B487-791E1C7A1E2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6C83A8-FB2A-6392-F223-1CE14A002F3C}"/>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61235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9B72D5-C760-DC93-4990-EC341572F08B}"/>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973B969-D73C-3EE2-5BEA-68412ECA32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4E55E27-BD09-EC8B-BC94-D3C0498C9EF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B54D36A-2D75-DBBC-6245-9EFD6A367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FFF4FF0-274A-20F0-0911-E59D788F814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9DA7D38-2997-0A9A-D96C-17123C1C0EA3}"/>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8" name="Espace réservé du pied de page 7">
            <a:extLst>
              <a:ext uri="{FF2B5EF4-FFF2-40B4-BE49-F238E27FC236}">
                <a16:creationId xmlns:a16="http://schemas.microsoft.com/office/drawing/2014/main" id="{3A6582A7-DCD2-C0E0-6102-FCA358E23EF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92A0754-E38D-2994-251B-689B00185213}"/>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722466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43839C-9625-35F5-BA63-E49CED2D9F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7CAD741-AA6A-0EC1-9647-18CA1D62F720}"/>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4" name="Espace réservé du pied de page 3">
            <a:extLst>
              <a:ext uri="{FF2B5EF4-FFF2-40B4-BE49-F238E27FC236}">
                <a16:creationId xmlns:a16="http://schemas.microsoft.com/office/drawing/2014/main" id="{33629F28-EAE7-96BD-CC58-8CBE30E4A81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AEB37A0-347E-6615-5A5C-CB16371642A8}"/>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113397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2481AD5-A5BB-A947-4DB9-92FC76F11E96}"/>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3" name="Espace réservé du pied de page 2">
            <a:extLst>
              <a:ext uri="{FF2B5EF4-FFF2-40B4-BE49-F238E27FC236}">
                <a16:creationId xmlns:a16="http://schemas.microsoft.com/office/drawing/2014/main" id="{B1CDB92C-2403-7380-8896-03F1E85FFAF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A33B3322-C0E7-1F64-8C9C-4C76F1134C8C}"/>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534399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EF41A6-16D0-3186-D16C-E7AD088CF99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CA93787-D635-FC98-94FF-8617CAFA20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3F37036-6CC6-7926-E0FB-F1AC5C490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C4B3F8-6CE3-2545-CB9C-9CF7429CF8E5}"/>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105D2730-D22A-2F4E-458D-DC7C8DE1145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371CABB-5409-A78D-53C6-73C04213E7DD}"/>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742252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3BE438-D321-41C0-2DD6-E24095FDE08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886B053-513E-58E4-A452-4EB7C0528D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AF4FCC5-24E5-8360-9C5E-659F58453E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24D1467-9372-74C4-CA9B-6C5F4A49D3B1}"/>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6" name="Espace réservé du pied de page 5">
            <a:extLst>
              <a:ext uri="{FF2B5EF4-FFF2-40B4-BE49-F238E27FC236}">
                <a16:creationId xmlns:a16="http://schemas.microsoft.com/office/drawing/2014/main" id="{2E81038D-53B4-DD4F-247F-1915155B959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4EC8AA5-2B68-A34F-1842-CD873B171E02}"/>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3304677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B1A34D-CFEF-34AF-BBD6-4D1114CE40D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70857F8-6AF7-581E-0070-1938B895685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9B65757-8047-3919-C09C-6C4806A0B6FB}"/>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BEE9FE48-FABA-A8A1-C7DA-1FD09DC504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FD9A75C-B26E-B5C3-4421-7D47A8DC6A3A}"/>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2838057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5259B94-1726-9796-5D75-BFDC91BF430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DF45646-A780-31FE-2532-17A02FA27A3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05AF8E4-5ABD-DDE3-8C96-323EEB6B1E08}"/>
              </a:ext>
            </a:extLst>
          </p:cNvPr>
          <p:cNvSpPr>
            <a:spLocks noGrp="1"/>
          </p:cNvSpPr>
          <p:nvPr>
            <p:ph type="dt" sz="half" idx="10"/>
          </p:nvPr>
        </p:nvSpPr>
        <p:spPr/>
        <p:txBody>
          <a:body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F9A3E8A7-1973-B192-ABFD-7CDE2D38C1D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B567434-B418-1007-9269-CB339A983008}"/>
              </a:ext>
            </a:extLst>
          </p:cNvPr>
          <p:cNvSpPr>
            <a:spLocks noGrp="1"/>
          </p:cNvSpPr>
          <p:nvPr>
            <p:ph type="sldNum" sz="quarter" idx="12"/>
          </p:nvPr>
        </p:nvSpPr>
        <p:spPr/>
        <p:txBody>
          <a:bodyPr/>
          <a:lstStyle/>
          <a:p>
            <a:fld id="{DA7B19E8-478F-4BB4-9057-BC0543DA489D}" type="slidenum">
              <a:rPr lang="fr-FR" smtClean="0"/>
              <a:t>‹N°›</a:t>
            </a:fld>
            <a:endParaRPr lang="fr-FR"/>
          </a:p>
        </p:txBody>
      </p:sp>
    </p:spTree>
    <p:extLst>
      <p:ext uri="{BB962C8B-B14F-4D97-AF65-F5344CB8AC3E}">
        <p14:creationId xmlns:p14="http://schemas.microsoft.com/office/powerpoint/2010/main" val="2762867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2C692AB-3026-F2A2-E04D-1F5429F2AE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7AF6D00-316E-3DCA-6EDA-9605475B48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39CF88E-2004-E0DD-EE15-2B8A79874E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39663-3F85-4641-876A-472C472F411F}" type="datetimeFigureOut">
              <a:rPr lang="fr-FR" smtClean="0"/>
              <a:t>29/09/2026</a:t>
            </a:fld>
            <a:endParaRPr lang="fr-FR"/>
          </a:p>
        </p:txBody>
      </p:sp>
      <p:sp>
        <p:nvSpPr>
          <p:cNvPr id="5" name="Espace réservé du pied de page 4">
            <a:extLst>
              <a:ext uri="{FF2B5EF4-FFF2-40B4-BE49-F238E27FC236}">
                <a16:creationId xmlns:a16="http://schemas.microsoft.com/office/drawing/2014/main" id="{E10599B8-C2C9-3412-E02D-4E3E46CE47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6F7D54F-0C49-9B1F-DF85-AA80FE4ED3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B19E8-478F-4BB4-9057-BC0543DA489D}" type="slidenum">
              <a:rPr lang="fr-FR" smtClean="0"/>
              <a:t>‹N°›</a:t>
            </a:fld>
            <a:endParaRPr lang="fr-FR"/>
          </a:p>
        </p:txBody>
      </p:sp>
    </p:spTree>
    <p:extLst>
      <p:ext uri="{BB962C8B-B14F-4D97-AF65-F5344CB8AC3E}">
        <p14:creationId xmlns:p14="http://schemas.microsoft.com/office/powerpoint/2010/main" val="1966534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org&amp;utm_campaign=parser&amp;utm_content=thumbnail"/><Relationship Id="rId2" Type="http://schemas.openxmlformats.org/officeDocument/2006/relationships/image" Target="../media/image6.org&amp;utm_campaign=parser&amp;utm_content=thumbnai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cosmologie.saf-astronomie.fr/SAF_CoursCosmo_2010_3.pdf" TargetMode="Externa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people-lux.obspm.fr/gourgoulhon/fr/master/relatM2.pdf"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astromontgeron.fr/de_sitter_st-antidesitter180523.pdf"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cosmologie.saf-astronomie.fr/univers_sym%C3%A9trique.pdf"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171933-59F2-719D-8753-C63757D7411B}"/>
              </a:ext>
            </a:extLst>
          </p:cNvPr>
          <p:cNvSpPr>
            <a:spLocks noGrp="1"/>
          </p:cNvSpPr>
          <p:nvPr>
            <p:ph type="ctrTitle"/>
          </p:nvPr>
        </p:nvSpPr>
        <p:spPr>
          <a:xfrm>
            <a:off x="1524000" y="1122363"/>
            <a:ext cx="9631680" cy="2387600"/>
          </a:xfrm>
        </p:spPr>
        <p:txBody>
          <a:bodyPr>
            <a:normAutofit/>
          </a:bodyPr>
          <a:lstStyle/>
          <a:p>
            <a:r>
              <a:rPr lang="fr-FR" dirty="0">
                <a:latin typeface="Algerian" panose="04020705040A02060702" pitchFamily="82" charset="0"/>
              </a:rPr>
              <a:t>Sphère &amp; </a:t>
            </a:r>
            <a:br>
              <a:rPr lang="fr-FR" dirty="0">
                <a:latin typeface="Algerian" panose="04020705040A02060702" pitchFamily="82" charset="0"/>
              </a:rPr>
            </a:br>
            <a:r>
              <a:rPr lang="fr-FR" dirty="0">
                <a:latin typeface="Algerian" panose="04020705040A02060702" pitchFamily="82" charset="0"/>
              </a:rPr>
              <a:t>Hypersphère</a:t>
            </a:r>
          </a:p>
        </p:txBody>
      </p:sp>
      <p:sp>
        <p:nvSpPr>
          <p:cNvPr id="3" name="Sous-titre 2">
            <a:extLst>
              <a:ext uri="{FF2B5EF4-FFF2-40B4-BE49-F238E27FC236}">
                <a16:creationId xmlns:a16="http://schemas.microsoft.com/office/drawing/2014/main" id="{7BE828DF-0A7D-6DE6-7C8A-717B96D274D7}"/>
              </a:ext>
            </a:extLst>
          </p:cNvPr>
          <p:cNvSpPr>
            <a:spLocks noGrp="1"/>
          </p:cNvSpPr>
          <p:nvPr>
            <p:ph type="subTitle" idx="1"/>
          </p:nvPr>
        </p:nvSpPr>
        <p:spPr>
          <a:xfrm>
            <a:off x="365760" y="4323398"/>
            <a:ext cx="11460480" cy="1655762"/>
          </a:xfrm>
        </p:spPr>
        <p:txBody>
          <a:bodyPr>
            <a:normAutofit/>
          </a:bodyPr>
          <a:lstStyle/>
          <a:p>
            <a:r>
              <a:rPr lang="fr-FR" sz="3200" dirty="0">
                <a:latin typeface="Algerian" panose="04020705040A02060702" pitchFamily="82" charset="0"/>
              </a:rPr>
              <a:t>Quel paradigme Pour tenter d’y voir plus clair?</a:t>
            </a:r>
          </a:p>
        </p:txBody>
      </p:sp>
    </p:spTree>
    <p:extLst>
      <p:ext uri="{BB962C8B-B14F-4D97-AF65-F5344CB8AC3E}">
        <p14:creationId xmlns:p14="http://schemas.microsoft.com/office/powerpoint/2010/main" val="196180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C7A819-6E3B-76B4-AA6B-A441E7E21755}"/>
              </a:ext>
            </a:extLst>
          </p:cNvPr>
          <p:cNvSpPr>
            <a:spLocks noGrp="1"/>
          </p:cNvSpPr>
          <p:nvPr>
            <p:ph type="title"/>
          </p:nvPr>
        </p:nvSpPr>
        <p:spPr>
          <a:xfrm>
            <a:off x="838200" y="0"/>
            <a:ext cx="10515600" cy="727075"/>
          </a:xfrm>
        </p:spPr>
        <p:txBody>
          <a:bodyPr/>
          <a:lstStyle/>
          <a:p>
            <a:pPr algn="ctr"/>
            <a:r>
              <a:rPr lang="fr-FR" dirty="0">
                <a:latin typeface="Times New Roman" panose="02020603050405020304" pitchFamily="18" charset="0"/>
                <a:cs typeface="Times New Roman" panose="02020603050405020304" pitchFamily="18" charset="0"/>
              </a:rPr>
              <a:t>Avertissement</a:t>
            </a:r>
          </a:p>
        </p:txBody>
      </p:sp>
      <p:pic>
        <p:nvPicPr>
          <p:cNvPr id="4" name="Espace réservé du contenu 3" descr="Image">
            <a:extLst>
              <a:ext uri="{FF2B5EF4-FFF2-40B4-BE49-F238E27FC236}">
                <a16:creationId xmlns:a16="http://schemas.microsoft.com/office/drawing/2014/main" id="{46DB7833-2806-3657-079B-BE074E9F5CA6}"/>
              </a:ext>
            </a:extLst>
          </p:cNvPr>
          <p:cNvPicPr>
            <a:picLocks noGrp="1" noChangeAspect="1"/>
          </p:cNvPicPr>
          <p:nvPr>
            <p:ph idx="1"/>
          </p:nvPr>
        </p:nvPicPr>
        <p:blipFill>
          <a:blip r:embed="rId2"/>
          <a:stretch>
            <a:fillRect/>
          </a:stretch>
        </p:blipFill>
        <p:spPr>
          <a:xfrm>
            <a:off x="0" y="1828801"/>
            <a:ext cx="5687547" cy="3810657"/>
          </a:xfrm>
          <a:prstGeom prst="rect">
            <a:avLst/>
          </a:prstGeom>
        </p:spPr>
      </p:pic>
      <p:sp>
        <p:nvSpPr>
          <p:cNvPr id="5" name="ZoneTexte 4">
            <a:extLst>
              <a:ext uri="{FF2B5EF4-FFF2-40B4-BE49-F238E27FC236}">
                <a16:creationId xmlns:a16="http://schemas.microsoft.com/office/drawing/2014/main" id="{AEA8E9E0-46B6-0926-AF0E-2C822BA38664}"/>
              </a:ext>
            </a:extLst>
          </p:cNvPr>
          <p:cNvSpPr txBox="1"/>
          <p:nvPr/>
        </p:nvSpPr>
        <p:spPr>
          <a:xfrm>
            <a:off x="5687547" y="1422399"/>
            <a:ext cx="6504453" cy="5016758"/>
          </a:xfrm>
          <a:prstGeom prst="rect">
            <a:avLst/>
          </a:prstGeom>
          <a:noFill/>
        </p:spPr>
        <p:txBody>
          <a:bodyPr wrap="square" rtlCol="0">
            <a:spAutoFit/>
          </a:bodyPr>
          <a:lstStyle/>
          <a:p>
            <a:pPr algn="just"/>
            <a:r>
              <a:rPr lang="fr-FR" sz="3200" dirty="0">
                <a:latin typeface="Times New Roman" panose="02020603050405020304" pitchFamily="18" charset="0"/>
                <a:cs typeface="Times New Roman" panose="02020603050405020304" pitchFamily="18" charset="0"/>
              </a:rPr>
              <a:t>R. Feynman (Prix Nobel de physique),  dans son cours inaugural à la mécanique quantique, déclarait à ses étudiants:</a:t>
            </a:r>
          </a:p>
          <a:p>
            <a:pPr algn="just"/>
            <a:r>
              <a:rPr lang="fr-FR" sz="3200" dirty="0">
                <a:latin typeface="Times New Roman" panose="02020603050405020304" pitchFamily="18" charset="0"/>
                <a:cs typeface="Times New Roman" panose="02020603050405020304" pitchFamily="18" charset="0"/>
              </a:rPr>
              <a:t>« Vous n’allez rien comprendre à ce que je vais vous enseigner, mais ne vous inquiétez pas, moi-même je n’y comprends rien. Mais, si faites ce que je vous enseigne, vous verrez, tout se passera bien! »</a:t>
            </a:r>
          </a:p>
        </p:txBody>
      </p:sp>
      <p:pic>
        <p:nvPicPr>
          <p:cNvPr id="10" name="Image 9">
            <a:extLst>
              <a:ext uri="{FF2B5EF4-FFF2-40B4-BE49-F238E27FC236}">
                <a16:creationId xmlns:a16="http://schemas.microsoft.com/office/drawing/2014/main" id="{93A4C80C-B564-D1F7-CD50-9A415BF175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9393" y="149063"/>
            <a:ext cx="1394621" cy="676180"/>
          </a:xfrm>
          <a:prstGeom prst="rect">
            <a:avLst/>
          </a:prstGeom>
        </p:spPr>
      </p:pic>
    </p:spTree>
    <p:extLst>
      <p:ext uri="{BB962C8B-B14F-4D97-AF65-F5344CB8AC3E}">
        <p14:creationId xmlns:p14="http://schemas.microsoft.com/office/powerpoint/2010/main" val="337029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4FABD3-EA4E-1211-61FB-90F999E950B0}"/>
              </a:ext>
            </a:extLst>
          </p:cNvPr>
          <p:cNvSpPr>
            <a:spLocks noGrp="1"/>
          </p:cNvSpPr>
          <p:nvPr>
            <p:ph type="title"/>
          </p:nvPr>
        </p:nvSpPr>
        <p:spPr>
          <a:xfrm>
            <a:off x="81280" y="1"/>
            <a:ext cx="12110720" cy="721360"/>
          </a:xfrm>
        </p:spPr>
        <p:txBody>
          <a:bodyPr/>
          <a:lstStyle/>
          <a:p>
            <a:r>
              <a:rPr lang="fr-FR" dirty="0">
                <a:latin typeface="Times New Roman" panose="02020603050405020304" pitchFamily="18" charset="0"/>
                <a:cs typeface="Times New Roman" panose="02020603050405020304" pitchFamily="18" charset="0"/>
              </a:rPr>
              <a:t>La sphère comme paradigme pour l’hypersphère 3D</a:t>
            </a:r>
          </a:p>
        </p:txBody>
      </p:sp>
      <p:sp>
        <p:nvSpPr>
          <p:cNvPr id="3" name="Espace réservé du contenu 2">
            <a:extLst>
              <a:ext uri="{FF2B5EF4-FFF2-40B4-BE49-F238E27FC236}">
                <a16:creationId xmlns:a16="http://schemas.microsoft.com/office/drawing/2014/main" id="{9843B08A-F2EA-D044-7881-10395DCDC80A}"/>
              </a:ext>
            </a:extLst>
          </p:cNvPr>
          <p:cNvSpPr>
            <a:spLocks noGrp="1"/>
          </p:cNvSpPr>
          <p:nvPr>
            <p:ph idx="1"/>
          </p:nvPr>
        </p:nvSpPr>
        <p:spPr>
          <a:xfrm>
            <a:off x="-50800" y="721361"/>
            <a:ext cx="12242800" cy="6136639"/>
          </a:xfrm>
        </p:spPr>
        <p:txBody>
          <a:bodyPr>
            <a:normAutofit fontScale="92500"/>
          </a:bodyPr>
          <a:lstStyle/>
          <a:p>
            <a:pPr algn="just"/>
            <a:r>
              <a:rPr lang="fr-FR" sz="3200" dirty="0">
                <a:latin typeface="Times New Roman" panose="02020603050405020304" pitchFamily="18" charset="0"/>
                <a:cs typeface="Times New Roman" panose="02020603050405020304" pitchFamily="18" charset="0"/>
              </a:rPr>
              <a:t>Notations: Soit un espace à n dimensions (euclidien , par exemple) muni d’une base « cartésienne » orthonormée, de centre O de cet espace, supportant des coordonnées « cartésiennes ». </a:t>
            </a:r>
          </a:p>
          <a:p>
            <a:pPr algn="ctr"/>
            <a:r>
              <a:rPr lang="fr-FR" sz="3200" dirty="0">
                <a:latin typeface="Times New Roman" panose="02020603050405020304" pitchFamily="18" charset="0"/>
                <a:cs typeface="Times New Roman" panose="02020603050405020304" pitchFamily="18" charset="0"/>
              </a:rPr>
              <a:t>Cas à 3 dimensions (n =3)</a:t>
            </a:r>
          </a:p>
          <a:p>
            <a:pPr algn="just"/>
            <a:r>
              <a:rPr lang="fr-FR" sz="3200" dirty="0">
                <a:latin typeface="Times New Roman" panose="02020603050405020304" pitchFamily="18" charset="0"/>
                <a:cs typeface="Times New Roman" panose="02020603050405020304" pitchFamily="18" charset="0"/>
              </a:rPr>
              <a:t>Coordonnées (x, y, z): la 3-sphère est le lieu des points où x²+y²+z² &lt; R². R, une constante, est le rayon de la sphère. C’est une boule de type  « ouvert ». </a:t>
            </a:r>
          </a:p>
          <a:p>
            <a:pPr algn="just"/>
            <a:r>
              <a:rPr lang="fr-FR" sz="3200" dirty="0">
                <a:latin typeface="Times New Roman" panose="02020603050405020304" pitchFamily="18" charset="0"/>
                <a:cs typeface="Times New Roman" panose="02020603050405020304" pitchFamily="18" charset="0"/>
              </a:rPr>
              <a:t>Le lieu des points tels que x²+y²+z² = R² est l’hypersurface de dimension (n-1), hypersurface de dimension 2, ici, notée S(2), qui </a:t>
            </a:r>
            <a:r>
              <a:rPr lang="fr-FR" sz="3200" b="1" dirty="0">
                <a:latin typeface="Times New Roman" panose="02020603050405020304" pitchFamily="18" charset="0"/>
                <a:cs typeface="Times New Roman" panose="02020603050405020304" pitchFamily="18" charset="0"/>
              </a:rPr>
              <a:t>délimite</a:t>
            </a:r>
            <a:r>
              <a:rPr lang="fr-FR" sz="3200" dirty="0">
                <a:latin typeface="Times New Roman" panose="02020603050405020304" pitchFamily="18" charset="0"/>
                <a:cs typeface="Times New Roman" panose="02020603050405020304" pitchFamily="18" charset="0"/>
              </a:rPr>
              <a:t> un intérieur et un extérieur qui, lui, est défini pour (x²+y²+z² &gt; R²), de la 3-sphère. </a:t>
            </a:r>
          </a:p>
          <a:p>
            <a:pPr algn="just"/>
            <a:r>
              <a:rPr lang="fr-FR" sz="3200" dirty="0">
                <a:latin typeface="Times New Roman" panose="02020603050405020304" pitchFamily="18" charset="0"/>
                <a:cs typeface="Times New Roman" panose="02020603050405020304" pitchFamily="18" charset="0"/>
              </a:rPr>
              <a:t>Si on n’inclut pas S(2), ce qui ne change pas le volume car son volume est nul, c’est que ses propriétés sont différentes de celles de la 3-sphère.  </a:t>
            </a:r>
          </a:p>
          <a:p>
            <a:r>
              <a:rPr lang="fr-FR" sz="3200" dirty="0">
                <a:latin typeface="Times New Roman" panose="02020603050405020304" pitchFamily="18" charset="0"/>
                <a:cs typeface="Times New Roman" panose="02020603050405020304" pitchFamily="18" charset="0"/>
              </a:rPr>
              <a:t>Cela se généralise à n dimensions avec x</a:t>
            </a:r>
            <a:r>
              <a:rPr lang="fr-FR" sz="3200" baseline="-25000" dirty="0">
                <a:latin typeface="Times New Roman" panose="02020603050405020304" pitchFamily="18" charset="0"/>
                <a:cs typeface="Times New Roman" panose="02020603050405020304" pitchFamily="18" charset="0"/>
              </a:rPr>
              <a:t>1</a:t>
            </a:r>
            <a:r>
              <a:rPr lang="fr-FR" sz="3200" dirty="0">
                <a:latin typeface="Times New Roman" panose="02020603050405020304" pitchFamily="18" charset="0"/>
                <a:cs typeface="Times New Roman" panose="02020603050405020304" pitchFamily="18" charset="0"/>
              </a:rPr>
              <a:t>²+..x</a:t>
            </a:r>
            <a:r>
              <a:rPr lang="fr-FR" sz="3200" baseline="-25000" dirty="0">
                <a:latin typeface="Times New Roman" panose="02020603050405020304" pitchFamily="18" charset="0"/>
                <a:cs typeface="Times New Roman" panose="02020603050405020304" pitchFamily="18" charset="0"/>
              </a:rPr>
              <a:t>i</a:t>
            </a:r>
            <a:r>
              <a:rPr lang="fr-FR" sz="3200" dirty="0">
                <a:latin typeface="Times New Roman" panose="02020603050405020304" pitchFamily="18" charset="0"/>
                <a:cs typeface="Times New Roman" panose="02020603050405020304" pitchFamily="18" charset="0"/>
              </a:rPr>
              <a:t>²+ …x</a:t>
            </a:r>
            <a:r>
              <a:rPr lang="fr-FR" sz="3200" baseline="-25000" dirty="0">
                <a:latin typeface="Times New Roman" panose="02020603050405020304" pitchFamily="18" charset="0"/>
                <a:cs typeface="Times New Roman" panose="02020603050405020304" pitchFamily="18" charset="0"/>
              </a:rPr>
              <a:t>n</a:t>
            </a:r>
            <a:r>
              <a:rPr lang="fr-FR" sz="3200" dirty="0">
                <a:latin typeface="Times New Roman" panose="02020603050405020304" pitchFamily="18" charset="0"/>
                <a:cs typeface="Times New Roman" panose="02020603050405020304" pitchFamily="18" charset="0"/>
              </a:rPr>
              <a:t>² = R² pour l’hypersurface S(n-1) et x</a:t>
            </a:r>
            <a:r>
              <a:rPr lang="fr-FR" sz="3200" baseline="-25000" dirty="0">
                <a:latin typeface="Times New Roman" panose="02020603050405020304" pitchFamily="18" charset="0"/>
                <a:cs typeface="Times New Roman" panose="02020603050405020304" pitchFamily="18" charset="0"/>
              </a:rPr>
              <a:t>1</a:t>
            </a:r>
            <a:r>
              <a:rPr lang="fr-FR" sz="3200" dirty="0">
                <a:latin typeface="Times New Roman" panose="02020603050405020304" pitchFamily="18" charset="0"/>
                <a:cs typeface="Times New Roman" panose="02020603050405020304" pitchFamily="18" charset="0"/>
              </a:rPr>
              <a:t>²+..x</a:t>
            </a:r>
            <a:r>
              <a:rPr lang="fr-FR" sz="3200" baseline="-25000" dirty="0">
                <a:latin typeface="Times New Roman" panose="02020603050405020304" pitchFamily="18" charset="0"/>
                <a:cs typeface="Times New Roman" panose="02020603050405020304" pitchFamily="18" charset="0"/>
              </a:rPr>
              <a:t>i</a:t>
            </a:r>
            <a:r>
              <a:rPr lang="fr-FR" sz="3200" dirty="0">
                <a:latin typeface="Times New Roman" panose="02020603050405020304" pitchFamily="18" charset="0"/>
                <a:cs typeface="Times New Roman" panose="02020603050405020304" pitchFamily="18" charset="0"/>
              </a:rPr>
              <a:t>²+ …x</a:t>
            </a:r>
            <a:r>
              <a:rPr lang="fr-FR" sz="3200" baseline="-25000" dirty="0">
                <a:latin typeface="Times New Roman" panose="02020603050405020304" pitchFamily="18" charset="0"/>
                <a:cs typeface="Times New Roman" panose="02020603050405020304" pitchFamily="18" charset="0"/>
              </a:rPr>
              <a:t>n</a:t>
            </a:r>
            <a:r>
              <a:rPr lang="fr-FR" sz="3200" dirty="0">
                <a:latin typeface="Times New Roman" panose="02020603050405020304" pitchFamily="18" charset="0"/>
                <a:cs typeface="Times New Roman" panose="02020603050405020304" pitchFamily="18" charset="0"/>
              </a:rPr>
              <a:t>² &lt; R² pour le volume de la n-sphère.</a:t>
            </a:r>
          </a:p>
          <a:p>
            <a:pPr marL="0" indent="0">
              <a:buNone/>
            </a:pP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6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CB6216-F6C8-69DD-7589-7457DB42D490}"/>
              </a:ext>
            </a:extLst>
          </p:cNvPr>
          <p:cNvSpPr>
            <a:spLocks noGrp="1"/>
          </p:cNvSpPr>
          <p:nvPr>
            <p:ph type="title"/>
          </p:nvPr>
        </p:nvSpPr>
        <p:spPr>
          <a:xfrm>
            <a:off x="0" y="1"/>
            <a:ext cx="12259732" cy="838200"/>
          </a:xfrm>
        </p:spPr>
        <p:txBody>
          <a:bodyPr/>
          <a:lstStyle/>
          <a:p>
            <a:r>
              <a:rPr lang="fr-FR" dirty="0">
                <a:latin typeface="Times New Roman" panose="02020603050405020304" pitchFamily="18" charset="0"/>
                <a:cs typeface="Times New Roman" panose="02020603050405020304" pitchFamily="18" charset="0"/>
              </a:rPr>
              <a:t>Exemple de n-sphère et de son hypersurface S(n-1)</a:t>
            </a:r>
          </a:p>
        </p:txBody>
      </p:sp>
      <p:sp>
        <p:nvSpPr>
          <p:cNvPr id="3" name="Espace réservé du contenu 2">
            <a:extLst>
              <a:ext uri="{FF2B5EF4-FFF2-40B4-BE49-F238E27FC236}">
                <a16:creationId xmlns:a16="http://schemas.microsoft.com/office/drawing/2014/main" id="{0F7E2B1E-7CC3-B45D-89D2-2F742CDFA24E}"/>
              </a:ext>
            </a:extLst>
          </p:cNvPr>
          <p:cNvSpPr>
            <a:spLocks noGrp="1"/>
          </p:cNvSpPr>
          <p:nvPr>
            <p:ph idx="1"/>
          </p:nvPr>
        </p:nvSpPr>
        <p:spPr>
          <a:xfrm>
            <a:off x="0" y="838201"/>
            <a:ext cx="12098867" cy="6138332"/>
          </a:xfrm>
        </p:spPr>
        <p:txBody>
          <a:bodyPr>
            <a:normAutofit/>
          </a:bodyPr>
          <a:lstStyle/>
          <a:p>
            <a:pPr algn="just"/>
            <a:r>
              <a:rPr lang="fr-FR" sz="3200" dirty="0">
                <a:latin typeface="Times New Roman" panose="02020603050405020304" pitchFamily="18" charset="0"/>
                <a:cs typeface="Times New Roman" panose="02020603050405020304" pitchFamily="18" charset="0"/>
              </a:rPr>
              <a:t>Prenons l’exemple simple d’une 2-sphère de rayon R et de son hypersurface  S(1).</a:t>
            </a:r>
          </a:p>
          <a:p>
            <a:pPr algn="just"/>
            <a:r>
              <a:rPr lang="fr-FR" sz="3200" dirty="0">
                <a:latin typeface="Times New Roman" panose="02020603050405020304" pitchFamily="18" charset="0"/>
                <a:cs typeface="Times New Roman" panose="02020603050405020304" pitchFamily="18" charset="0"/>
              </a:rPr>
              <a:t>Cette 2-sphère appartient à l’espace euclidien à 2 dimensions qui est un plan.</a:t>
            </a:r>
          </a:p>
          <a:p>
            <a:pPr algn="just"/>
            <a:r>
              <a:rPr lang="fr-FR" sz="3200" dirty="0">
                <a:latin typeface="Times New Roman" panose="02020603050405020304" pitchFamily="18" charset="0"/>
                <a:cs typeface="Times New Roman" panose="02020603050405020304" pitchFamily="18" charset="0"/>
              </a:rPr>
              <a:t>La 2-sphère est un disque de 2-volume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R².</a:t>
            </a:r>
          </a:p>
          <a:p>
            <a:pPr algn="just"/>
            <a:r>
              <a:rPr lang="fr-FR" sz="3200" dirty="0">
                <a:latin typeface="Times New Roman" panose="02020603050405020304" pitchFamily="18" charset="0"/>
                <a:cs typeface="Times New Roman" panose="02020603050405020304" pitchFamily="18" charset="0"/>
              </a:rPr>
              <a:t>Son hypersurface, qui délimite un intérieur et un extérieur, est la circonférence S(1), une hypersurface de dimension 1, qui vaut 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R.</a:t>
            </a:r>
          </a:p>
          <a:p>
            <a:pPr algn="just"/>
            <a:r>
              <a:rPr lang="fr-FR" sz="3200" dirty="0">
                <a:latin typeface="Times New Roman" panose="02020603050405020304" pitchFamily="18" charset="0"/>
                <a:cs typeface="Times New Roman" panose="02020603050405020304" pitchFamily="18" charset="0"/>
              </a:rPr>
              <a:t>Cet exemple va nous servir lors de l’établissement du paradigme de la sphère.</a:t>
            </a:r>
          </a:p>
        </p:txBody>
      </p:sp>
      <p:cxnSp>
        <p:nvCxnSpPr>
          <p:cNvPr id="5" name="Connecteur droit 4">
            <a:extLst>
              <a:ext uri="{FF2B5EF4-FFF2-40B4-BE49-F238E27FC236}">
                <a16:creationId xmlns:a16="http://schemas.microsoft.com/office/drawing/2014/main" id="{80C90B8F-E7C2-0A82-E686-4F5DC54D4534}"/>
              </a:ext>
            </a:extLst>
          </p:cNvPr>
          <p:cNvCxnSpPr/>
          <p:nvPr/>
        </p:nvCxnSpPr>
        <p:spPr>
          <a:xfrm flipH="1">
            <a:off x="1769533" y="5223933"/>
            <a:ext cx="1329266" cy="142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9E6EFB46-2061-6199-A824-A49347A02EAE}"/>
              </a:ext>
            </a:extLst>
          </p:cNvPr>
          <p:cNvCxnSpPr/>
          <p:nvPr/>
        </p:nvCxnSpPr>
        <p:spPr>
          <a:xfrm>
            <a:off x="1769533" y="6646333"/>
            <a:ext cx="6612466"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Ellipse 7">
            <a:extLst>
              <a:ext uri="{FF2B5EF4-FFF2-40B4-BE49-F238E27FC236}">
                <a16:creationId xmlns:a16="http://schemas.microsoft.com/office/drawing/2014/main" id="{30DBABA9-D55C-6665-6092-99829F2B0C02}"/>
              </a:ext>
            </a:extLst>
          </p:cNvPr>
          <p:cNvSpPr/>
          <p:nvPr/>
        </p:nvSpPr>
        <p:spPr>
          <a:xfrm>
            <a:off x="3170765" y="5590647"/>
            <a:ext cx="4428067" cy="858304"/>
          </a:xfrm>
          <a:prstGeom prst="ellipse">
            <a:avLst/>
          </a:prstGeom>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686C8FF8-56B6-05A2-26CB-B3057C519DF6}"/>
              </a:ext>
            </a:extLst>
          </p:cNvPr>
          <p:cNvSpPr txBox="1"/>
          <p:nvPr/>
        </p:nvSpPr>
        <p:spPr>
          <a:xfrm>
            <a:off x="5075766" y="5835133"/>
            <a:ext cx="753533" cy="369332"/>
          </a:xfrm>
          <a:prstGeom prst="rect">
            <a:avLst/>
          </a:prstGeom>
          <a:noFill/>
        </p:spPr>
        <p:txBody>
          <a:bodyPr wrap="square" rtlCol="0">
            <a:spAutoFit/>
          </a:bodyPr>
          <a:lstStyle/>
          <a:p>
            <a:r>
              <a:rPr lang="el-GR" dirty="0">
                <a:solidFill>
                  <a:schemeClr val="accent5">
                    <a:lumMod val="40000"/>
                    <a:lumOff val="60000"/>
                  </a:schemeClr>
                </a:solidFill>
                <a:latin typeface="Times New Roman" panose="02020603050405020304" pitchFamily="18" charset="0"/>
                <a:cs typeface="Times New Roman" panose="02020603050405020304" pitchFamily="18" charset="0"/>
              </a:rPr>
              <a:t>π</a:t>
            </a:r>
            <a:r>
              <a:rPr lang="fr-FR" dirty="0">
                <a:solidFill>
                  <a:schemeClr val="accent5">
                    <a:lumMod val="40000"/>
                    <a:lumOff val="60000"/>
                  </a:schemeClr>
                </a:solidFill>
              </a:rPr>
              <a:t>R²</a:t>
            </a:r>
          </a:p>
        </p:txBody>
      </p:sp>
      <p:sp>
        <p:nvSpPr>
          <p:cNvPr id="6" name="ZoneTexte 5">
            <a:extLst>
              <a:ext uri="{FF2B5EF4-FFF2-40B4-BE49-F238E27FC236}">
                <a16:creationId xmlns:a16="http://schemas.microsoft.com/office/drawing/2014/main" id="{88CE0579-44BA-F616-5158-0FD8BC60DEE2}"/>
              </a:ext>
            </a:extLst>
          </p:cNvPr>
          <p:cNvSpPr txBox="1"/>
          <p:nvPr/>
        </p:nvSpPr>
        <p:spPr>
          <a:xfrm>
            <a:off x="7624709" y="5835133"/>
            <a:ext cx="572593" cy="369332"/>
          </a:xfrm>
          <a:prstGeom prst="rect">
            <a:avLst/>
          </a:prstGeom>
          <a:noFill/>
        </p:spPr>
        <p:txBody>
          <a:bodyPr wrap="none" rtlCol="0">
            <a:spAutoFit/>
          </a:bodyPr>
          <a:lstStyle/>
          <a:p>
            <a:r>
              <a:rPr lang="fr-FR" dirty="0"/>
              <a:t>2</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R</a:t>
            </a:r>
            <a:endParaRPr lang="fr-FR" dirty="0"/>
          </a:p>
        </p:txBody>
      </p:sp>
    </p:spTree>
    <p:extLst>
      <p:ext uri="{BB962C8B-B14F-4D97-AF65-F5344CB8AC3E}">
        <p14:creationId xmlns:p14="http://schemas.microsoft.com/office/powerpoint/2010/main" val="98178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90AF9-CC8D-3D02-8226-EA0597F014B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9407804-B92C-7597-020D-983171CE7775}"/>
              </a:ext>
            </a:extLst>
          </p:cNvPr>
          <p:cNvSpPr>
            <a:spLocks noGrp="1"/>
          </p:cNvSpPr>
          <p:nvPr>
            <p:ph type="title"/>
          </p:nvPr>
        </p:nvSpPr>
        <p:spPr>
          <a:xfrm>
            <a:off x="81280" y="1"/>
            <a:ext cx="12110720" cy="592666"/>
          </a:xfrm>
        </p:spPr>
        <p:txBody>
          <a:bodyPr>
            <a:normAutofit fontScale="90000"/>
          </a:bodyPr>
          <a:lstStyle/>
          <a:p>
            <a:r>
              <a:rPr lang="fr-FR" dirty="0">
                <a:latin typeface="Times New Roman" panose="02020603050405020304" pitchFamily="18" charset="0"/>
                <a:cs typeface="Times New Roman" panose="02020603050405020304" pitchFamily="18" charset="0"/>
              </a:rPr>
              <a:t>La sphère comme paradigme pour l’hypersphère 3D</a:t>
            </a:r>
          </a:p>
        </p:txBody>
      </p:sp>
      <p:sp>
        <p:nvSpPr>
          <p:cNvPr id="3" name="Espace réservé du contenu 2">
            <a:extLst>
              <a:ext uri="{FF2B5EF4-FFF2-40B4-BE49-F238E27FC236}">
                <a16:creationId xmlns:a16="http://schemas.microsoft.com/office/drawing/2014/main" id="{06D22AA3-F262-B5B3-B5D9-11BE97E0D50F}"/>
              </a:ext>
            </a:extLst>
          </p:cNvPr>
          <p:cNvSpPr>
            <a:spLocks noGrp="1"/>
          </p:cNvSpPr>
          <p:nvPr>
            <p:ph idx="1"/>
          </p:nvPr>
        </p:nvSpPr>
        <p:spPr>
          <a:xfrm>
            <a:off x="-50800" y="822960"/>
            <a:ext cx="12242800" cy="6229772"/>
          </a:xfrm>
        </p:spPr>
        <p:txBody>
          <a:bodyPr>
            <a:normAutofit lnSpcReduction="10000"/>
          </a:bodyPr>
          <a:lstStyle/>
          <a:p>
            <a:pPr algn="just"/>
            <a:r>
              <a:rPr lang="fr-FR" sz="3200" dirty="0">
                <a:latin typeface="Times New Roman" panose="02020603050405020304" pitchFamily="18" charset="0"/>
                <a:cs typeface="Times New Roman" panose="02020603050405020304" pitchFamily="18" charset="0"/>
              </a:rPr>
              <a:t>Le paradigme est l’étude d’un exemple simple, qui va servir de modèle, pour faciliter l’étude d’un cas complexe, de même structure. </a:t>
            </a:r>
          </a:p>
          <a:p>
            <a:pPr algn="just"/>
            <a:r>
              <a:rPr lang="fr-FR" sz="3200" dirty="0">
                <a:latin typeface="Times New Roman" panose="02020603050405020304" pitchFamily="18" charset="0"/>
                <a:cs typeface="Times New Roman" panose="02020603050405020304" pitchFamily="18" charset="0"/>
              </a:rPr>
              <a:t>Bachelard, dans son ouvrage « le nouvel esprit scientifique » soutient que la connaissance scientifique est « inductive » : l’exemple modélise et induit la loi qui, rappelons-le, décrit les relations entre les éléments d’un système. </a:t>
            </a:r>
          </a:p>
          <a:p>
            <a:pPr algn="just"/>
            <a:r>
              <a:rPr lang="fr-FR" sz="3200" dirty="0">
                <a:latin typeface="Times New Roman" panose="02020603050405020304" pitchFamily="18" charset="0"/>
                <a:cs typeface="Times New Roman" panose="02020603050405020304" pitchFamily="18" charset="0"/>
              </a:rPr>
              <a:t>Pour ce problème de propriétés géométriques d’une classe de géométries à symétrie sphérique, à travers un nombre de dimensions d’espace variable, on prend pour modèle un cas qu’on connaît bien, (la sphère).</a:t>
            </a:r>
          </a:p>
          <a:p>
            <a:pPr algn="just"/>
            <a:r>
              <a:rPr lang="fr-FR" sz="3200" dirty="0">
                <a:latin typeface="Times New Roman" panose="02020603050405020304" pitchFamily="18" charset="0"/>
                <a:cs typeface="Times New Roman" panose="02020603050405020304" pitchFamily="18" charset="0"/>
              </a:rPr>
              <a:t> On en analyse la structure, et on s’en sert de modèle (paradigme) à appliquer aux cas comportant un nombre de dimensions supérieures.</a:t>
            </a:r>
          </a:p>
          <a:p>
            <a:pPr algn="just"/>
            <a:r>
              <a:rPr lang="fr-FR" sz="3200" dirty="0">
                <a:latin typeface="Times New Roman" panose="02020603050405020304" pitchFamily="18" charset="0"/>
                <a:cs typeface="Times New Roman" panose="02020603050405020304" pitchFamily="18" charset="0"/>
              </a:rPr>
              <a:t>Connaissance analytique, synthétique: L’hypersphère est un cas où notre esprit peut analytiquement décrire un objet sans pouvoir le synthétiser! </a:t>
            </a: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709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3D8E61-9D7A-1C92-9D15-9201E76B0FE9}"/>
              </a:ext>
            </a:extLst>
          </p:cNvPr>
          <p:cNvSpPr>
            <a:spLocks noGrp="1"/>
          </p:cNvSpPr>
          <p:nvPr>
            <p:ph type="title"/>
          </p:nvPr>
        </p:nvSpPr>
        <p:spPr>
          <a:xfrm>
            <a:off x="127000" y="0"/>
            <a:ext cx="11938000" cy="821267"/>
          </a:xfrm>
        </p:spPr>
        <p:txBody>
          <a:bodyPr/>
          <a:lstStyle/>
          <a:p>
            <a:r>
              <a:rPr lang="fr-FR" dirty="0">
                <a:latin typeface="Times New Roman" panose="02020603050405020304" pitchFamily="18" charset="0"/>
                <a:cs typeface="Times New Roman" panose="02020603050405020304" pitchFamily="18" charset="0"/>
              </a:rPr>
              <a:t>La sphère comme paradigme pour l’hypersphère 3D</a:t>
            </a:r>
            <a:endParaRPr lang="fr-FR" dirty="0"/>
          </a:p>
        </p:txBody>
      </p:sp>
      <p:sp>
        <p:nvSpPr>
          <p:cNvPr id="3" name="Espace réservé du contenu 2">
            <a:extLst>
              <a:ext uri="{FF2B5EF4-FFF2-40B4-BE49-F238E27FC236}">
                <a16:creationId xmlns:a16="http://schemas.microsoft.com/office/drawing/2014/main" id="{64FE9E6E-C8D3-61FA-228E-F83CB1741775}"/>
              </a:ext>
            </a:extLst>
          </p:cNvPr>
          <p:cNvSpPr>
            <a:spLocks noGrp="1"/>
          </p:cNvSpPr>
          <p:nvPr>
            <p:ph idx="1"/>
          </p:nvPr>
        </p:nvSpPr>
        <p:spPr>
          <a:xfrm>
            <a:off x="127000" y="902757"/>
            <a:ext cx="11938000" cy="5955243"/>
          </a:xfrm>
        </p:spPr>
        <p:txBody>
          <a:bodyPr>
            <a:normAutofit lnSpcReduction="10000"/>
          </a:bodyPr>
          <a:lstStyle/>
          <a:p>
            <a:pPr algn="just"/>
            <a:r>
              <a:rPr lang="fr-FR" sz="3200" dirty="0">
                <a:latin typeface="Times New Roman" panose="02020603050405020304" pitchFamily="18" charset="0"/>
                <a:cs typeface="Times New Roman" panose="02020603050405020304" pitchFamily="18" charset="0"/>
              </a:rPr>
              <a:t>Prenons donc la 3-sphère comme paradigme pour étudier et comprendre la 4-sphère et son hypersurface S(3), communément appelée «Hypersphère». </a:t>
            </a:r>
          </a:p>
          <a:p>
            <a:pPr algn="just"/>
            <a:r>
              <a:rPr lang="fr-FR" sz="3200" dirty="0">
                <a:latin typeface="Times New Roman" panose="02020603050405020304" pitchFamily="18" charset="0"/>
                <a:cs typeface="Times New Roman" panose="02020603050405020304" pitchFamily="18" charset="0"/>
              </a:rPr>
              <a:t>En effet, la surface à 2 dimensions S(2) de la 3-sphère, que nous connaissons bien, qui est une variété riemannienne à symétrie maximale (homogène et isotrope) se généralise à S(3), également à symétrie maximale (homogène et isotrope), frontière d’une 4-sphère.</a:t>
            </a:r>
          </a:p>
          <a:p>
            <a:pPr algn="just"/>
            <a:r>
              <a:rPr lang="fr-FR" sz="3200" dirty="0">
                <a:latin typeface="Times New Roman" panose="02020603050405020304" pitchFamily="18" charset="0"/>
                <a:cs typeface="Times New Roman" panose="02020603050405020304" pitchFamily="18" charset="0"/>
              </a:rPr>
              <a:t>Soulignons qu’une n-sphère n’est pas à symétrie maximale: symétrie sphérique en un seul point (son centre). </a:t>
            </a:r>
          </a:p>
          <a:p>
            <a:pPr algn="just"/>
            <a:r>
              <a:rPr lang="fr-FR" sz="3200" dirty="0">
                <a:latin typeface="Times New Roman" panose="02020603050405020304" pitchFamily="18" charset="0"/>
                <a:cs typeface="Times New Roman" panose="02020603050405020304" pitchFamily="18" charset="0"/>
              </a:rPr>
              <a:t>C’est une caractéristique des frontières d’avoir des propriétés originales (ici plus de symétries). A ce titre on peut citer la correspondance CFT/</a:t>
            </a:r>
            <a:r>
              <a:rPr lang="fr-FR" sz="3200" dirty="0" err="1">
                <a:latin typeface="Times New Roman" panose="02020603050405020304" pitchFamily="18" charset="0"/>
                <a:cs typeface="Times New Roman" panose="02020603050405020304" pitchFamily="18" charset="0"/>
              </a:rPr>
              <a:t>AdS</a:t>
            </a:r>
            <a:r>
              <a:rPr lang="fr-FR" sz="3200" dirty="0">
                <a:latin typeface="Times New Roman" panose="02020603050405020304" pitchFamily="18" charset="0"/>
                <a:cs typeface="Times New Roman" panose="02020603050405020304" pitchFamily="18" charset="0"/>
              </a:rPr>
              <a:t>, associée au principe holographique (toute l’information à l’intérieur d’une boule est codée à sa surface). Une théorie très en pointe en physique moderne.</a:t>
            </a:r>
          </a:p>
          <a:p>
            <a:endParaRPr lang="fr-FR" dirty="0"/>
          </a:p>
        </p:txBody>
      </p:sp>
    </p:spTree>
    <p:extLst>
      <p:ext uri="{BB962C8B-B14F-4D97-AF65-F5344CB8AC3E}">
        <p14:creationId xmlns:p14="http://schemas.microsoft.com/office/powerpoint/2010/main" val="1901653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5E0FAB9-3721-B908-2DD4-F6E41F42F7A9}"/>
              </a:ext>
            </a:extLst>
          </p:cNvPr>
          <p:cNvSpPr txBox="1"/>
          <p:nvPr/>
        </p:nvSpPr>
        <p:spPr>
          <a:xfrm>
            <a:off x="0" y="0"/>
            <a:ext cx="12191999" cy="6617196"/>
          </a:xfrm>
          <a:prstGeom prst="rect">
            <a:avLst/>
          </a:prstGeom>
          <a:noFill/>
        </p:spPr>
        <p:txBody>
          <a:bodyPr wrap="square">
            <a:spAutoFit/>
          </a:bodyPr>
          <a:lstStyle/>
          <a:p>
            <a:pPr algn="ctr">
              <a:buNone/>
            </a:pPr>
            <a:r>
              <a:rPr lang="fr-FR" sz="4000" kern="150" dirty="0">
                <a:effectLst/>
                <a:latin typeface="Times New Roman" panose="02020603050405020304" pitchFamily="18" charset="0"/>
                <a:ea typeface="Andale Sans UI"/>
                <a:cs typeface="Tahoma" panose="020B0604030504040204" pitchFamily="34" charset="0"/>
              </a:rPr>
              <a:t>Définition de ce qu’on appelle souvent «hypersphère» </a:t>
            </a:r>
          </a:p>
          <a:p>
            <a:pPr algn="just">
              <a:buNone/>
            </a:pPr>
            <a:r>
              <a:rPr lang="fr-FR" sz="3200" kern="150" dirty="0">
                <a:effectLst/>
                <a:latin typeface="Times New Roman" panose="02020603050405020304" pitchFamily="18" charset="0"/>
                <a:ea typeface="Andale Sans UI"/>
                <a:cs typeface="Tahoma" panose="020B0604030504040204" pitchFamily="34" charset="0"/>
              </a:rPr>
              <a:t>Partons d’une sphère à 4 dimensions</a:t>
            </a:r>
            <a:r>
              <a:rPr lang="fr-FR" sz="3200" kern="150" dirty="0">
                <a:latin typeface="Times New Roman" panose="02020603050405020304" pitchFamily="18" charset="0"/>
                <a:ea typeface="Andale Sans UI"/>
                <a:cs typeface="Tahoma" panose="020B0604030504040204" pitchFamily="34" charset="0"/>
              </a:rPr>
              <a:t> appelée </a:t>
            </a:r>
            <a:r>
              <a:rPr lang="fr-FR" sz="3200" kern="150" dirty="0">
                <a:effectLst/>
                <a:latin typeface="Times New Roman" panose="02020603050405020304" pitchFamily="18" charset="0"/>
                <a:ea typeface="Andale Sans UI"/>
                <a:cs typeface="Tahoma" panose="020B0604030504040204" pitchFamily="34" charset="0"/>
              </a:rPr>
              <a:t>4-Sphère</a:t>
            </a:r>
            <a:r>
              <a:rPr lang="fr-FR" sz="3200" kern="150" dirty="0">
                <a:latin typeface="Times New Roman" panose="02020603050405020304" pitchFamily="18" charset="0"/>
                <a:ea typeface="Andale Sans UI"/>
                <a:cs typeface="Tahoma" panose="020B0604030504040204" pitchFamily="34" charset="0"/>
              </a:rPr>
              <a:t>.</a:t>
            </a:r>
            <a:r>
              <a:rPr lang="fr-FR" sz="3200" kern="150" dirty="0">
                <a:effectLst/>
                <a:latin typeface="Times New Roman" panose="02020603050405020304" pitchFamily="18" charset="0"/>
                <a:ea typeface="Andale Sans UI"/>
                <a:cs typeface="Tahoma" panose="020B0604030504040204" pitchFamily="34" charset="0"/>
              </a:rPr>
              <a:t> Son volume vaut : ½  </a:t>
            </a:r>
            <a:r>
              <a:rPr lang="fr-FR" sz="3200" kern="150" dirty="0">
                <a:effectLst/>
                <a:latin typeface="Times New Roman" panose="02020603050405020304" pitchFamily="18" charset="0"/>
                <a:ea typeface="Andale Sans UI"/>
                <a:cs typeface="Times New Roman" panose="02020603050405020304" pitchFamily="18" charset="0"/>
              </a:rPr>
              <a:t>π</a:t>
            </a:r>
            <a:r>
              <a:rPr lang="fr-FR" sz="3200" kern="150" dirty="0">
                <a:effectLst/>
                <a:latin typeface="Times New Roman" panose="02020603050405020304" pitchFamily="18" charset="0"/>
                <a:ea typeface="Andale Sans UI"/>
                <a:cs typeface="Tahoma" panose="020B0604030504040204" pitchFamily="34" charset="0"/>
              </a:rPr>
              <a:t>²R</a:t>
            </a:r>
            <a:r>
              <a:rPr lang="fr-FR" sz="3200" kern="150" baseline="30000" dirty="0">
                <a:effectLst/>
                <a:latin typeface="Times New Roman" panose="02020603050405020304" pitchFamily="18" charset="0"/>
                <a:ea typeface="Andale Sans UI"/>
                <a:cs typeface="Tahoma" panose="020B0604030504040204" pitchFamily="34" charset="0"/>
              </a:rPr>
              <a:t>4</a:t>
            </a:r>
            <a:r>
              <a:rPr lang="fr-FR" sz="3200" kern="150" dirty="0">
                <a:effectLst/>
                <a:latin typeface="Times New Roman" panose="02020603050405020304" pitchFamily="18" charset="0"/>
                <a:ea typeface="Andale Sans UI"/>
                <a:cs typeface="Tahoma" panose="020B0604030504040204" pitchFamily="34" charset="0"/>
              </a:rPr>
              <a:t>, (comme nous allons le montrer), où R est le rayon (une constante) de la 4-sphère. Dans l’</a:t>
            </a:r>
            <a:r>
              <a:rPr lang="fr-FR" sz="3200" b="1" kern="150" dirty="0">
                <a:effectLst/>
                <a:latin typeface="Times New Roman" panose="02020603050405020304" pitchFamily="18" charset="0"/>
                <a:ea typeface="Andale Sans UI"/>
                <a:cs typeface="Tahoma" panose="020B0604030504040204" pitchFamily="34" charset="0"/>
              </a:rPr>
              <a:t>espace</a:t>
            </a:r>
            <a:r>
              <a:rPr lang="fr-FR" sz="3200" kern="150" dirty="0">
                <a:effectLst/>
                <a:latin typeface="Times New Roman" panose="02020603050405020304" pitchFamily="18" charset="0"/>
                <a:ea typeface="Andale Sans UI"/>
                <a:cs typeface="Tahoma" panose="020B0604030504040204" pitchFamily="34" charset="0"/>
              </a:rPr>
              <a:t> euclidien à 4 dimensions, avec les coordonnées u, x, y, z , la relation:                     </a:t>
            </a:r>
          </a:p>
          <a:p>
            <a:pPr algn="ctr">
              <a:buNone/>
            </a:pPr>
            <a:r>
              <a:rPr lang="fr-FR" sz="3200" kern="150" dirty="0">
                <a:effectLst/>
                <a:latin typeface="Times New Roman" panose="02020603050405020304" pitchFamily="18" charset="0"/>
                <a:ea typeface="Andale Sans UI"/>
                <a:cs typeface="Tahoma" panose="020B0604030504040204" pitchFamily="34" charset="0"/>
              </a:rPr>
              <a:t>u² + x² +y² + z²  = R² </a:t>
            </a:r>
          </a:p>
          <a:p>
            <a:pPr algn="just">
              <a:buNone/>
            </a:pPr>
            <a:r>
              <a:rPr lang="fr-FR" sz="3200" kern="150" dirty="0">
                <a:effectLst/>
                <a:latin typeface="Times New Roman" panose="02020603050405020304" pitchFamily="18" charset="0"/>
                <a:ea typeface="Andale Sans UI"/>
                <a:cs typeface="Tahoma" panose="020B0604030504040204" pitchFamily="34" charset="0"/>
              </a:rPr>
              <a:t>définit, dans cet espace 4D, la frontière entre l’intérieur et l’extérieur de la 4-sphère, cette frontière est une hypersurface 3D (S3) appelée hypersphère, d’hypersurface 2 </a:t>
            </a:r>
            <a:r>
              <a:rPr lang="fr-FR" sz="3200" kern="150" dirty="0">
                <a:effectLst/>
                <a:latin typeface="Times New Roman" panose="02020603050405020304" pitchFamily="18" charset="0"/>
                <a:ea typeface="Andale Sans UI"/>
                <a:cs typeface="Times New Roman" panose="02020603050405020304" pitchFamily="18" charset="0"/>
              </a:rPr>
              <a:t>π</a:t>
            </a:r>
            <a:r>
              <a:rPr lang="fr-FR" sz="3200" kern="150" dirty="0">
                <a:effectLst/>
                <a:latin typeface="Times New Roman" panose="02020603050405020304" pitchFamily="18" charset="0"/>
                <a:ea typeface="Andale Sans UI"/>
                <a:cs typeface="Tahoma" panose="020B0604030504040204" pitchFamily="34" charset="0"/>
              </a:rPr>
              <a:t>² R</a:t>
            </a:r>
            <a:r>
              <a:rPr lang="fr-FR" sz="3200" kern="150" baseline="30000" dirty="0">
                <a:effectLst/>
                <a:latin typeface="Times New Roman" panose="02020603050405020304" pitchFamily="18" charset="0"/>
                <a:ea typeface="Andale Sans UI"/>
                <a:cs typeface="Tahoma" panose="020B0604030504040204" pitchFamily="34" charset="0"/>
              </a:rPr>
              <a:t>3</a:t>
            </a:r>
            <a:r>
              <a:rPr lang="fr-FR" sz="3200" kern="150" dirty="0">
                <a:latin typeface="Times New Roman" panose="02020603050405020304" pitchFamily="18" charset="0"/>
                <a:ea typeface="Andale Sans UI"/>
                <a:cs typeface="Tahoma" panose="020B0604030504040204" pitchFamily="34" charset="0"/>
              </a:rPr>
              <a:t>, (comme nous allons le montrer).</a:t>
            </a:r>
          </a:p>
          <a:p>
            <a:pPr algn="just">
              <a:buNone/>
            </a:pPr>
            <a:r>
              <a:rPr lang="fr-FR" sz="3200" kern="150" dirty="0">
                <a:effectLst/>
                <a:latin typeface="Times New Roman" panose="02020603050405020304" pitchFamily="18" charset="0"/>
                <a:ea typeface="Andale Sans UI"/>
                <a:cs typeface="Tahoma" panose="020B0604030504040204" pitchFamily="34" charset="0"/>
              </a:rPr>
              <a:t> </a:t>
            </a:r>
          </a:p>
          <a:p>
            <a:pPr algn="just">
              <a:buNone/>
            </a:pPr>
            <a:r>
              <a:rPr lang="fr-FR" sz="3200" kern="150" dirty="0">
                <a:effectLst/>
                <a:latin typeface="Times New Roman" panose="02020603050405020304" pitchFamily="18" charset="0"/>
                <a:ea typeface="Andale Sans UI"/>
                <a:cs typeface="Tahoma" panose="020B0604030504040204" pitchFamily="34" charset="0"/>
              </a:rPr>
              <a:t>C’est supérieur au volume de la 3-sphère de même rayon R (4</a:t>
            </a:r>
            <a:r>
              <a:rPr lang="fr-FR" sz="3200" kern="150" dirty="0">
                <a:effectLst/>
                <a:latin typeface="Times New Roman" panose="02020603050405020304" pitchFamily="18" charset="0"/>
                <a:ea typeface="Andale Sans UI"/>
                <a:cs typeface="Times New Roman" panose="02020603050405020304" pitchFamily="18" charset="0"/>
              </a:rPr>
              <a:t>π</a:t>
            </a:r>
            <a:r>
              <a:rPr lang="fr-FR" sz="3200" kern="150" dirty="0">
                <a:effectLst/>
                <a:latin typeface="Times New Roman" panose="02020603050405020304" pitchFamily="18" charset="0"/>
                <a:ea typeface="Andale Sans UI"/>
                <a:cs typeface="Tahoma" panose="020B0604030504040204" pitchFamily="34" charset="0"/>
              </a:rPr>
              <a:t>R</a:t>
            </a:r>
            <a:r>
              <a:rPr lang="fr-FR" sz="3200" kern="150" baseline="30000" dirty="0">
                <a:effectLst/>
                <a:latin typeface="Times New Roman" panose="02020603050405020304" pitchFamily="18" charset="0"/>
                <a:ea typeface="Andale Sans UI"/>
                <a:cs typeface="Tahoma" panose="020B0604030504040204" pitchFamily="34" charset="0"/>
              </a:rPr>
              <a:t>3</a:t>
            </a:r>
            <a:r>
              <a:rPr lang="fr-FR" sz="3200" kern="150" dirty="0">
                <a:effectLst/>
                <a:latin typeface="Times New Roman" panose="02020603050405020304" pitchFamily="18" charset="0"/>
                <a:ea typeface="Andale Sans UI"/>
                <a:cs typeface="Tahoma" panose="020B0604030504040204" pitchFamily="34" charset="0"/>
              </a:rPr>
              <a:t>/3).</a:t>
            </a:r>
          </a:p>
          <a:p>
            <a:pPr algn="just">
              <a:buNone/>
            </a:pPr>
            <a:r>
              <a:rPr lang="fr-FR" sz="3200" kern="150" dirty="0">
                <a:effectLst/>
                <a:latin typeface="Times New Roman" panose="02020603050405020304" pitchFamily="18" charset="0"/>
                <a:ea typeface="Andale Sans UI"/>
                <a:cs typeface="Tahoma" panose="020B0604030504040204" pitchFamily="34" charset="0"/>
              </a:rPr>
              <a:t>Si : u² + x² +y² + z² </a:t>
            </a:r>
            <a:r>
              <a:rPr lang="fr-FR" sz="3200" dirty="0">
                <a:latin typeface="Times New Roman" panose="02020603050405020304" pitchFamily="18" charset="0"/>
                <a:cs typeface="Times New Roman" panose="02020603050405020304" pitchFamily="18" charset="0"/>
              </a:rPr>
              <a:t>&lt;</a:t>
            </a:r>
            <a:r>
              <a:rPr lang="fr-FR" sz="3200" kern="150" dirty="0">
                <a:effectLst/>
                <a:latin typeface="Times New Roman" panose="02020603050405020304" pitchFamily="18" charset="0"/>
                <a:ea typeface="Andale Sans UI"/>
                <a:cs typeface="Tahoma" panose="020B0604030504040204" pitchFamily="34" charset="0"/>
              </a:rPr>
              <a:t> R², c’est l’intérieur</a:t>
            </a:r>
            <a:r>
              <a:rPr lang="fr-FR" sz="3200" kern="150" dirty="0">
                <a:latin typeface="Times New Roman" panose="02020603050405020304" pitchFamily="18" charset="0"/>
                <a:ea typeface="Andale Sans UI"/>
                <a:cs typeface="Tahoma" panose="020B0604030504040204" pitchFamily="34" charset="0"/>
              </a:rPr>
              <a:t> de la 4-sphère.</a:t>
            </a:r>
            <a:endParaRPr lang="fr-FR" sz="3200" kern="150" dirty="0">
              <a:effectLst/>
              <a:latin typeface="Times New Roman" panose="02020603050405020304" pitchFamily="18" charset="0"/>
              <a:ea typeface="Andale Sans UI"/>
              <a:cs typeface="Tahoma" panose="020B0604030504040204" pitchFamily="34" charset="0"/>
            </a:endParaRPr>
          </a:p>
          <a:p>
            <a:pPr algn="just">
              <a:buNone/>
            </a:pPr>
            <a:r>
              <a:rPr lang="fr-FR" sz="3200" kern="150" dirty="0">
                <a:effectLst/>
                <a:latin typeface="Times New Roman" panose="02020603050405020304" pitchFamily="18" charset="0"/>
                <a:ea typeface="Andale Sans UI"/>
                <a:cs typeface="Tahoma" panose="020B0604030504040204" pitchFamily="34" charset="0"/>
              </a:rPr>
              <a:t>Si: u² + x² +y² + z²  &gt; R² , c’est l’extérieur de la 4-sphère.</a:t>
            </a:r>
            <a:endParaRPr lang="fr-FR" sz="3200" kern="150" dirty="0">
              <a:latin typeface="Times New Roman" panose="02020603050405020304" pitchFamily="18" charset="0"/>
              <a:ea typeface="Andale Sans UI"/>
              <a:cs typeface="Tahoma" panose="020B0604030504040204" pitchFamily="34" charset="0"/>
            </a:endParaRPr>
          </a:p>
        </p:txBody>
      </p:sp>
    </p:spTree>
    <p:extLst>
      <p:ext uri="{BB962C8B-B14F-4D97-AF65-F5344CB8AC3E}">
        <p14:creationId xmlns:p14="http://schemas.microsoft.com/office/powerpoint/2010/main" val="32606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B9B1AB-4FCF-FAB8-3A87-F563BB3B706E}"/>
              </a:ext>
            </a:extLst>
          </p:cNvPr>
          <p:cNvSpPr>
            <a:spLocks noGrp="1"/>
          </p:cNvSpPr>
          <p:nvPr>
            <p:ph type="title"/>
          </p:nvPr>
        </p:nvSpPr>
        <p:spPr>
          <a:xfrm>
            <a:off x="838199" y="-66674"/>
            <a:ext cx="10515600" cy="896408"/>
          </a:xfrm>
        </p:spPr>
        <p:txBody>
          <a:bodyPr/>
          <a:lstStyle/>
          <a:p>
            <a:r>
              <a:rPr lang="fr-FR" dirty="0">
                <a:latin typeface="Times New Roman" panose="02020603050405020304" pitchFamily="18" charset="0"/>
                <a:cs typeface="Times New Roman" panose="02020603050405020304" pitchFamily="18" charset="0"/>
              </a:rPr>
              <a:t>Peut-on visualiser une hypersphère?</a:t>
            </a:r>
            <a:endParaRPr lang="fr-FR" dirty="0"/>
          </a:p>
        </p:txBody>
      </p:sp>
      <p:pic>
        <p:nvPicPr>
          <p:cNvPr id="4" name="Espace réservé du contenu 4">
            <a:extLst>
              <a:ext uri="{FF2B5EF4-FFF2-40B4-BE49-F238E27FC236}">
                <a16:creationId xmlns:a16="http://schemas.microsoft.com/office/drawing/2014/main" id="{CAA4BF55-F466-A26F-3E5B-336ECF06362A}"/>
              </a:ext>
            </a:extLst>
          </p:cNvPr>
          <p:cNvPicPr>
            <a:picLocks noGrp="1" noChangeAspect="1"/>
          </p:cNvPicPr>
          <p:nvPr>
            <p:ph idx="1"/>
          </p:nvPr>
        </p:nvPicPr>
        <p:blipFill>
          <a:blip r:embed="rId2">
            <a:lum/>
            <a:alphaModFix/>
          </a:blip>
          <a:srcRect/>
          <a:stretch>
            <a:fillRect/>
          </a:stretch>
        </p:blipFill>
        <p:spPr>
          <a:xfrm>
            <a:off x="4019717" y="973667"/>
            <a:ext cx="4538678" cy="3640665"/>
          </a:xfrm>
          <a:prstGeom prst="rect">
            <a:avLst/>
          </a:prstGeom>
          <a:noFill/>
          <a:ln>
            <a:noFill/>
          </a:ln>
        </p:spPr>
      </p:pic>
      <p:sp>
        <p:nvSpPr>
          <p:cNvPr id="5" name="ZoneTexte 4">
            <a:extLst>
              <a:ext uri="{FF2B5EF4-FFF2-40B4-BE49-F238E27FC236}">
                <a16:creationId xmlns:a16="http://schemas.microsoft.com/office/drawing/2014/main" id="{44ADB024-16F3-DE7A-814F-5D9AA5E6F599}"/>
              </a:ext>
            </a:extLst>
          </p:cNvPr>
          <p:cNvSpPr txBox="1"/>
          <p:nvPr/>
        </p:nvSpPr>
        <p:spPr>
          <a:xfrm>
            <a:off x="59267" y="4614333"/>
            <a:ext cx="12132733" cy="2062103"/>
          </a:xfrm>
          <a:prstGeom prst="rect">
            <a:avLst/>
          </a:prstGeom>
          <a:noFill/>
        </p:spPr>
        <p:txBody>
          <a:bodyPr wrap="square" rtlCol="0">
            <a:spAutoFit/>
          </a:bodyPr>
          <a:lstStyle/>
          <a:p>
            <a:pPr algn="just"/>
            <a:r>
              <a:rPr lang="fr-FR" sz="3200" dirty="0">
                <a:latin typeface="Times New Roman" panose="02020603050405020304" pitchFamily="18" charset="0"/>
                <a:cs typeface="Times New Roman" panose="02020603050405020304" pitchFamily="18" charset="0"/>
              </a:rPr>
              <a:t>Projeter une image d’un objet tridimensionnel courbe sur un plan à 2 dimensions n’est pas simple. L’image ci-dessus montre un certain nombre de lignes d’univers appartenant à l’hypersphère qui  sont censées suggérer à quoi peut ressembler une hypersphère 3D</a:t>
            </a:r>
            <a:r>
              <a:rPr lang="fr-FR" dirty="0"/>
              <a:t>. </a:t>
            </a:r>
          </a:p>
        </p:txBody>
      </p:sp>
    </p:spTree>
    <p:extLst>
      <p:ext uri="{BB962C8B-B14F-4D97-AF65-F5344CB8AC3E}">
        <p14:creationId xmlns:p14="http://schemas.microsoft.com/office/powerpoint/2010/main" val="1166991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2940FD-8FBB-3D6C-CAB7-24C786337D3E}"/>
              </a:ext>
            </a:extLst>
          </p:cNvPr>
          <p:cNvSpPr>
            <a:spLocks noGrp="1"/>
          </p:cNvSpPr>
          <p:nvPr>
            <p:ph type="title"/>
          </p:nvPr>
        </p:nvSpPr>
        <p:spPr>
          <a:xfrm>
            <a:off x="838200" y="-76200"/>
            <a:ext cx="10515600" cy="803275"/>
          </a:xfrm>
        </p:spPr>
        <p:txBody>
          <a:bodyPr/>
          <a:lstStyle/>
          <a:p>
            <a:r>
              <a:rPr lang="fr-FR" dirty="0">
                <a:latin typeface="Times New Roman" panose="02020603050405020304" pitchFamily="18" charset="0"/>
                <a:cs typeface="Times New Roman" panose="02020603050405020304" pitchFamily="18" charset="0"/>
              </a:rPr>
              <a:t>Courbure intrinsèque et extrinsèque</a:t>
            </a:r>
          </a:p>
        </p:txBody>
      </p:sp>
      <p:sp>
        <p:nvSpPr>
          <p:cNvPr id="3" name="Espace réservé du contenu 2">
            <a:extLst>
              <a:ext uri="{FF2B5EF4-FFF2-40B4-BE49-F238E27FC236}">
                <a16:creationId xmlns:a16="http://schemas.microsoft.com/office/drawing/2014/main" id="{F87718B8-0B13-6683-7AA3-06F8EE6E8E97}"/>
              </a:ext>
            </a:extLst>
          </p:cNvPr>
          <p:cNvSpPr>
            <a:spLocks noGrp="1"/>
          </p:cNvSpPr>
          <p:nvPr>
            <p:ph idx="1"/>
          </p:nvPr>
        </p:nvSpPr>
        <p:spPr>
          <a:xfrm>
            <a:off x="0" y="642408"/>
            <a:ext cx="12192000" cy="6130925"/>
          </a:xfrm>
        </p:spPr>
        <p:txBody>
          <a:bodyPr>
            <a:noAutofit/>
          </a:bodyPr>
          <a:lstStyle/>
          <a:p>
            <a:pPr algn="just"/>
            <a:r>
              <a:rPr lang="fr-FR" sz="3200" dirty="0">
                <a:latin typeface="Times New Roman" panose="02020603050405020304" pitchFamily="18" charset="0"/>
                <a:cs typeface="Times New Roman" panose="02020603050405020304" pitchFamily="18" charset="0"/>
              </a:rPr>
              <a:t>La 3-sphère est euclidienne. Un rayon du centre à la surface appartient à cet espace, il peut être utilisé pour définir la courbure (extrinsèque): </a:t>
            </a:r>
          </a:p>
          <a:p>
            <a:pPr algn="just"/>
            <a:r>
              <a:rPr lang="fr-FR" sz="3200" dirty="0">
                <a:latin typeface="Times New Roman" panose="02020603050405020304" pitchFamily="18" charset="0"/>
                <a:cs typeface="Times New Roman" panose="02020603050405020304" pitchFamily="18" charset="0"/>
              </a:rPr>
              <a:t>Si on considère sa surface S(2), ce rayon n’appartient pas à cette hypersurface, donc ne peut pas être utilisé pour définir sa courbure. </a:t>
            </a:r>
          </a:p>
          <a:p>
            <a:pPr algn="just"/>
            <a:r>
              <a:rPr lang="fr-FR" sz="3200" dirty="0">
                <a:latin typeface="Times New Roman" panose="02020603050405020304" pitchFamily="18" charset="0"/>
                <a:cs typeface="Times New Roman" panose="02020603050405020304" pitchFamily="18" charset="0"/>
              </a:rPr>
              <a:t>On définit alors une courbure </a:t>
            </a:r>
            <a:r>
              <a:rPr lang="fr-FR" sz="3200" b="1" dirty="0">
                <a:latin typeface="Times New Roman" panose="02020603050405020304" pitchFamily="18" charset="0"/>
                <a:cs typeface="Times New Roman" panose="02020603050405020304" pitchFamily="18" charset="0"/>
              </a:rPr>
              <a:t>intrinsèque,</a:t>
            </a:r>
            <a:r>
              <a:rPr lang="fr-FR" sz="3200" dirty="0">
                <a:latin typeface="Times New Roman" panose="02020603050405020304" pitchFamily="18" charset="0"/>
                <a:cs typeface="Times New Roman" panose="02020603050405020304" pitchFamily="18" charset="0"/>
              </a:rPr>
              <a:t> qui ne fait appel qu’à des éléments de la surface. </a:t>
            </a:r>
          </a:p>
          <a:p>
            <a:pPr algn="just"/>
            <a:r>
              <a:rPr lang="fr-FR" sz="3200" dirty="0">
                <a:latin typeface="Times New Roman" panose="02020603050405020304" pitchFamily="18" charset="0"/>
                <a:cs typeface="Times New Roman" panose="02020603050405020304" pitchFamily="18" charset="0"/>
              </a:rPr>
              <a:t>Ici c’est assez simple, d’un point quelconque de S(2) on trace un cercle de rayon de longueur </a:t>
            </a:r>
            <a:r>
              <a:rPr lang="fr-FR" sz="3200" i="1" dirty="0">
                <a:latin typeface="Times New Roman" panose="02020603050405020304" pitchFamily="18" charset="0"/>
                <a:cs typeface="Times New Roman" panose="02020603050405020304" pitchFamily="18" charset="0"/>
              </a:rPr>
              <a:t>l, </a:t>
            </a:r>
            <a:r>
              <a:rPr lang="fr-FR" sz="3200" dirty="0">
                <a:latin typeface="Times New Roman" panose="02020603050405020304" pitchFamily="18" charset="0"/>
                <a:cs typeface="Times New Roman" panose="02020603050405020304" pitchFamily="18" charset="0"/>
              </a:rPr>
              <a:t>mesuré</a:t>
            </a:r>
            <a:r>
              <a:rPr lang="fr-FR" sz="3200" i="1"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sur S(2), où on mesure également sa circonférence </a:t>
            </a:r>
            <a:r>
              <a:rPr lang="fr-FR" sz="3200" i="1" dirty="0">
                <a:latin typeface="Times New Roman" panose="02020603050405020304" pitchFamily="18" charset="0"/>
                <a:cs typeface="Times New Roman" panose="02020603050405020304" pitchFamily="18" charset="0"/>
              </a:rPr>
              <a:t>C</a:t>
            </a:r>
            <a:r>
              <a:rPr lang="fr-FR" sz="3200" dirty="0">
                <a:latin typeface="Times New Roman" panose="02020603050405020304" pitchFamily="18" charset="0"/>
                <a:cs typeface="Times New Roman" panose="02020603050405020304" pitchFamily="18" charset="0"/>
              </a:rPr>
              <a:t> et, dans ce cas, on trouve  </a:t>
            </a:r>
            <a:r>
              <a:rPr lang="fr-FR" sz="3200" i="1" dirty="0">
                <a:latin typeface="Times New Roman" panose="02020603050405020304" pitchFamily="18" charset="0"/>
                <a:cs typeface="Times New Roman" panose="02020603050405020304" pitchFamily="18" charset="0"/>
              </a:rPr>
              <a:t>C ≠2</a:t>
            </a:r>
            <a:r>
              <a:rPr lang="el-GR" sz="3200" i="1" dirty="0">
                <a:latin typeface="Times New Roman" panose="02020603050405020304" pitchFamily="18" charset="0"/>
                <a:cs typeface="Times New Roman" panose="02020603050405020304" pitchFamily="18" charset="0"/>
              </a:rPr>
              <a:t>π</a:t>
            </a:r>
            <a:r>
              <a:rPr lang="fr-FR" sz="3200" i="1" dirty="0">
                <a:latin typeface="Times New Roman" panose="02020603050405020304" pitchFamily="18" charset="0"/>
                <a:cs typeface="Times New Roman" panose="02020603050405020304" pitchFamily="18" charset="0"/>
              </a:rPr>
              <a:t>.l</a:t>
            </a:r>
            <a:r>
              <a:rPr lang="fr-FR" sz="3200" dirty="0">
                <a:latin typeface="Times New Roman" panose="02020603050405020304" pitchFamily="18" charset="0"/>
                <a:cs typeface="Times New Roman" panose="02020603050405020304" pitchFamily="18" charset="0"/>
              </a:rPr>
              <a:t>. </a:t>
            </a:r>
          </a:p>
          <a:p>
            <a:pPr algn="just"/>
            <a:r>
              <a:rPr lang="fr-FR" sz="3200" dirty="0">
                <a:latin typeface="Times New Roman" panose="02020603050405020304" pitchFamily="18" charset="0"/>
                <a:cs typeface="Times New Roman" panose="02020603050405020304" pitchFamily="18" charset="0"/>
              </a:rPr>
              <a:t>De ces données (</a:t>
            </a:r>
            <a:r>
              <a:rPr lang="fr-FR" sz="3200" i="1" dirty="0">
                <a:latin typeface="Times New Roman" panose="02020603050405020304" pitchFamily="18" charset="0"/>
                <a:cs typeface="Times New Roman" panose="02020603050405020304" pitchFamily="18" charset="0"/>
              </a:rPr>
              <a:t>l </a:t>
            </a:r>
            <a:r>
              <a:rPr lang="fr-FR" sz="3200" dirty="0">
                <a:latin typeface="Times New Roman" panose="02020603050405020304" pitchFamily="18" charset="0"/>
                <a:cs typeface="Times New Roman" panose="02020603050405020304" pitchFamily="18" charset="0"/>
              </a:rPr>
              <a:t>et </a:t>
            </a:r>
            <a:r>
              <a:rPr lang="fr-FR" sz="3200" i="1" dirty="0">
                <a:latin typeface="Times New Roman" panose="02020603050405020304" pitchFamily="18" charset="0"/>
                <a:cs typeface="Times New Roman" panose="02020603050405020304" pitchFamily="18" charset="0"/>
              </a:rPr>
              <a:t>C</a:t>
            </a:r>
            <a:r>
              <a:rPr lang="fr-FR" sz="3200" dirty="0">
                <a:latin typeface="Times New Roman" panose="02020603050405020304" pitchFamily="18" charset="0"/>
                <a:cs typeface="Times New Roman" panose="02020603050405020304" pitchFamily="18" charset="0"/>
              </a:rPr>
              <a:t>), dans l’hypothèse d’un espace de type S(2), on peut déduire la valeur R, rayon de la 3-sphère associée.</a:t>
            </a:r>
          </a:p>
        </p:txBody>
      </p:sp>
    </p:spTree>
    <p:extLst>
      <p:ext uri="{BB962C8B-B14F-4D97-AF65-F5344CB8AC3E}">
        <p14:creationId xmlns:p14="http://schemas.microsoft.com/office/powerpoint/2010/main" val="380832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94EC5B-5297-1086-5321-892250576A28}"/>
              </a:ext>
            </a:extLst>
          </p:cNvPr>
          <p:cNvSpPr>
            <a:spLocks noGrp="1"/>
          </p:cNvSpPr>
          <p:nvPr>
            <p:ph type="title"/>
          </p:nvPr>
        </p:nvSpPr>
        <p:spPr>
          <a:xfrm>
            <a:off x="2946400" y="85727"/>
            <a:ext cx="6883400" cy="540806"/>
          </a:xfrm>
        </p:spPr>
        <p:txBody>
          <a:bodyPr>
            <a:normAutofit fontScale="90000"/>
          </a:bodyPr>
          <a:lstStyle/>
          <a:p>
            <a:r>
              <a:rPr lang="fr-FR" dirty="0">
                <a:latin typeface="Times New Roman" panose="02020603050405020304" pitchFamily="18" charset="0"/>
                <a:cs typeface="Times New Roman" panose="02020603050405020304" pitchFamily="18" charset="0"/>
              </a:rPr>
              <a:t>Géodésique de l’ hypersphère</a:t>
            </a:r>
          </a:p>
        </p:txBody>
      </p:sp>
      <p:sp>
        <p:nvSpPr>
          <p:cNvPr id="3" name="Espace réservé du contenu 2">
            <a:extLst>
              <a:ext uri="{FF2B5EF4-FFF2-40B4-BE49-F238E27FC236}">
                <a16:creationId xmlns:a16="http://schemas.microsoft.com/office/drawing/2014/main" id="{8FB57554-2918-943F-5D77-31AD1138A06F}"/>
              </a:ext>
            </a:extLst>
          </p:cNvPr>
          <p:cNvSpPr>
            <a:spLocks noGrp="1"/>
          </p:cNvSpPr>
          <p:nvPr>
            <p:ph idx="1"/>
          </p:nvPr>
        </p:nvSpPr>
        <p:spPr>
          <a:xfrm>
            <a:off x="0" y="919691"/>
            <a:ext cx="12192000" cy="5938309"/>
          </a:xfrm>
        </p:spPr>
        <p:txBody>
          <a:bodyPr>
            <a:normAutofit/>
          </a:bodyPr>
          <a:lstStyle/>
          <a:p>
            <a:pPr algn="just"/>
            <a:r>
              <a:rPr lang="fr-FR" sz="3200" b="1" dirty="0">
                <a:latin typeface="Times New Roman" panose="02020603050405020304" pitchFamily="18" charset="0"/>
                <a:cs typeface="Times New Roman" panose="02020603050405020304" pitchFamily="18" charset="0"/>
              </a:rPr>
              <a:t>Courbure extrinsèque</a:t>
            </a:r>
            <a:r>
              <a:rPr lang="fr-FR" sz="3200" dirty="0">
                <a:latin typeface="Times New Roman" panose="02020603050405020304" pitchFamily="18" charset="0"/>
                <a:cs typeface="Times New Roman" panose="02020603050405020304" pitchFamily="18" charset="0"/>
              </a:rPr>
              <a:t>: En immergeant l’hypersphère, dans un espace euclidien à 4 dimensions, où elle représente l’hypersurface S(3) qui délimite une 4-sphère de centre O, les géodésiques sont fournies par l’intersection entre l’hypersphère S(3) et un plan passant par O. </a:t>
            </a:r>
          </a:p>
          <a:p>
            <a:pPr algn="just"/>
            <a:r>
              <a:rPr lang="fr-FR" sz="3200" dirty="0">
                <a:latin typeface="Times New Roman" panose="02020603050405020304" pitchFamily="18" charset="0"/>
                <a:cs typeface="Times New Roman" panose="02020603050405020304" pitchFamily="18" charset="0"/>
              </a:rPr>
              <a:t>Cette courbe contenue dans le plan intersectant est un « grand cercle » de l’hypersphère, appartenant, de fait, à la grande sphère de l’hypersphère. </a:t>
            </a:r>
          </a:p>
          <a:p>
            <a:pPr algn="just"/>
            <a:r>
              <a:rPr lang="fr-FR" sz="3200" dirty="0">
                <a:latin typeface="Times New Roman" panose="02020603050405020304" pitchFamily="18" charset="0"/>
                <a:cs typeface="Times New Roman" panose="02020603050405020304" pitchFamily="18" charset="0"/>
              </a:rPr>
              <a:t>Toute  courbe ainsi définie est une géodésique. </a:t>
            </a:r>
          </a:p>
          <a:p>
            <a:pPr algn="just"/>
            <a:r>
              <a:rPr lang="fr-FR" sz="3200" dirty="0">
                <a:latin typeface="Times New Roman" panose="02020603050405020304" pitchFamily="18" charset="0"/>
                <a:cs typeface="Times New Roman" panose="02020603050405020304" pitchFamily="18" charset="0"/>
              </a:rPr>
              <a:t>C’est comme sur Terre, l’intersection de la surface terrestre sphérique avec un plan passant par O définit un « grand cercle » qui, géométriquement, est géodésique.</a:t>
            </a:r>
          </a:p>
        </p:txBody>
      </p:sp>
    </p:spTree>
    <p:extLst>
      <p:ext uri="{BB962C8B-B14F-4D97-AF65-F5344CB8AC3E}">
        <p14:creationId xmlns:p14="http://schemas.microsoft.com/office/powerpoint/2010/main" val="341848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0537E-7163-CBEC-30B0-079F3A46F2D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8D1D53-1B41-6A8C-8280-C98403F89F6A}"/>
              </a:ext>
            </a:extLst>
          </p:cNvPr>
          <p:cNvSpPr>
            <a:spLocks noGrp="1"/>
          </p:cNvSpPr>
          <p:nvPr>
            <p:ph type="title"/>
          </p:nvPr>
        </p:nvSpPr>
        <p:spPr>
          <a:xfrm>
            <a:off x="2946400" y="85727"/>
            <a:ext cx="6883400" cy="540806"/>
          </a:xfrm>
        </p:spPr>
        <p:txBody>
          <a:bodyPr>
            <a:normAutofit fontScale="90000"/>
          </a:bodyPr>
          <a:lstStyle/>
          <a:p>
            <a:r>
              <a:rPr lang="fr-FR" dirty="0">
                <a:latin typeface="Times New Roman" panose="02020603050405020304" pitchFamily="18" charset="0"/>
                <a:cs typeface="Times New Roman" panose="02020603050405020304" pitchFamily="18" charset="0"/>
              </a:rPr>
              <a:t>Géodésique de l’ hypersphère</a:t>
            </a:r>
          </a:p>
        </p:txBody>
      </p:sp>
      <p:sp>
        <p:nvSpPr>
          <p:cNvPr id="3" name="Espace réservé du contenu 2">
            <a:extLst>
              <a:ext uri="{FF2B5EF4-FFF2-40B4-BE49-F238E27FC236}">
                <a16:creationId xmlns:a16="http://schemas.microsoft.com/office/drawing/2014/main" id="{334CB267-32A0-4A72-96F9-D49810E2E7D5}"/>
              </a:ext>
            </a:extLst>
          </p:cNvPr>
          <p:cNvSpPr>
            <a:spLocks noGrp="1"/>
          </p:cNvSpPr>
          <p:nvPr>
            <p:ph idx="1"/>
          </p:nvPr>
        </p:nvSpPr>
        <p:spPr>
          <a:xfrm>
            <a:off x="0" y="919691"/>
            <a:ext cx="12192000" cy="5938309"/>
          </a:xfrm>
        </p:spPr>
        <p:txBody>
          <a:bodyPr>
            <a:normAutofit/>
          </a:bodyPr>
          <a:lstStyle/>
          <a:p>
            <a:pPr algn="just"/>
            <a:r>
              <a:rPr lang="fr-FR" sz="3200" b="1" dirty="0">
                <a:latin typeface="Times New Roman" panose="02020603050405020304" pitchFamily="18" charset="0"/>
                <a:cs typeface="Times New Roman" panose="02020603050405020304" pitchFamily="18" charset="0"/>
              </a:rPr>
              <a:t>Courbure intrinsèque</a:t>
            </a:r>
            <a:r>
              <a:rPr lang="fr-FR" sz="3200" dirty="0">
                <a:latin typeface="Times New Roman" panose="02020603050405020304" pitchFamily="18" charset="0"/>
                <a:cs typeface="Times New Roman" panose="02020603050405020304" pitchFamily="18" charset="0"/>
              </a:rPr>
              <a:t>: </a:t>
            </a:r>
          </a:p>
          <a:p>
            <a:pPr algn="just"/>
            <a:r>
              <a:rPr lang="fr-FR" sz="3200" dirty="0">
                <a:latin typeface="Times New Roman" panose="02020603050405020304" pitchFamily="18" charset="0"/>
                <a:cs typeface="Times New Roman" panose="02020603050405020304" pitchFamily="18" charset="0"/>
              </a:rPr>
              <a:t>En restant contraint dans la géométrie 3D de l’hypersphère homogène et isotrope, on peut définir la géodésique, en tout point, comme la courbe suivie par une particule avec la condition initiale suivante: </a:t>
            </a:r>
          </a:p>
          <a:p>
            <a:pPr algn="just"/>
            <a:r>
              <a:rPr lang="fr-FR" sz="3200" dirty="0">
                <a:latin typeface="Times New Roman" panose="02020603050405020304" pitchFamily="18" charset="0"/>
                <a:cs typeface="Times New Roman" panose="02020603050405020304" pitchFamily="18" charset="0"/>
              </a:rPr>
              <a:t>Par une impulsion locale on lui communique une vitesse </a:t>
            </a:r>
            <a:r>
              <a:rPr lang="fr-FR" sz="3200" b="1" i="1" dirty="0">
                <a:latin typeface="Times New Roman" panose="02020603050405020304" pitchFamily="18" charset="0"/>
                <a:cs typeface="Times New Roman" panose="02020603050405020304" pitchFamily="18" charset="0"/>
              </a:rPr>
              <a:t>v</a:t>
            </a:r>
            <a:r>
              <a:rPr lang="fr-FR" sz="3200" dirty="0">
                <a:latin typeface="Times New Roman" panose="02020603050405020304" pitchFamily="18" charset="0"/>
                <a:cs typeface="Times New Roman" panose="02020603050405020304" pitchFamily="18" charset="0"/>
              </a:rPr>
              <a:t> locale puis on la laisse se propager « par inertie » dans l’espace de l’hypersphère: étant en situation inertielle elle va suivre une géodésique qui est précisément un « grand cercle », une courbe qui va se refermer. </a:t>
            </a:r>
          </a:p>
          <a:p>
            <a:pPr algn="just"/>
            <a:r>
              <a:rPr lang="fr-FR" sz="3200" dirty="0">
                <a:latin typeface="Times New Roman" panose="02020603050405020304" pitchFamily="18" charset="0"/>
                <a:cs typeface="Times New Roman" panose="02020603050405020304" pitchFamily="18" charset="0"/>
              </a:rPr>
              <a:t>Notons que dans un espace euclidien la particule suivrait une droite qui est la géodésique de l’espace euclidien.</a:t>
            </a:r>
          </a:p>
        </p:txBody>
      </p:sp>
    </p:spTree>
    <p:extLst>
      <p:ext uri="{BB962C8B-B14F-4D97-AF65-F5344CB8AC3E}">
        <p14:creationId xmlns:p14="http://schemas.microsoft.com/office/powerpoint/2010/main" val="157482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44382-E9A8-7180-2346-2E8AB1F2FE7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85970983-A6B0-D4D0-BD40-0D6B52D8E4D9}"/>
                  </a:ext>
                </a:extLst>
              </p:cNvPr>
              <p:cNvSpPr>
                <a:spLocks noGrp="1"/>
              </p:cNvSpPr>
              <p:nvPr>
                <p:ph idx="1"/>
              </p:nvPr>
            </p:nvSpPr>
            <p:spPr>
              <a:xfrm>
                <a:off x="0" y="213360"/>
                <a:ext cx="12192000" cy="6502399"/>
              </a:xfrm>
            </p:spPr>
            <p:txBody>
              <a:bodyPr>
                <a:normAutofit fontScale="92500" lnSpcReduction="20000"/>
              </a:bodyPr>
              <a:lstStyle/>
              <a:p>
                <a:pPr algn="ctr"/>
                <a:r>
                  <a:rPr lang="fr-FR" b="1" dirty="0">
                    <a:latin typeface="Times New Roman" panose="02020603050405020304" pitchFamily="18" charset="0"/>
                    <a:cs typeface="Times New Roman" panose="02020603050405020304" pitchFamily="18" charset="0"/>
                  </a:rPr>
                  <a:t>Calcul de la surface de l’hypersurface S(2) de la 3-sphère (3D)</a:t>
                </a:r>
              </a:p>
              <a:p>
                <a:pPr algn="just"/>
                <a14:m>
                  <m:oMath xmlns:m="http://schemas.openxmlformats.org/officeDocument/2006/math">
                    <m:r>
                      <a:rPr lang="fr-FR" sz="2600" b="0" i="1" smtClean="0">
                        <a:latin typeface="Cambria Math" panose="02040503050406030204" pitchFamily="18" charset="0"/>
                        <a:cs typeface="Times New Roman" panose="02020603050405020304" pitchFamily="18" charset="0"/>
                      </a:rPr>
                      <m:t>𝑆</m:t>
                    </m:r>
                    <m:r>
                      <a:rPr lang="fr-FR" sz="2600" b="0" i="1" smtClean="0">
                        <a:latin typeface="Cambria Math" panose="02040503050406030204" pitchFamily="18" charset="0"/>
                        <a:cs typeface="Times New Roman" panose="02020603050405020304" pitchFamily="18" charset="0"/>
                      </a:rPr>
                      <m:t>=</m:t>
                    </m:r>
                    <m:nary>
                      <m:naryPr>
                        <m:ctrlPr>
                          <a:rPr lang="fr-FR" sz="2600" b="0" i="1" smtClean="0">
                            <a:latin typeface="Cambria Math" panose="02040503050406030204" pitchFamily="18" charset="0"/>
                            <a:cs typeface="Times New Roman" panose="02020603050405020304" pitchFamily="18" charset="0"/>
                          </a:rPr>
                        </m:ctrlPr>
                      </m:naryPr>
                      <m:sub>
                        <m:r>
                          <m:rPr>
                            <m:brk m:alnAt="23"/>
                          </m:rPr>
                          <a:rPr lang="fr-FR" sz="2600" b="0" i="1" smtClean="0">
                            <a:latin typeface="Cambria Math" panose="02040503050406030204" pitchFamily="18" charset="0"/>
                            <a:cs typeface="Times New Roman" panose="02020603050405020304" pitchFamily="18" charset="0"/>
                          </a:rPr>
                          <m:t>−</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𝜋</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/2</m:t>
                        </m:r>
                      </m:sub>
                      <m:sup>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𝜋</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/2</m:t>
                        </m:r>
                      </m:sup>
                      <m:e>
                        <m:r>
                          <a:rPr lang="fr-FR" sz="2600" b="0" i="1" smtClean="0">
                            <a:latin typeface="Cambria Math" panose="02040503050406030204" pitchFamily="18" charset="0"/>
                            <a:cs typeface="Times New Roman" panose="02020603050405020304" pitchFamily="18" charset="0"/>
                          </a:rPr>
                          <m:t>2</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𝜋</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𝑟</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𝑅𝑑</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𝜃</m:t>
                        </m:r>
                      </m:e>
                    </m:nary>
                  </m:oMath>
                </a14:m>
                <a:r>
                  <a:rPr lang="fr-FR" sz="2600" dirty="0">
                    <a:latin typeface="Times New Roman" panose="02020603050405020304" pitchFamily="18" charset="0"/>
                    <a:cs typeface="Times New Roman" panose="02020603050405020304" pitchFamily="18" charset="0"/>
                  </a:rPr>
                  <a:t>=</a:t>
                </a:r>
                <a:r>
                  <a:rPr lang="fr-FR" sz="2600" dirty="0">
                    <a:cs typeface="Times New Roman" panose="02020603050405020304" pitchFamily="18" charset="0"/>
                  </a:rPr>
                  <a:t> </a:t>
                </a:r>
                <a14:m>
                  <m:oMath xmlns:m="http://schemas.openxmlformats.org/officeDocument/2006/math">
                    <m:nary>
                      <m:naryPr>
                        <m:ctrlPr>
                          <a:rPr lang="fr-FR" sz="2600" i="1">
                            <a:latin typeface="Cambria Math" panose="02040503050406030204" pitchFamily="18" charset="0"/>
                            <a:cs typeface="Times New Roman" panose="02020603050405020304" pitchFamily="18" charset="0"/>
                          </a:rPr>
                        </m:ctrlPr>
                      </m:naryPr>
                      <m:sub>
                        <m:r>
                          <m:rPr>
                            <m:brk m:alnAt="23"/>
                          </m:rPr>
                          <a:rPr lang="fr-FR" sz="2600" i="1">
                            <a:latin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b>
                      <m:sup>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p>
                      <m:e>
                        <m:r>
                          <a:rPr lang="fr-FR" sz="2600" i="1">
                            <a:latin typeface="Cambria Math" panose="02040503050406030204" pitchFamily="18" charset="0"/>
                            <a:cs typeface="Times New Roman" panose="02020603050405020304" pitchFamily="18" charset="0"/>
                          </a:rPr>
                          <m:t>2</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𝑅𝑐𝑜𝑠</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𝜃</m:t>
                        </m:r>
                        <m:r>
                          <a:rPr lang="fr-FR" sz="2600" i="1">
                            <a:latin typeface="Cambria Math" panose="02040503050406030204" pitchFamily="18" charset="0"/>
                            <a:ea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𝑅𝑑</m:t>
                        </m:r>
                        <m:r>
                          <a:rPr lang="fr-FR" sz="2600" i="1">
                            <a:latin typeface="Cambria Math" panose="02040503050406030204" pitchFamily="18" charset="0"/>
                            <a:ea typeface="Cambria Math" panose="02040503050406030204" pitchFamily="18" charset="0"/>
                            <a:cs typeface="Times New Roman" panose="02020603050405020304" pitchFamily="18" charset="0"/>
                          </a:rPr>
                          <m:t>𝜃</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=2</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𝜋</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𝑅</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²</m:t>
                        </m:r>
                        <m:nary>
                          <m:naryPr>
                            <m:ctrlPr>
                              <a:rPr lang="fr-FR" sz="2600" i="1">
                                <a:latin typeface="Cambria Math" panose="02040503050406030204" pitchFamily="18" charset="0"/>
                                <a:cs typeface="Times New Roman" panose="02020603050405020304" pitchFamily="18" charset="0"/>
                              </a:rPr>
                            </m:ctrlPr>
                          </m:naryPr>
                          <m:sub>
                            <m:r>
                              <m:rPr>
                                <m:brk m:alnAt="23"/>
                              </m:rPr>
                              <a:rPr lang="fr-FR" sz="2600" i="1">
                                <a:latin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b>
                          <m:sup>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p>
                          <m:e>
                            <m:r>
                              <a:rPr lang="fr-FR" sz="2600" i="1">
                                <a:latin typeface="Cambria Math" panose="02040503050406030204" pitchFamily="18" charset="0"/>
                                <a:ea typeface="Cambria Math" panose="02040503050406030204" pitchFamily="18" charset="0"/>
                                <a:cs typeface="Times New Roman" panose="02020603050405020304" pitchFamily="18" charset="0"/>
                              </a:rPr>
                              <m:t>𝑐𝑜𝑠</m:t>
                            </m:r>
                            <m:r>
                              <a:rPr lang="fr-FR" sz="2600" i="1">
                                <a:latin typeface="Cambria Math" panose="02040503050406030204" pitchFamily="18" charset="0"/>
                                <a:ea typeface="Cambria Math" panose="02040503050406030204" pitchFamily="18" charset="0"/>
                                <a:cs typeface="Times New Roman" panose="02020603050405020304" pitchFamily="18" charset="0"/>
                              </a:rPr>
                              <m:t>𝜃</m:t>
                            </m:r>
                            <m:r>
                              <a:rPr lang="fr-FR" sz="2600" i="1">
                                <a:latin typeface="Cambria Math" panose="02040503050406030204" pitchFamily="18" charset="0"/>
                                <a:ea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𝑑</m:t>
                            </m:r>
                            <m:r>
                              <a:rPr lang="fr-FR" sz="2600" i="1">
                                <a:latin typeface="Cambria Math" panose="02040503050406030204" pitchFamily="18" charset="0"/>
                                <a:ea typeface="Cambria Math" panose="02040503050406030204" pitchFamily="18" charset="0"/>
                                <a:cs typeface="Times New Roman" panose="02020603050405020304" pitchFamily="18" charset="0"/>
                              </a:rPr>
                              <m:t>𝜃</m:t>
                            </m:r>
                          </m:e>
                        </m:nary>
                      </m:e>
                    </m:nary>
                  </m:oMath>
                </a14:m>
                <a:r>
                  <a:rPr lang="fr-FR" sz="2600" dirty="0">
                    <a:ea typeface="Cambria Math" panose="02040503050406030204" pitchFamily="18" charset="0"/>
                    <a:cs typeface="Times New Roman" panose="02020603050405020304" pitchFamily="18" charset="0"/>
                  </a:rPr>
                  <a:t> </a:t>
                </a:r>
                <a14:m>
                  <m:oMath xmlns:m="http://schemas.openxmlformats.org/officeDocument/2006/math">
                    <m:r>
                      <a:rPr lang="fr-FR" sz="2600" b="0" i="0" smtClean="0">
                        <a:latin typeface="Cambria Math" panose="02040503050406030204" pitchFamily="18" charset="0"/>
                        <a:ea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2</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𝑅</m:t>
                    </m:r>
                    <m:r>
                      <a:rPr lang="fr-FR" sz="2600" i="1">
                        <a:latin typeface="Cambria Math" panose="02040503050406030204" pitchFamily="18" charset="0"/>
                        <a:ea typeface="Cambria Math" panose="02040503050406030204" pitchFamily="18" charset="0"/>
                        <a:cs typeface="Times New Roman" panose="02020603050405020304" pitchFamily="18" charset="0"/>
                      </a:rPr>
                      <m:t>²</m:t>
                    </m:r>
                    <m:sSubSup>
                      <m:sSubSupPr>
                        <m:ctrlPr>
                          <a:rPr lang="fr-FR" sz="2600"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fr-FR" sz="2600" b="0" i="1" smtClean="0">
                            <a:latin typeface="Cambria Math" panose="02040503050406030204" pitchFamily="18" charset="0"/>
                            <a:ea typeface="Cambria Math" panose="02040503050406030204" pitchFamily="18" charset="0"/>
                            <a:cs typeface="Times New Roman" panose="02020603050405020304" pitchFamily="18" charset="0"/>
                          </a:rPr>
                          <m:t>[</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𝑆𝑖𝑛</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𝜃</m:t>
                        </m:r>
                        <m:r>
                          <a:rPr lang="fr-FR" sz="2600" b="0" i="1" smtClean="0">
                            <a:latin typeface="Cambria Math" panose="02040503050406030204" pitchFamily="18" charset="0"/>
                            <a:ea typeface="Cambria Math" panose="02040503050406030204" pitchFamily="18" charset="0"/>
                            <a:cs typeface="Times New Roman" panose="02020603050405020304" pitchFamily="18" charset="0"/>
                          </a:rPr>
                          <m:t>]</m:t>
                        </m:r>
                      </m:e>
                      <m:sub>
                        <m:r>
                          <m:rPr>
                            <m:brk m:alnAt="23"/>
                          </m:rPr>
                          <a:rPr lang="fr-FR" sz="2600" i="1">
                            <a:latin typeface="Cambria Math" panose="02040503050406030204" pitchFamily="18" charset="0"/>
                            <a:cs typeface="Times New Roman" panose="02020603050405020304" pitchFamily="18" charset="0"/>
                          </a:rPr>
                          <m:t>−</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b>
                      <m:sup>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/2</m:t>
                        </m:r>
                      </m:sup>
                    </m:sSubSup>
                  </m:oMath>
                </a14:m>
                <a:r>
                  <a:rPr lang="fr-FR" sz="2600" dirty="0">
                    <a:latin typeface="Times New Roman" panose="02020603050405020304" pitchFamily="18" charset="0"/>
                    <a:cs typeface="Times New Roman" panose="02020603050405020304" pitchFamily="18" charset="0"/>
                  </a:rPr>
                  <a:t>=</a:t>
                </a:r>
                <a:r>
                  <a:rPr lang="fr-FR" sz="2600" dirty="0">
                    <a:ea typeface="Cambria Math" panose="02040503050406030204" pitchFamily="18" charset="0"/>
                    <a:cs typeface="Times New Roman" panose="02020603050405020304" pitchFamily="18" charset="0"/>
                  </a:rPr>
                  <a:t> </a:t>
                </a:r>
                <a14:m>
                  <m:oMath xmlns:m="http://schemas.openxmlformats.org/officeDocument/2006/math">
                    <m:r>
                      <a:rPr lang="fr-FR" sz="2600" i="1" dirty="0">
                        <a:latin typeface="Cambria Math" panose="02040503050406030204" pitchFamily="18" charset="0"/>
                        <a:ea typeface="Cambria Math" panose="02040503050406030204" pitchFamily="18" charset="0"/>
                        <a:cs typeface="Times New Roman" panose="02020603050405020304" pitchFamily="18" charset="0"/>
                      </a:rPr>
                      <m:t>4</m:t>
                    </m:r>
                    <m:r>
                      <a:rPr lang="fr-FR" sz="2600" i="1">
                        <a:latin typeface="Cambria Math" panose="02040503050406030204" pitchFamily="18" charset="0"/>
                        <a:ea typeface="Cambria Math" panose="02040503050406030204" pitchFamily="18" charset="0"/>
                        <a:cs typeface="Times New Roman" panose="02020603050405020304" pitchFamily="18" charset="0"/>
                      </a:rPr>
                      <m:t>𝜋</m:t>
                    </m:r>
                    <m:r>
                      <a:rPr lang="fr-FR" sz="2600" i="1">
                        <a:latin typeface="Cambria Math" panose="02040503050406030204" pitchFamily="18" charset="0"/>
                        <a:ea typeface="Cambria Math" panose="02040503050406030204" pitchFamily="18" charset="0"/>
                        <a:cs typeface="Times New Roman" panose="02020603050405020304" pitchFamily="18" charset="0"/>
                      </a:rPr>
                      <m:t>𝑅</m:t>
                    </m:r>
                    <m:r>
                      <a:rPr lang="fr-FR" sz="2600" i="1">
                        <a:latin typeface="Cambria Math" panose="02040503050406030204" pitchFamily="18" charset="0"/>
                        <a:ea typeface="Cambria Math" panose="02040503050406030204" pitchFamily="18" charset="0"/>
                        <a:cs typeface="Times New Roman" panose="02020603050405020304" pitchFamily="18" charset="0"/>
                      </a:rPr>
                      <m:t>²</m:t>
                    </m:r>
                  </m:oMath>
                </a14:m>
                <a:endParaRPr lang="fr-FR" sz="2600" dirty="0">
                  <a:latin typeface="Times New Roman" panose="02020603050405020304" pitchFamily="18" charset="0"/>
                  <a:cs typeface="Times New Roman" panose="02020603050405020304" pitchFamily="18" charset="0"/>
                </a:endParaRPr>
              </a:p>
              <a:p>
                <a:pPr algn="just"/>
                <a:r>
                  <a:rPr lang="fr-FR" dirty="0">
                    <a:latin typeface="Times New Roman" panose="02020603050405020304" pitchFamily="18" charset="0"/>
                    <a:cs typeface="Times New Roman" panose="02020603050405020304" pitchFamily="18" charset="0"/>
                  </a:rPr>
                  <a:t>Notons que la surface S(2), se conçoit comme un</a:t>
                </a:r>
              </a:p>
              <a:p>
                <a:pPr algn="just"/>
                <a:r>
                  <a:rPr lang="fr-FR" dirty="0">
                    <a:latin typeface="Times New Roman" panose="02020603050405020304" pitchFamily="18" charset="0"/>
                    <a:cs typeface="Times New Roman" panose="02020603050405020304" pitchFamily="18" charset="0"/>
                  </a:rPr>
                  <a:t>empilage dans l’espace 3 D des cercles de rayon</a:t>
                </a:r>
              </a:p>
              <a:p>
                <a:pPr algn="just"/>
                <a:r>
                  <a:rPr lang="fr-FR" dirty="0">
                    <a:latin typeface="Times New Roman" panose="02020603050405020304" pitchFamily="18" charset="0"/>
                    <a:cs typeface="Times New Roman" panose="02020603050405020304" pitchFamily="18" charset="0"/>
                  </a:rPr>
                  <a:t>r, qui sont les lignes (1D) fermées à symétrie</a:t>
                </a:r>
              </a:p>
              <a:p>
                <a:pPr algn="just"/>
                <a:r>
                  <a:rPr lang="fr-FR" dirty="0">
                    <a:latin typeface="Times New Roman" panose="02020603050405020304" pitchFamily="18" charset="0"/>
                    <a:cs typeface="Times New Roman" panose="02020603050405020304" pitchFamily="18" charset="0"/>
                  </a:rPr>
                  <a:t>maximum, croissant en cos </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jusqu’à R, puis</a:t>
                </a:r>
              </a:p>
              <a:p>
                <a:pPr algn="just"/>
                <a:r>
                  <a:rPr lang="fr-FR" dirty="0">
                    <a:latin typeface="Times New Roman" panose="02020603050405020304" pitchFamily="18" charset="0"/>
                    <a:cs typeface="Times New Roman" panose="02020603050405020304" pitchFamily="18" charset="0"/>
                  </a:rPr>
                  <a:t> décroissant ensuite selon la même loi.</a:t>
                </a:r>
              </a:p>
              <a:p>
                <a:pPr algn="just"/>
                <a:endParaRPr lang="fr-FR" dirty="0">
                  <a:latin typeface="Times New Roman" panose="02020603050405020304" pitchFamily="18" charset="0"/>
                  <a:cs typeface="Times New Roman" panose="02020603050405020304" pitchFamily="18" charset="0"/>
                </a:endParaRPr>
              </a:p>
              <a:p>
                <a:r>
                  <a:rPr lang="fr-FR" b="1" dirty="0">
                    <a:latin typeface="Times New Roman" panose="02020603050405020304" pitchFamily="18" charset="0"/>
                    <a:cs typeface="Times New Roman" panose="02020603050405020304" pitchFamily="18" charset="0"/>
                  </a:rPr>
                  <a:t>Calcul du volume de la sphère 3D</a:t>
                </a:r>
              </a:p>
              <a:p>
                <a:endParaRPr lang="fr-FR" dirty="0">
                  <a:latin typeface="Times New Roman" panose="02020603050405020304" pitchFamily="18" charset="0"/>
                  <a:cs typeface="Times New Roman" panose="02020603050405020304" pitchFamily="18" charset="0"/>
                </a:endParaRPr>
              </a:p>
              <a:p>
                <a:r>
                  <a:rPr lang="fr-FR" dirty="0">
                    <a:latin typeface="Times New Roman" panose="02020603050405020304" pitchFamily="18" charset="0"/>
                    <a:cs typeface="Times New Roman" panose="02020603050405020304" pitchFamily="18" charset="0"/>
                  </a:rPr>
                  <a:t>Ce volume est généré par la surface sphérique</a:t>
                </a:r>
              </a:p>
              <a:p>
                <a:r>
                  <a:rPr lang="fr-FR" dirty="0">
                    <a:solidFill>
                      <a:srgbClr val="00B050"/>
                    </a:solidFill>
                    <a:latin typeface="Times New Roman" panose="02020603050405020304" pitchFamily="18" charset="0"/>
                    <a:cs typeface="Times New Roman" panose="02020603050405020304" pitchFamily="18" charset="0"/>
                  </a:rPr>
                  <a:t>S</a:t>
                </a:r>
                <a:r>
                  <a:rPr lang="fr-FR" dirty="0">
                    <a:latin typeface="Times New Roman" panose="02020603050405020304" pitchFamily="18" charset="0"/>
                    <a:cs typeface="Times New Roman" panose="02020603050405020304" pitchFamily="18" charset="0"/>
                  </a:rPr>
                  <a:t>, </a:t>
                </a:r>
                <a:r>
                  <a:rPr lang="fr-FR" b="1" dirty="0">
                    <a:solidFill>
                      <a:srgbClr val="00B050"/>
                    </a:solidFill>
                    <a:latin typeface="Times New Roman" panose="02020603050405020304" pitchFamily="18" charset="0"/>
                    <a:cs typeface="Times New Roman" panose="02020603050405020304" pitchFamily="18" charset="0"/>
                  </a:rPr>
                  <a:t>en vert </a:t>
                </a:r>
                <a:r>
                  <a:rPr lang="fr-FR" dirty="0">
                    <a:latin typeface="Times New Roman" panose="02020603050405020304" pitchFamily="18" charset="0"/>
                    <a:cs typeface="Times New Roman" panose="02020603050405020304" pitchFamily="18" charset="0"/>
                  </a:rPr>
                  <a:t>qui en croissant de r = 0 à r =R, </a:t>
                </a:r>
              </a:p>
              <a:p>
                <a:r>
                  <a:rPr lang="fr-FR" dirty="0">
                    <a:latin typeface="Times New Roman" panose="02020603050405020304" pitchFamily="18" charset="0"/>
                    <a:cs typeface="Times New Roman" panose="02020603050405020304" pitchFamily="18" charset="0"/>
                  </a:rPr>
                  <a:t>balaie tout le volume intérieur de la sphère.</a:t>
                </a:r>
              </a:p>
              <a:p>
                <a:endParaRPr lang="fr-FR" dirty="0">
                  <a:latin typeface="Times New Roman" panose="02020603050405020304" pitchFamily="18" charset="0"/>
                  <a:cs typeface="Times New Roman" panose="02020603050405020304" pitchFamily="18" charset="0"/>
                </a:endParaRPr>
              </a:p>
              <a:p>
                <a14:m>
                  <m:oMath xmlns:m="http://schemas.openxmlformats.org/officeDocument/2006/math">
                    <m:r>
                      <a:rPr lang="fr-FR" b="0" i="1" smtClean="0">
                        <a:latin typeface="Cambria Math" panose="02040503050406030204" pitchFamily="18" charset="0"/>
                        <a:cs typeface="Times New Roman" panose="02020603050405020304" pitchFamily="18" charset="0"/>
                      </a:rPr>
                      <m:t>𝑉</m:t>
                    </m:r>
                    <m:r>
                      <a:rPr lang="fr-FR" b="0" i="1" smtClean="0">
                        <a:latin typeface="Cambria Math" panose="02040503050406030204" pitchFamily="18" charset="0"/>
                        <a:cs typeface="Times New Roman" panose="02020603050405020304" pitchFamily="18" charset="0"/>
                      </a:rPr>
                      <m:t>=</m:t>
                    </m:r>
                    <m:nary>
                      <m:naryPr>
                        <m:ctrlPr>
                          <a:rPr lang="fr-FR" b="0" i="1" smtClean="0">
                            <a:latin typeface="Cambria Math" panose="02040503050406030204" pitchFamily="18" charset="0"/>
                            <a:cs typeface="Times New Roman" panose="02020603050405020304" pitchFamily="18" charset="0"/>
                          </a:rPr>
                        </m:ctrlPr>
                      </m:naryPr>
                      <m:sub>
                        <m:r>
                          <m:rPr>
                            <m:brk m:alnAt="23"/>
                          </m:rPr>
                          <a:rPr lang="fr-FR" b="0" i="1" smtClean="0">
                            <a:latin typeface="Cambria Math" panose="02040503050406030204" pitchFamily="18" charset="0"/>
                            <a:cs typeface="Times New Roman" panose="02020603050405020304" pitchFamily="18" charset="0"/>
                          </a:rPr>
                          <m:t>0</m:t>
                        </m:r>
                      </m:sub>
                      <m:sup>
                        <m:r>
                          <a:rPr lang="fr-FR" b="0" i="1" smtClean="0">
                            <a:latin typeface="Cambria Math" panose="02040503050406030204" pitchFamily="18" charset="0"/>
                            <a:cs typeface="Times New Roman" panose="02020603050405020304" pitchFamily="18" charset="0"/>
                          </a:rPr>
                          <m:t>𝑟</m:t>
                        </m:r>
                      </m:sup>
                      <m:e>
                        <m:r>
                          <a:rPr lang="fr-FR" i="1" dirty="0">
                            <a:latin typeface="Cambria Math" panose="02040503050406030204" pitchFamily="18" charset="0"/>
                            <a:ea typeface="Cambria Math" panose="02040503050406030204" pitchFamily="18" charset="0"/>
                            <a:cs typeface="Times New Roman" panose="02020603050405020304" pitchFamily="18" charset="0"/>
                          </a:rPr>
                          <m:t>4</m:t>
                        </m:r>
                        <m:r>
                          <a:rPr lang="fr-FR" i="1">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fr-FR"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fr-FR" b="0" i="1" smtClean="0">
                                <a:latin typeface="Cambria Math" panose="02040503050406030204" pitchFamily="18" charset="0"/>
                                <a:ea typeface="Cambria Math" panose="02040503050406030204" pitchFamily="18" charset="0"/>
                                <a:cs typeface="Times New Roman" panose="02020603050405020304" pitchFamily="18" charset="0"/>
                              </a:rPr>
                              <m:t>𝑟</m:t>
                            </m:r>
                          </m:e>
                          <m:sup>
                            <m:r>
                              <a:rPr lang="fr-FR" b="0" i="1">
                                <a:latin typeface="Cambria Math" panose="02040503050406030204" pitchFamily="18" charset="0"/>
                                <a:ea typeface="Cambria Math" panose="02040503050406030204" pitchFamily="18" charset="0"/>
                                <a:cs typeface="Times New Roman" panose="02020603050405020304" pitchFamily="18" charset="0"/>
                              </a:rPr>
                              <m:t>2</m:t>
                            </m:r>
                          </m:sup>
                        </m:sSup>
                        <m:r>
                          <a:rPr lang="fr-FR" b="0" i="1" smtClean="0">
                            <a:latin typeface="Cambria Math" panose="02040503050406030204" pitchFamily="18" charset="0"/>
                            <a:ea typeface="Cambria Math" panose="02040503050406030204" pitchFamily="18" charset="0"/>
                            <a:cs typeface="Times New Roman" panose="02020603050405020304" pitchFamily="18" charset="0"/>
                          </a:rPr>
                          <m:t>𝑑𝑟</m:t>
                        </m:r>
                        <m:r>
                          <m:rPr>
                            <m:nor/>
                          </m:rPr>
                          <a:rPr lang="fr-FR" i="0" dirty="0">
                            <a:latin typeface="Times New Roman" panose="02020603050405020304" pitchFamily="18" charset="0"/>
                            <a:cs typeface="Times New Roman" panose="02020603050405020304" pitchFamily="18" charset="0"/>
                          </a:rPr>
                          <m:t> </m:t>
                        </m:r>
                        <m:r>
                          <m:rPr>
                            <m:nor/>
                          </m:rPr>
                          <a:rPr lang="fr-FR" b="0" i="0" dirty="0" smtClean="0">
                            <a:latin typeface="Times New Roman" panose="02020603050405020304" pitchFamily="18" charset="0"/>
                            <a:cs typeface="Times New Roman" panose="02020603050405020304" pitchFamily="18" charset="0"/>
                          </a:rPr>
                          <m:t>=</m:t>
                        </m:r>
                        <m:r>
                          <a:rPr lang="fr-FR" i="1" dirty="0">
                            <a:latin typeface="Cambria Math" panose="02040503050406030204" pitchFamily="18" charset="0"/>
                            <a:ea typeface="Cambria Math" panose="02040503050406030204" pitchFamily="18" charset="0"/>
                            <a:cs typeface="Times New Roman" panose="02020603050405020304" pitchFamily="18" charset="0"/>
                          </a:rPr>
                          <m:t>4</m:t>
                        </m:r>
                        <m:r>
                          <a:rPr lang="fr-FR" i="1">
                            <a:latin typeface="Cambria Math" panose="02040503050406030204" pitchFamily="18" charset="0"/>
                            <a:ea typeface="Cambria Math" panose="02040503050406030204" pitchFamily="18" charset="0"/>
                            <a:cs typeface="Times New Roman" panose="02020603050405020304" pitchFamily="18" charset="0"/>
                          </a:rPr>
                          <m:t>𝜋</m:t>
                        </m:r>
                        <m:sSubSup>
                          <m:sSubSupPr>
                            <m:ctrlPr>
                              <a:rPr lang="fr-FR"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fr-FR" b="0" i="1" smtClean="0">
                                <a:latin typeface="Cambria Math" panose="02040503050406030204" pitchFamily="18" charset="0"/>
                                <a:ea typeface="Cambria Math" panose="02040503050406030204" pitchFamily="18" charset="0"/>
                                <a:cs typeface="Times New Roman" panose="02020603050405020304" pitchFamily="18" charset="0"/>
                              </a:rPr>
                              <m:t>[</m:t>
                            </m:r>
                            <m:f>
                              <m:fPr>
                                <m:ctrlPr>
                                  <a:rPr lang="fr-FR" b="0" i="1" smtClean="0">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fr-FR"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fr-FR" b="0" i="1" smtClean="0">
                                        <a:latin typeface="Cambria Math" panose="02040503050406030204" pitchFamily="18" charset="0"/>
                                        <a:ea typeface="Cambria Math" panose="02040503050406030204" pitchFamily="18" charset="0"/>
                                        <a:cs typeface="Times New Roman" panose="02020603050405020304" pitchFamily="18" charset="0"/>
                                      </a:rPr>
                                      <m:t>𝑟</m:t>
                                    </m:r>
                                  </m:e>
                                  <m:sup>
                                    <m:r>
                                      <a:rPr lang="fr-FR" b="0" i="1" smtClean="0">
                                        <a:latin typeface="Cambria Math" panose="02040503050406030204" pitchFamily="18" charset="0"/>
                                        <a:ea typeface="Cambria Math" panose="02040503050406030204" pitchFamily="18" charset="0"/>
                                        <a:cs typeface="Times New Roman" panose="02020603050405020304" pitchFamily="18" charset="0"/>
                                      </a:rPr>
                                      <m:t>3</m:t>
                                    </m:r>
                                  </m:sup>
                                </m:sSup>
                              </m:num>
                              <m:den>
                                <m:r>
                                  <a:rPr lang="fr-FR" b="0" i="1" smtClean="0">
                                    <a:latin typeface="Cambria Math" panose="02040503050406030204" pitchFamily="18" charset="0"/>
                                    <a:ea typeface="Cambria Math" panose="02040503050406030204" pitchFamily="18" charset="0"/>
                                    <a:cs typeface="Times New Roman" panose="02020603050405020304" pitchFamily="18" charset="0"/>
                                  </a:rPr>
                                  <m:t>3</m:t>
                                </m:r>
                              </m:den>
                            </m:f>
                            <m:r>
                              <a:rPr lang="fr-FR" b="0" i="1" smtClean="0">
                                <a:latin typeface="Cambria Math" panose="02040503050406030204" pitchFamily="18" charset="0"/>
                                <a:ea typeface="Cambria Math" panose="02040503050406030204" pitchFamily="18" charset="0"/>
                                <a:cs typeface="Times New Roman" panose="02020603050405020304" pitchFamily="18" charset="0"/>
                              </a:rPr>
                              <m:t>]</m:t>
                            </m:r>
                          </m:e>
                          <m:sub>
                            <m:r>
                              <a:rPr lang="fr-FR" b="0" i="1" smtClean="0">
                                <a:latin typeface="Cambria Math" panose="02040503050406030204" pitchFamily="18" charset="0"/>
                                <a:ea typeface="Cambria Math" panose="02040503050406030204" pitchFamily="18" charset="0"/>
                                <a:cs typeface="Times New Roman" panose="02020603050405020304" pitchFamily="18" charset="0"/>
                              </a:rPr>
                              <m:t>0</m:t>
                            </m:r>
                          </m:sub>
                          <m:sup>
                            <m:r>
                              <a:rPr lang="fr-FR" b="0" i="1" smtClean="0">
                                <a:latin typeface="Cambria Math" panose="02040503050406030204" pitchFamily="18" charset="0"/>
                                <a:ea typeface="Cambria Math" panose="02040503050406030204" pitchFamily="18" charset="0"/>
                                <a:cs typeface="Times New Roman" panose="02020603050405020304" pitchFamily="18" charset="0"/>
                              </a:rPr>
                              <m:t>𝑅</m:t>
                            </m:r>
                          </m:sup>
                        </m:sSubSup>
                      </m:e>
                    </m:nary>
                  </m:oMath>
                </a14:m>
                <a:r>
                  <a:rPr lang="fr-FR" dirty="0">
                    <a:latin typeface="Times New Roman" panose="02020603050405020304" pitchFamily="18" charset="0"/>
                    <a:cs typeface="Times New Roman" panose="02020603050405020304" pitchFamily="18" charset="0"/>
                  </a:rPr>
                  <a:t>=</a:t>
                </a:r>
                <a:r>
                  <a:rPr lang="fr-FR" dirty="0">
                    <a:ea typeface="Cambria Math" panose="02040503050406030204" pitchFamily="18" charset="0"/>
                    <a:cs typeface="Times New Roman" panose="02020603050405020304" pitchFamily="18" charset="0"/>
                  </a:rPr>
                  <a:t> </a:t>
                </a:r>
                <a14:m>
                  <m:oMath xmlns:m="http://schemas.openxmlformats.org/officeDocument/2006/math">
                    <m:f>
                      <m:fPr>
                        <m:ctrlPr>
                          <a:rPr lang="fr-FR" i="1" dirty="0">
                            <a:latin typeface="Cambria Math" panose="02040503050406030204" pitchFamily="18" charset="0"/>
                            <a:ea typeface="Cambria Math" panose="02040503050406030204" pitchFamily="18" charset="0"/>
                            <a:cs typeface="Times New Roman" panose="02020603050405020304" pitchFamily="18" charset="0"/>
                          </a:rPr>
                        </m:ctrlPr>
                      </m:fPr>
                      <m:num>
                        <m:r>
                          <a:rPr lang="fr-FR" i="1" dirty="0">
                            <a:latin typeface="Cambria Math" panose="02040503050406030204" pitchFamily="18" charset="0"/>
                            <a:ea typeface="Cambria Math" panose="02040503050406030204" pitchFamily="18" charset="0"/>
                            <a:cs typeface="Times New Roman" panose="02020603050405020304" pitchFamily="18" charset="0"/>
                          </a:rPr>
                          <m:t>4</m:t>
                        </m:r>
                        <m:r>
                          <a:rPr lang="fr-FR" i="1">
                            <a:latin typeface="Cambria Math" panose="02040503050406030204" pitchFamily="18" charset="0"/>
                            <a:ea typeface="Cambria Math" panose="02040503050406030204" pitchFamily="18" charset="0"/>
                            <a:cs typeface="Times New Roman" panose="02020603050405020304" pitchFamily="18" charset="0"/>
                          </a:rPr>
                          <m:t>𝜋</m:t>
                        </m:r>
                      </m:num>
                      <m:den>
                        <m:r>
                          <a:rPr lang="fr-FR" b="0" i="1" dirty="0" smtClean="0">
                            <a:latin typeface="Cambria Math" panose="02040503050406030204" pitchFamily="18" charset="0"/>
                            <a:ea typeface="Cambria Math" panose="02040503050406030204" pitchFamily="18" charset="0"/>
                            <a:cs typeface="Times New Roman" panose="02020603050405020304" pitchFamily="18" charset="0"/>
                          </a:rPr>
                          <m:t>3</m:t>
                        </m:r>
                      </m:den>
                    </m:f>
                  </m:oMath>
                </a14:m>
                <a:r>
                  <a:rPr lang="fr-FR" dirty="0">
                    <a:latin typeface="Times New Roman" panose="02020603050405020304" pitchFamily="18" charset="0"/>
                    <a:cs typeface="Times New Roman" panose="02020603050405020304" pitchFamily="18" charset="0"/>
                  </a:rPr>
                  <a:t> R</a:t>
                </a:r>
                <a:r>
                  <a:rPr lang="fr-FR" baseline="30000" dirty="0">
                    <a:latin typeface="Times New Roman" panose="02020603050405020304" pitchFamily="18" charset="0"/>
                    <a:cs typeface="Times New Roman" panose="02020603050405020304" pitchFamily="18" charset="0"/>
                  </a:rPr>
                  <a:t>3				</a:t>
                </a:r>
                <a:r>
                  <a:rPr lang="fr-FR" dirty="0">
                    <a:latin typeface="Times New Roman" panose="02020603050405020304" pitchFamily="18" charset="0"/>
                    <a:cs typeface="Times New Roman" panose="02020603050405020304" pitchFamily="18" charset="0"/>
                  </a:rPr>
                  <a:t>       </a:t>
                </a:r>
                <a:r>
                  <a:rPr lang="el-GR" sz="1900" dirty="0">
                    <a:latin typeface="Times New Roman" panose="02020603050405020304" pitchFamily="18" charset="0"/>
                    <a:cs typeface="Times New Roman" panose="02020603050405020304" pitchFamily="18" charset="0"/>
                  </a:rPr>
                  <a:t>Θ</a:t>
                </a:r>
                <a:r>
                  <a:rPr lang="fr-FR" sz="1900" dirty="0">
                    <a:latin typeface="Times New Roman" panose="02020603050405020304" pitchFamily="18" charset="0"/>
                    <a:cs typeface="Times New Roman" panose="02020603050405020304" pitchFamily="18" charset="0"/>
                  </a:rPr>
                  <a:t> = -</a:t>
                </a:r>
                <a:r>
                  <a:rPr lang="el-GR" sz="1900" dirty="0">
                    <a:latin typeface="Times New Roman" panose="02020603050405020304" pitchFamily="18" charset="0"/>
                    <a:cs typeface="Times New Roman" panose="02020603050405020304" pitchFamily="18" charset="0"/>
                  </a:rPr>
                  <a:t>π</a:t>
                </a:r>
                <a:r>
                  <a:rPr lang="fr-FR" sz="1900" dirty="0">
                    <a:latin typeface="Times New Roman" panose="02020603050405020304" pitchFamily="18" charset="0"/>
                    <a:cs typeface="Times New Roman" panose="02020603050405020304" pitchFamily="18" charset="0"/>
                  </a:rPr>
                  <a:t>/2</a:t>
                </a:r>
              </a:p>
              <a:p>
                <a:endParaRPr lang="fr-FR" baseline="30000" dirty="0">
                  <a:latin typeface="Times New Roman" panose="02020603050405020304" pitchFamily="18" charset="0"/>
                  <a:cs typeface="Times New Roman" panose="02020603050405020304" pitchFamily="18" charset="0"/>
                </a:endParaRPr>
              </a:p>
            </p:txBody>
          </p:sp>
        </mc:Choice>
        <mc:Fallback xmlns="">
          <p:sp>
            <p:nvSpPr>
              <p:cNvPr id="3" name="Espace réservé du contenu 2">
                <a:extLst>
                  <a:ext uri="{FF2B5EF4-FFF2-40B4-BE49-F238E27FC236}">
                    <a16:creationId xmlns:a16="http://schemas.microsoft.com/office/drawing/2014/main" id="{85970983-A6B0-D4D0-BD40-0D6B52D8E4D9}"/>
                  </a:ext>
                </a:extLst>
              </p:cNvPr>
              <p:cNvSpPr>
                <a:spLocks noGrp="1" noRot="1" noChangeAspect="1" noMove="1" noResize="1" noEditPoints="1" noAdjustHandles="1" noChangeArrowheads="1" noChangeShapeType="1" noTextEdit="1"/>
              </p:cNvSpPr>
              <p:nvPr>
                <p:ph idx="1"/>
              </p:nvPr>
            </p:nvSpPr>
            <p:spPr>
              <a:xfrm>
                <a:off x="0" y="213360"/>
                <a:ext cx="12192000" cy="6502399"/>
              </a:xfrm>
              <a:blipFill>
                <a:blip r:embed="rId2"/>
                <a:stretch>
                  <a:fillRect l="-750" t="-2530"/>
                </a:stretch>
              </a:blipFill>
            </p:spPr>
            <p:txBody>
              <a:bodyPr/>
              <a:lstStyle/>
              <a:p>
                <a:r>
                  <a:rPr lang="fr-FR">
                    <a:noFill/>
                  </a:rPr>
                  <a:t> </a:t>
                </a:r>
              </a:p>
            </p:txBody>
          </p:sp>
        </mc:Fallback>
      </mc:AlternateContent>
      <p:sp>
        <p:nvSpPr>
          <p:cNvPr id="4" name="Ellipse 3">
            <a:extLst>
              <a:ext uri="{FF2B5EF4-FFF2-40B4-BE49-F238E27FC236}">
                <a16:creationId xmlns:a16="http://schemas.microsoft.com/office/drawing/2014/main" id="{F77E0948-596E-EFBE-FC7C-CF3C0680E222}"/>
              </a:ext>
            </a:extLst>
          </p:cNvPr>
          <p:cNvSpPr/>
          <p:nvPr/>
        </p:nvSpPr>
        <p:spPr>
          <a:xfrm>
            <a:off x="6929120" y="1574800"/>
            <a:ext cx="4460240" cy="437896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13754812-76F1-AB86-0D72-84C01FD469E9}"/>
              </a:ext>
            </a:extLst>
          </p:cNvPr>
          <p:cNvSpPr/>
          <p:nvPr/>
        </p:nvSpPr>
        <p:spPr>
          <a:xfrm>
            <a:off x="7132320" y="2651760"/>
            <a:ext cx="4064000" cy="52832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6A1D76D6-4DE4-B942-3B75-E449D27DB1AC}"/>
              </a:ext>
            </a:extLst>
          </p:cNvPr>
          <p:cNvSpPr txBox="1"/>
          <p:nvPr/>
        </p:nvSpPr>
        <p:spPr>
          <a:xfrm>
            <a:off x="8990763" y="3568084"/>
            <a:ext cx="336952" cy="369332"/>
          </a:xfrm>
          <a:prstGeom prst="rect">
            <a:avLst/>
          </a:prstGeom>
          <a:noFill/>
        </p:spPr>
        <p:txBody>
          <a:bodyPr wrap="none" rtlCol="0">
            <a:spAutoFit/>
          </a:bodyPr>
          <a:lstStyle/>
          <a:p>
            <a:r>
              <a:rPr lang="fr-FR" dirty="0"/>
              <a:t>O</a:t>
            </a:r>
          </a:p>
        </p:txBody>
      </p:sp>
      <p:cxnSp>
        <p:nvCxnSpPr>
          <p:cNvPr id="11" name="Connecteur droit 10">
            <a:extLst>
              <a:ext uri="{FF2B5EF4-FFF2-40B4-BE49-F238E27FC236}">
                <a16:creationId xmlns:a16="http://schemas.microsoft.com/office/drawing/2014/main" id="{DC50317A-0982-DF99-7276-09CCB7D54A60}"/>
              </a:ext>
            </a:extLst>
          </p:cNvPr>
          <p:cNvCxnSpPr>
            <a:cxnSpLocks/>
          </p:cNvCxnSpPr>
          <p:nvPr/>
        </p:nvCxnSpPr>
        <p:spPr>
          <a:xfrm flipH="1">
            <a:off x="9171522" y="2873494"/>
            <a:ext cx="2037080" cy="895866"/>
          </a:xfrm>
          <a:prstGeom prst="line">
            <a:avLst/>
          </a:prstGeom>
        </p:spPr>
        <p:style>
          <a:lnRef idx="1">
            <a:schemeClr val="dk1"/>
          </a:lnRef>
          <a:fillRef idx="0">
            <a:schemeClr val="dk1"/>
          </a:fillRef>
          <a:effectRef idx="0">
            <a:schemeClr val="dk1"/>
          </a:effectRef>
          <a:fontRef idx="minor">
            <a:schemeClr val="tx1"/>
          </a:fontRef>
        </p:style>
      </p:cxnSp>
      <p:cxnSp>
        <p:nvCxnSpPr>
          <p:cNvPr id="15" name="Connecteur droit 14">
            <a:extLst>
              <a:ext uri="{FF2B5EF4-FFF2-40B4-BE49-F238E27FC236}">
                <a16:creationId xmlns:a16="http://schemas.microsoft.com/office/drawing/2014/main" id="{317320FE-8AEF-FE66-4F38-D5BDCD234663}"/>
              </a:ext>
            </a:extLst>
          </p:cNvPr>
          <p:cNvCxnSpPr>
            <a:cxnSpLocks/>
            <a:stCxn id="8" idx="4"/>
            <a:endCxn id="4" idx="0"/>
          </p:cNvCxnSpPr>
          <p:nvPr/>
        </p:nvCxnSpPr>
        <p:spPr>
          <a:xfrm flipH="1" flipV="1">
            <a:off x="9159240" y="1574800"/>
            <a:ext cx="18296" cy="43789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8B329D7B-A3A8-5ACC-C6E3-544F9D91097D}"/>
              </a:ext>
            </a:extLst>
          </p:cNvPr>
          <p:cNvCxnSpPr/>
          <p:nvPr/>
        </p:nvCxnSpPr>
        <p:spPr>
          <a:xfrm flipV="1">
            <a:off x="9159240" y="2903974"/>
            <a:ext cx="2049362" cy="11946"/>
          </a:xfrm>
          <a:prstGeom prst="line">
            <a:avLst/>
          </a:prstGeom>
        </p:spPr>
        <p:style>
          <a:lnRef idx="1">
            <a:schemeClr val="accent1"/>
          </a:lnRef>
          <a:fillRef idx="0">
            <a:schemeClr val="accent1"/>
          </a:fillRef>
          <a:effectRef idx="0">
            <a:schemeClr val="accent1"/>
          </a:effectRef>
          <a:fontRef idx="minor">
            <a:schemeClr val="tx1"/>
          </a:fontRef>
        </p:style>
      </p:cxnSp>
      <p:sp>
        <p:nvSpPr>
          <p:cNvPr id="22" name="Arc 21">
            <a:extLst>
              <a:ext uri="{FF2B5EF4-FFF2-40B4-BE49-F238E27FC236}">
                <a16:creationId xmlns:a16="http://schemas.microsoft.com/office/drawing/2014/main" id="{CF9E89FE-B933-0343-FF53-A388E8FD1317}"/>
              </a:ext>
            </a:extLst>
          </p:cNvPr>
          <p:cNvSpPr/>
          <p:nvPr/>
        </p:nvSpPr>
        <p:spPr>
          <a:xfrm>
            <a:off x="9253046" y="3598462"/>
            <a:ext cx="427556" cy="369332"/>
          </a:xfrm>
          <a:prstGeom prst="arc">
            <a:avLst>
              <a:gd name="adj1" fmla="val 16200000"/>
              <a:gd name="adj2" fmla="val 38041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3" name="ZoneTexte 22">
            <a:extLst>
              <a:ext uri="{FF2B5EF4-FFF2-40B4-BE49-F238E27FC236}">
                <a16:creationId xmlns:a16="http://schemas.microsoft.com/office/drawing/2014/main" id="{BD73CA1D-6AAC-3571-5FC1-F07D5925D7F8}"/>
              </a:ext>
            </a:extLst>
          </p:cNvPr>
          <p:cNvSpPr txBox="1"/>
          <p:nvPr/>
        </p:nvSpPr>
        <p:spPr>
          <a:xfrm>
            <a:off x="9647582" y="3491326"/>
            <a:ext cx="336952" cy="369332"/>
          </a:xfrm>
          <a:prstGeom prst="rect">
            <a:avLst/>
          </a:prstGeom>
          <a:noFill/>
        </p:spPr>
        <p:txBody>
          <a:bodyPr wrap="square" rtlCol="0">
            <a:spAutoFit/>
          </a:bodyPr>
          <a:lstStyle/>
          <a:p>
            <a:r>
              <a:rPr lang="el-GR" b="1" dirty="0">
                <a:latin typeface="Times New Roman" panose="02020603050405020304" pitchFamily="18" charset="0"/>
                <a:cs typeface="Times New Roman" panose="02020603050405020304" pitchFamily="18" charset="0"/>
              </a:rPr>
              <a:t>θ</a:t>
            </a:r>
            <a:endParaRPr lang="fr-FR" b="1" dirty="0"/>
          </a:p>
        </p:txBody>
      </p:sp>
      <p:sp>
        <p:nvSpPr>
          <p:cNvPr id="24" name="ZoneTexte 23">
            <a:extLst>
              <a:ext uri="{FF2B5EF4-FFF2-40B4-BE49-F238E27FC236}">
                <a16:creationId xmlns:a16="http://schemas.microsoft.com/office/drawing/2014/main" id="{51712BB0-8D45-80EA-FCB1-320F2DDEB7A1}"/>
              </a:ext>
            </a:extLst>
          </p:cNvPr>
          <p:cNvSpPr txBox="1"/>
          <p:nvPr/>
        </p:nvSpPr>
        <p:spPr>
          <a:xfrm>
            <a:off x="8982561" y="2651541"/>
            <a:ext cx="427556" cy="369332"/>
          </a:xfrm>
          <a:prstGeom prst="rect">
            <a:avLst/>
          </a:prstGeom>
          <a:noFill/>
        </p:spPr>
        <p:txBody>
          <a:bodyPr wrap="square" rtlCol="0">
            <a:spAutoFit/>
          </a:bodyPr>
          <a:lstStyle/>
          <a:p>
            <a:r>
              <a:rPr lang="fr-FR" b="1" dirty="0"/>
              <a:t>O’</a:t>
            </a:r>
          </a:p>
        </p:txBody>
      </p:sp>
      <p:sp>
        <p:nvSpPr>
          <p:cNvPr id="26" name="ZoneTexte 25">
            <a:extLst>
              <a:ext uri="{FF2B5EF4-FFF2-40B4-BE49-F238E27FC236}">
                <a16:creationId xmlns:a16="http://schemas.microsoft.com/office/drawing/2014/main" id="{2EA8FE31-B4A2-126C-99FD-A320AE574783}"/>
              </a:ext>
            </a:extLst>
          </p:cNvPr>
          <p:cNvSpPr txBox="1"/>
          <p:nvPr/>
        </p:nvSpPr>
        <p:spPr>
          <a:xfrm>
            <a:off x="11510122" y="2627868"/>
            <a:ext cx="229438" cy="369332"/>
          </a:xfrm>
          <a:prstGeom prst="rect">
            <a:avLst/>
          </a:prstGeom>
          <a:noFill/>
        </p:spPr>
        <p:txBody>
          <a:bodyPr wrap="square" rtlCol="0">
            <a:spAutoFit/>
          </a:bodyPr>
          <a:lstStyle/>
          <a:p>
            <a:r>
              <a:rPr lang="fr-FR" dirty="0"/>
              <a:t>M</a:t>
            </a:r>
          </a:p>
        </p:txBody>
      </p:sp>
      <p:sp>
        <p:nvSpPr>
          <p:cNvPr id="27" name="ZoneTexte 26">
            <a:extLst>
              <a:ext uri="{FF2B5EF4-FFF2-40B4-BE49-F238E27FC236}">
                <a16:creationId xmlns:a16="http://schemas.microsoft.com/office/drawing/2014/main" id="{8E982796-AEBF-A971-97AF-DB2FAE4CE0FB}"/>
              </a:ext>
            </a:extLst>
          </p:cNvPr>
          <p:cNvSpPr txBox="1"/>
          <p:nvPr/>
        </p:nvSpPr>
        <p:spPr>
          <a:xfrm>
            <a:off x="9838898" y="2643109"/>
            <a:ext cx="290622" cy="369332"/>
          </a:xfrm>
          <a:prstGeom prst="rect">
            <a:avLst/>
          </a:prstGeom>
          <a:noFill/>
        </p:spPr>
        <p:txBody>
          <a:bodyPr wrap="square" rtlCol="0">
            <a:spAutoFit/>
          </a:bodyPr>
          <a:lstStyle/>
          <a:p>
            <a:r>
              <a:rPr lang="fr-FR" b="1" dirty="0"/>
              <a:t>r</a:t>
            </a:r>
          </a:p>
        </p:txBody>
      </p:sp>
      <p:cxnSp>
        <p:nvCxnSpPr>
          <p:cNvPr id="29" name="Connecteur droit 28">
            <a:extLst>
              <a:ext uri="{FF2B5EF4-FFF2-40B4-BE49-F238E27FC236}">
                <a16:creationId xmlns:a16="http://schemas.microsoft.com/office/drawing/2014/main" id="{1981D084-19CE-AF30-6CEB-5DA3C6F0AEF1}"/>
              </a:ext>
            </a:extLst>
          </p:cNvPr>
          <p:cNvCxnSpPr>
            <a:cxnSpLocks/>
            <a:endCxn id="4" idx="6"/>
          </p:cNvCxnSpPr>
          <p:nvPr/>
        </p:nvCxnSpPr>
        <p:spPr>
          <a:xfrm flipV="1">
            <a:off x="9159240" y="3764280"/>
            <a:ext cx="2230120" cy="47506"/>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86F854C3-34BE-5974-80E8-D6499B21FB4D}"/>
              </a:ext>
            </a:extLst>
          </p:cNvPr>
          <p:cNvCxnSpPr>
            <a:cxnSpLocks/>
            <a:stCxn id="6" idx="6"/>
          </p:cNvCxnSpPr>
          <p:nvPr/>
        </p:nvCxnSpPr>
        <p:spPr>
          <a:xfrm>
            <a:off x="11196320" y="2915920"/>
            <a:ext cx="12282" cy="883920"/>
          </a:xfrm>
          <a:prstGeom prst="line">
            <a:avLst/>
          </a:prstGeom>
        </p:spPr>
        <p:style>
          <a:lnRef idx="1">
            <a:schemeClr val="accent1"/>
          </a:lnRef>
          <a:fillRef idx="0">
            <a:schemeClr val="accent1"/>
          </a:fillRef>
          <a:effectRef idx="0">
            <a:schemeClr val="accent1"/>
          </a:effectRef>
          <a:fontRef idx="minor">
            <a:schemeClr val="tx1"/>
          </a:fontRef>
        </p:style>
      </p:cxnSp>
      <p:sp>
        <p:nvSpPr>
          <p:cNvPr id="32" name="Ellipse 31">
            <a:extLst>
              <a:ext uri="{FF2B5EF4-FFF2-40B4-BE49-F238E27FC236}">
                <a16:creationId xmlns:a16="http://schemas.microsoft.com/office/drawing/2014/main" id="{7B83D1C7-CFB9-2C93-F21B-844084080F77}"/>
              </a:ext>
            </a:extLst>
          </p:cNvPr>
          <p:cNvSpPr/>
          <p:nvPr/>
        </p:nvSpPr>
        <p:spPr>
          <a:xfrm>
            <a:off x="7132320" y="2560320"/>
            <a:ext cx="4064000" cy="5283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5" name="Connecteur droit 34">
            <a:extLst>
              <a:ext uri="{FF2B5EF4-FFF2-40B4-BE49-F238E27FC236}">
                <a16:creationId xmlns:a16="http://schemas.microsoft.com/office/drawing/2014/main" id="{2CD08CAE-5F72-CA07-050A-47A233380307}"/>
              </a:ext>
            </a:extLst>
          </p:cNvPr>
          <p:cNvCxnSpPr>
            <a:cxnSpLocks/>
          </p:cNvCxnSpPr>
          <p:nvPr/>
        </p:nvCxnSpPr>
        <p:spPr>
          <a:xfrm flipH="1">
            <a:off x="9208460" y="2804398"/>
            <a:ext cx="1995996" cy="9644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ZoneTexte 35">
            <a:extLst>
              <a:ext uri="{FF2B5EF4-FFF2-40B4-BE49-F238E27FC236}">
                <a16:creationId xmlns:a16="http://schemas.microsoft.com/office/drawing/2014/main" id="{692A2D02-8C99-009A-EBF6-32AE84C5AE29}"/>
              </a:ext>
            </a:extLst>
          </p:cNvPr>
          <p:cNvSpPr txBox="1"/>
          <p:nvPr/>
        </p:nvSpPr>
        <p:spPr>
          <a:xfrm>
            <a:off x="11153894" y="2638028"/>
            <a:ext cx="424903" cy="369332"/>
          </a:xfrm>
          <a:prstGeom prst="rect">
            <a:avLst/>
          </a:prstGeom>
          <a:noFill/>
        </p:spPr>
        <p:txBody>
          <a:bodyPr wrap="square" rtlCol="0">
            <a:spAutoFit/>
          </a:bodyPr>
          <a:lstStyle/>
          <a:p>
            <a:r>
              <a:rPr lang="fr-FR" dirty="0">
                <a:solidFill>
                  <a:srgbClr val="FF0000"/>
                </a:solidFill>
                <a:latin typeface="Times New Roman" panose="02020603050405020304" pitchFamily="18" charset="0"/>
                <a:cs typeface="Times New Roman" panose="02020603050405020304" pitchFamily="18" charset="0"/>
              </a:rPr>
              <a:t>d</a:t>
            </a:r>
            <a:r>
              <a:rPr lang="el-GR" dirty="0">
                <a:solidFill>
                  <a:srgbClr val="FF0000"/>
                </a:solidFill>
                <a:latin typeface="Times New Roman" panose="02020603050405020304" pitchFamily="18" charset="0"/>
                <a:cs typeface="Times New Roman" panose="02020603050405020304" pitchFamily="18" charset="0"/>
              </a:rPr>
              <a:t>θ</a:t>
            </a:r>
            <a:endParaRPr lang="fr-FR" dirty="0">
              <a:solidFill>
                <a:srgbClr val="FF0000"/>
              </a:solidFill>
            </a:endParaRPr>
          </a:p>
        </p:txBody>
      </p:sp>
      <p:sp>
        <p:nvSpPr>
          <p:cNvPr id="40" name="ZoneTexte 39">
            <a:extLst>
              <a:ext uri="{FF2B5EF4-FFF2-40B4-BE49-F238E27FC236}">
                <a16:creationId xmlns:a16="http://schemas.microsoft.com/office/drawing/2014/main" id="{11239D27-F4D9-7F7A-7C2E-A387AAE69436}"/>
              </a:ext>
            </a:extLst>
          </p:cNvPr>
          <p:cNvSpPr txBox="1"/>
          <p:nvPr/>
        </p:nvSpPr>
        <p:spPr>
          <a:xfrm>
            <a:off x="9121318" y="1627862"/>
            <a:ext cx="348958" cy="369332"/>
          </a:xfrm>
          <a:prstGeom prst="rect">
            <a:avLst/>
          </a:prstGeom>
          <a:noFill/>
        </p:spPr>
        <p:txBody>
          <a:bodyPr wrap="square" rtlCol="0">
            <a:spAutoFit/>
          </a:bodyPr>
          <a:lstStyle/>
          <a:p>
            <a:r>
              <a:rPr lang="fr-FR" dirty="0"/>
              <a:t>R</a:t>
            </a:r>
          </a:p>
        </p:txBody>
      </p:sp>
      <p:sp>
        <p:nvSpPr>
          <p:cNvPr id="41" name="Ellipse 40">
            <a:extLst>
              <a:ext uri="{FF2B5EF4-FFF2-40B4-BE49-F238E27FC236}">
                <a16:creationId xmlns:a16="http://schemas.microsoft.com/office/drawing/2014/main" id="{97DD9088-8487-E4B3-8BC4-B138AE700E4A}"/>
              </a:ext>
            </a:extLst>
          </p:cNvPr>
          <p:cNvSpPr/>
          <p:nvPr/>
        </p:nvSpPr>
        <p:spPr>
          <a:xfrm>
            <a:off x="8649773" y="3329701"/>
            <a:ext cx="919182" cy="98147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2" name="ZoneTexte 61">
            <a:extLst>
              <a:ext uri="{FF2B5EF4-FFF2-40B4-BE49-F238E27FC236}">
                <a16:creationId xmlns:a16="http://schemas.microsoft.com/office/drawing/2014/main" id="{6228C814-CB49-8B10-0151-425E37EC12D8}"/>
              </a:ext>
            </a:extLst>
          </p:cNvPr>
          <p:cNvSpPr txBox="1"/>
          <p:nvPr/>
        </p:nvSpPr>
        <p:spPr>
          <a:xfrm>
            <a:off x="8957743" y="3801387"/>
            <a:ext cx="427556" cy="369332"/>
          </a:xfrm>
          <a:prstGeom prst="rect">
            <a:avLst/>
          </a:prstGeom>
          <a:noFill/>
        </p:spPr>
        <p:txBody>
          <a:bodyPr wrap="square" rtlCol="0">
            <a:spAutoFit/>
          </a:bodyPr>
          <a:lstStyle/>
          <a:p>
            <a:r>
              <a:rPr lang="fr-FR" b="1" dirty="0">
                <a:solidFill>
                  <a:srgbClr val="00B050"/>
                </a:solidFill>
              </a:rPr>
              <a:t>S</a:t>
            </a:r>
          </a:p>
        </p:txBody>
      </p:sp>
      <p:sp>
        <p:nvSpPr>
          <p:cNvPr id="2" name="Ellipse 1">
            <a:extLst>
              <a:ext uri="{FF2B5EF4-FFF2-40B4-BE49-F238E27FC236}">
                <a16:creationId xmlns:a16="http://schemas.microsoft.com/office/drawing/2014/main" id="{8B1BB308-03A1-C421-CAAA-009D8A141988}"/>
              </a:ext>
            </a:extLst>
          </p:cNvPr>
          <p:cNvSpPr/>
          <p:nvPr/>
        </p:nvSpPr>
        <p:spPr>
          <a:xfrm>
            <a:off x="8250329" y="2993341"/>
            <a:ext cx="1795500" cy="1679317"/>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F80726B2-5E6B-E550-B41B-678265C9943E}"/>
              </a:ext>
            </a:extLst>
          </p:cNvPr>
          <p:cNvSpPr/>
          <p:nvPr/>
        </p:nvSpPr>
        <p:spPr>
          <a:xfrm>
            <a:off x="7660640" y="2367280"/>
            <a:ext cx="3083240" cy="2915919"/>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FCB4776D-CC42-F66E-8062-AB24379F21B0}"/>
              </a:ext>
            </a:extLst>
          </p:cNvPr>
          <p:cNvSpPr/>
          <p:nvPr/>
        </p:nvSpPr>
        <p:spPr>
          <a:xfrm>
            <a:off x="6947416" y="1627862"/>
            <a:ext cx="4460239" cy="4325897"/>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2A3E4681-109D-7F52-5C1A-732408C828CC}"/>
              </a:ext>
            </a:extLst>
          </p:cNvPr>
          <p:cNvSpPr txBox="1"/>
          <p:nvPr/>
        </p:nvSpPr>
        <p:spPr>
          <a:xfrm>
            <a:off x="11363142" y="3481309"/>
            <a:ext cx="348958" cy="369332"/>
          </a:xfrm>
          <a:prstGeom prst="rect">
            <a:avLst/>
          </a:prstGeom>
          <a:noFill/>
        </p:spPr>
        <p:txBody>
          <a:bodyPr wrap="square" rtlCol="0">
            <a:spAutoFit/>
          </a:bodyPr>
          <a:lstStyle/>
          <a:p>
            <a:r>
              <a:rPr lang="fr-FR" b="1" dirty="0"/>
              <a:t>R</a:t>
            </a:r>
          </a:p>
        </p:txBody>
      </p:sp>
      <p:cxnSp>
        <p:nvCxnSpPr>
          <p:cNvPr id="13" name="Connecteur droit 12">
            <a:extLst>
              <a:ext uri="{FF2B5EF4-FFF2-40B4-BE49-F238E27FC236}">
                <a16:creationId xmlns:a16="http://schemas.microsoft.com/office/drawing/2014/main" id="{B2A66A2A-4434-CD7B-FE88-89E82BA35C3B}"/>
              </a:ext>
            </a:extLst>
          </p:cNvPr>
          <p:cNvCxnSpPr/>
          <p:nvPr/>
        </p:nvCxnSpPr>
        <p:spPr>
          <a:xfrm>
            <a:off x="10555296" y="1574800"/>
            <a:ext cx="1354666" cy="2736373"/>
          </a:xfrm>
          <a:prstGeom prst="line">
            <a:avLst/>
          </a:prstGeom>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9E54D083-0A68-91B9-E49E-8EEFB106732C}"/>
              </a:ext>
            </a:extLst>
          </p:cNvPr>
          <p:cNvSpPr/>
          <p:nvPr/>
        </p:nvSpPr>
        <p:spPr>
          <a:xfrm rot="20239400">
            <a:off x="6947052" y="3279618"/>
            <a:ext cx="4426569" cy="1011674"/>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98E0C265-3999-8C65-EEF2-5B033020584E}"/>
              </a:ext>
            </a:extLst>
          </p:cNvPr>
          <p:cNvSpPr txBox="1"/>
          <p:nvPr/>
        </p:nvSpPr>
        <p:spPr>
          <a:xfrm>
            <a:off x="8804409" y="1258014"/>
            <a:ext cx="870195" cy="369332"/>
          </a:xfrm>
          <a:prstGeom prst="rect">
            <a:avLst/>
          </a:prstGeom>
          <a:noFill/>
        </p:spPr>
        <p:txBody>
          <a:bodyPr wrap="square" rtlCol="0">
            <a:spAutoFit/>
          </a:bodyPr>
          <a:lstStyle/>
          <a:p>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/2</a:t>
            </a:r>
            <a:endParaRPr lang="fr-FR" dirty="0"/>
          </a:p>
        </p:txBody>
      </p:sp>
    </p:spTree>
    <p:extLst>
      <p:ext uri="{BB962C8B-B14F-4D97-AF65-F5344CB8AC3E}">
        <p14:creationId xmlns:p14="http://schemas.microsoft.com/office/powerpoint/2010/main" val="387244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2" grpId="0"/>
      <p:bldP spid="2"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980B133-C423-3C83-EF66-8E4977C7C907}"/>
              </a:ext>
            </a:extLst>
          </p:cNvPr>
          <p:cNvSpPr txBox="1"/>
          <p:nvPr/>
        </p:nvSpPr>
        <p:spPr>
          <a:xfrm>
            <a:off x="0" y="-141948"/>
            <a:ext cx="12192000" cy="707886"/>
          </a:xfrm>
          <a:prstGeom prst="rect">
            <a:avLst/>
          </a:prstGeom>
          <a:noFill/>
        </p:spPr>
        <p:txBody>
          <a:bodyPr wrap="square" rtlCol="0">
            <a:spAutoFit/>
          </a:bodyPr>
          <a:lstStyle/>
          <a:p>
            <a:pPr algn="ctr"/>
            <a:r>
              <a:rPr lang="fr-FR" sz="4000" dirty="0">
                <a:latin typeface="Times New Roman" panose="02020603050405020304" pitchFamily="18" charset="0"/>
                <a:cs typeface="Times New Roman" panose="02020603050405020304" pitchFamily="18" charset="0"/>
              </a:rPr>
              <a:t>Paradigme de la sphère (2D) pour l’hypersphère (3D)</a:t>
            </a:r>
          </a:p>
        </p:txBody>
      </p:sp>
      <p:sp>
        <p:nvSpPr>
          <p:cNvPr id="3" name="Ellipse 2">
            <a:extLst>
              <a:ext uri="{FF2B5EF4-FFF2-40B4-BE49-F238E27FC236}">
                <a16:creationId xmlns:a16="http://schemas.microsoft.com/office/drawing/2014/main" id="{585FF137-3FC9-2271-850E-74B2F1B7A8FF}"/>
              </a:ext>
            </a:extLst>
          </p:cNvPr>
          <p:cNvSpPr/>
          <p:nvPr/>
        </p:nvSpPr>
        <p:spPr>
          <a:xfrm>
            <a:off x="404782" y="1141636"/>
            <a:ext cx="5222240" cy="521208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4" name="Ellipse 3">
            <a:extLst>
              <a:ext uri="{FF2B5EF4-FFF2-40B4-BE49-F238E27FC236}">
                <a16:creationId xmlns:a16="http://schemas.microsoft.com/office/drawing/2014/main" id="{D05E8E47-DA69-E125-7EF3-5E7D76D8E9C5}"/>
              </a:ext>
            </a:extLst>
          </p:cNvPr>
          <p:cNvSpPr/>
          <p:nvPr/>
        </p:nvSpPr>
        <p:spPr>
          <a:xfrm>
            <a:off x="439712" y="3429000"/>
            <a:ext cx="5222240" cy="701040"/>
          </a:xfrm>
          <a:prstGeom prst="ellipse">
            <a:avLst/>
          </a:prstGeom>
          <a:solidFill>
            <a:schemeClr val="bg2"/>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16A88559-F68E-655D-F5F5-023AB3B35338}"/>
              </a:ext>
            </a:extLst>
          </p:cNvPr>
          <p:cNvSpPr/>
          <p:nvPr/>
        </p:nvSpPr>
        <p:spPr>
          <a:xfrm>
            <a:off x="829704" y="2057886"/>
            <a:ext cx="4392175" cy="708398"/>
          </a:xfrm>
          <a:prstGeom prst="ellipse">
            <a:avLst/>
          </a:prstGeom>
          <a:solidFill>
            <a:schemeClr val="bg2"/>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llipse 5">
            <a:extLst>
              <a:ext uri="{FF2B5EF4-FFF2-40B4-BE49-F238E27FC236}">
                <a16:creationId xmlns:a16="http://schemas.microsoft.com/office/drawing/2014/main" id="{286063D8-85E6-7062-B351-D0F7EBAFAD40}"/>
              </a:ext>
            </a:extLst>
          </p:cNvPr>
          <p:cNvSpPr/>
          <p:nvPr/>
        </p:nvSpPr>
        <p:spPr>
          <a:xfrm>
            <a:off x="716404" y="4737796"/>
            <a:ext cx="4443073" cy="701040"/>
          </a:xfrm>
          <a:prstGeom prst="ellipse">
            <a:avLst/>
          </a:prstGeom>
          <a:solidFill>
            <a:schemeClr val="bg2"/>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4ACA9BB6-0F1B-D9AC-C304-571F8140C03D}"/>
              </a:ext>
            </a:extLst>
          </p:cNvPr>
          <p:cNvSpPr txBox="1"/>
          <p:nvPr/>
        </p:nvSpPr>
        <p:spPr>
          <a:xfrm>
            <a:off x="3610541" y="707886"/>
            <a:ext cx="1611339" cy="369332"/>
          </a:xfrm>
          <a:prstGeom prst="rect">
            <a:avLst/>
          </a:prstGeom>
          <a:noFill/>
        </p:spPr>
        <p:txBody>
          <a:bodyPr wrap="none" rtlCol="0">
            <a:spAutoFit/>
          </a:bodyPr>
          <a:lstStyle/>
          <a:p>
            <a:r>
              <a:rPr lang="fr-FR" dirty="0">
                <a:latin typeface="Times New Roman" panose="02020603050405020304" pitchFamily="18" charset="0"/>
                <a:cs typeface="Times New Roman" panose="02020603050405020304" pitchFamily="18" charset="0"/>
              </a:rPr>
              <a:t>Pôle nord: </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=0</a:t>
            </a:r>
          </a:p>
        </p:txBody>
      </p:sp>
      <p:sp>
        <p:nvSpPr>
          <p:cNvPr id="8" name="ZoneTexte 7">
            <a:extLst>
              <a:ext uri="{FF2B5EF4-FFF2-40B4-BE49-F238E27FC236}">
                <a16:creationId xmlns:a16="http://schemas.microsoft.com/office/drawing/2014/main" id="{BE737EEC-59F7-DF60-328A-65F1A3D1D52B}"/>
              </a:ext>
            </a:extLst>
          </p:cNvPr>
          <p:cNvSpPr txBox="1"/>
          <p:nvPr/>
        </p:nvSpPr>
        <p:spPr>
          <a:xfrm>
            <a:off x="2681440" y="3553431"/>
            <a:ext cx="1734770" cy="369332"/>
          </a:xfrm>
          <a:prstGeom prst="rect">
            <a:avLst/>
          </a:prstGeom>
          <a:noFill/>
        </p:spPr>
        <p:txBody>
          <a:bodyPr wrap="none" rtlCol="0">
            <a:spAutoFit/>
          </a:bodyPr>
          <a:lstStyle/>
          <a:p>
            <a:r>
              <a:rPr lang="fr-FR" dirty="0">
                <a:latin typeface="Times New Roman" panose="02020603050405020304" pitchFamily="18" charset="0"/>
                <a:cs typeface="Times New Roman" panose="02020603050405020304" pitchFamily="18" charset="0"/>
              </a:rPr>
              <a:t>Equateur: </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/2</a:t>
            </a:r>
          </a:p>
        </p:txBody>
      </p:sp>
      <p:sp>
        <p:nvSpPr>
          <p:cNvPr id="9" name="ZoneTexte 8">
            <a:extLst>
              <a:ext uri="{FF2B5EF4-FFF2-40B4-BE49-F238E27FC236}">
                <a16:creationId xmlns:a16="http://schemas.microsoft.com/office/drawing/2014/main" id="{83AF4787-ADB5-005A-93C3-AD1A01E4C381}"/>
              </a:ext>
            </a:extLst>
          </p:cNvPr>
          <p:cNvSpPr txBox="1"/>
          <p:nvPr/>
        </p:nvSpPr>
        <p:spPr>
          <a:xfrm>
            <a:off x="3277782" y="2280832"/>
            <a:ext cx="779381"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/4</a:t>
            </a:r>
          </a:p>
        </p:txBody>
      </p:sp>
      <p:sp>
        <p:nvSpPr>
          <p:cNvPr id="10" name="ZoneTexte 9">
            <a:extLst>
              <a:ext uri="{FF2B5EF4-FFF2-40B4-BE49-F238E27FC236}">
                <a16:creationId xmlns:a16="http://schemas.microsoft.com/office/drawing/2014/main" id="{87DF672B-E0E1-03EF-23F8-1DEBE8DA3BB8}"/>
              </a:ext>
            </a:extLst>
          </p:cNvPr>
          <p:cNvSpPr txBox="1"/>
          <p:nvPr/>
        </p:nvSpPr>
        <p:spPr>
          <a:xfrm>
            <a:off x="2862246" y="4938435"/>
            <a:ext cx="894797" cy="369332"/>
          </a:xfrm>
          <a:prstGeom prst="rect">
            <a:avLst/>
          </a:prstGeom>
          <a:noFill/>
        </p:spPr>
        <p:txBody>
          <a:bodyPr wrap="none" rtlCol="0">
            <a:spAutoFit/>
          </a:bodyPr>
          <a:lstStyle/>
          <a:p>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=3</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/4</a:t>
            </a:r>
          </a:p>
        </p:txBody>
      </p:sp>
      <p:sp>
        <p:nvSpPr>
          <p:cNvPr id="11" name="ZoneTexte 10">
            <a:extLst>
              <a:ext uri="{FF2B5EF4-FFF2-40B4-BE49-F238E27FC236}">
                <a16:creationId xmlns:a16="http://schemas.microsoft.com/office/drawing/2014/main" id="{02899F57-7B5B-42E0-C821-7DE68DDEBD87}"/>
              </a:ext>
            </a:extLst>
          </p:cNvPr>
          <p:cNvSpPr txBox="1"/>
          <p:nvPr/>
        </p:nvSpPr>
        <p:spPr>
          <a:xfrm>
            <a:off x="3498877" y="6417404"/>
            <a:ext cx="1508746" cy="369332"/>
          </a:xfrm>
          <a:prstGeom prst="rect">
            <a:avLst/>
          </a:prstGeom>
          <a:noFill/>
        </p:spPr>
        <p:txBody>
          <a:bodyPr wrap="none" rtlCol="0">
            <a:spAutoFit/>
          </a:bodyPr>
          <a:lstStyle/>
          <a:p>
            <a:r>
              <a:rPr lang="fr-FR" dirty="0">
                <a:latin typeface="Times New Roman" panose="02020603050405020304" pitchFamily="18" charset="0"/>
                <a:cs typeface="Times New Roman" panose="02020603050405020304" pitchFamily="18" charset="0"/>
              </a:rPr>
              <a:t>Pôle sud: </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π</a:t>
            </a:r>
            <a:endParaRPr lang="fr-FR" dirty="0">
              <a:latin typeface="Times New Roman" panose="02020603050405020304" pitchFamily="18" charset="0"/>
              <a:cs typeface="Times New Roman" panose="02020603050405020304" pitchFamily="18" charset="0"/>
            </a:endParaRPr>
          </a:p>
        </p:txBody>
      </p:sp>
      <p:sp>
        <p:nvSpPr>
          <p:cNvPr id="12" name="Arc 11">
            <a:extLst>
              <a:ext uri="{FF2B5EF4-FFF2-40B4-BE49-F238E27FC236}">
                <a16:creationId xmlns:a16="http://schemas.microsoft.com/office/drawing/2014/main" id="{61713308-A941-A438-A81F-27778712470E}"/>
              </a:ext>
            </a:extLst>
          </p:cNvPr>
          <p:cNvSpPr/>
          <p:nvPr/>
        </p:nvSpPr>
        <p:spPr>
          <a:xfrm>
            <a:off x="0" y="1141636"/>
            <a:ext cx="5651162" cy="4958080"/>
          </a:xfrm>
          <a:prstGeom prst="arc">
            <a:avLst>
              <a:gd name="adj1" fmla="val 16240734"/>
              <a:gd name="adj2" fmla="val 19991143"/>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FF0000"/>
              </a:solidFill>
            </a:endParaRPr>
          </a:p>
        </p:txBody>
      </p:sp>
      <p:sp>
        <p:nvSpPr>
          <p:cNvPr id="14" name="Arc 13">
            <a:extLst>
              <a:ext uri="{FF2B5EF4-FFF2-40B4-BE49-F238E27FC236}">
                <a16:creationId xmlns:a16="http://schemas.microsoft.com/office/drawing/2014/main" id="{2343D614-8C04-826B-5EF2-B16CA7938741}"/>
              </a:ext>
            </a:extLst>
          </p:cNvPr>
          <p:cNvSpPr/>
          <p:nvPr/>
        </p:nvSpPr>
        <p:spPr>
          <a:xfrm>
            <a:off x="4745682" y="2534323"/>
            <a:ext cx="881340" cy="2525371"/>
          </a:xfrm>
          <a:prstGeom prst="arc">
            <a:avLst>
              <a:gd name="adj1" fmla="val 16644684"/>
              <a:gd name="adj2" fmla="val 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5" name="Arc 14">
            <a:extLst>
              <a:ext uri="{FF2B5EF4-FFF2-40B4-BE49-F238E27FC236}">
                <a16:creationId xmlns:a16="http://schemas.microsoft.com/office/drawing/2014/main" id="{EE2C39DC-C9EB-50D6-7EAA-FA0601A97DE8}"/>
              </a:ext>
            </a:extLst>
          </p:cNvPr>
          <p:cNvSpPr/>
          <p:nvPr/>
        </p:nvSpPr>
        <p:spPr>
          <a:xfrm rot="3885749">
            <a:off x="1400489" y="1972290"/>
            <a:ext cx="3776510" cy="4841617"/>
          </a:xfrm>
          <a:prstGeom prst="arc">
            <a:avLst>
              <a:gd name="adj1" fmla="val 16855829"/>
              <a:gd name="adj2" fmla="val 18880993"/>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6" name="Arc 15">
            <a:extLst>
              <a:ext uri="{FF2B5EF4-FFF2-40B4-BE49-F238E27FC236}">
                <a16:creationId xmlns:a16="http://schemas.microsoft.com/office/drawing/2014/main" id="{A9F62090-8052-AF5D-48D3-4E759201657D}"/>
              </a:ext>
            </a:extLst>
          </p:cNvPr>
          <p:cNvSpPr/>
          <p:nvPr/>
        </p:nvSpPr>
        <p:spPr>
          <a:xfrm rot="9402691">
            <a:off x="1957974" y="4162256"/>
            <a:ext cx="3465276" cy="2043737"/>
          </a:xfrm>
          <a:prstGeom prst="arc">
            <a:avLst>
              <a:gd name="adj1" fmla="val 12132996"/>
              <a:gd name="adj2" fmla="val 19212622"/>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ZoneTexte 16">
            <a:extLst>
              <a:ext uri="{FF2B5EF4-FFF2-40B4-BE49-F238E27FC236}">
                <a16:creationId xmlns:a16="http://schemas.microsoft.com/office/drawing/2014/main" id="{71BC032F-4386-1116-BFD4-C40F825A2D39}"/>
              </a:ext>
            </a:extLst>
          </p:cNvPr>
          <p:cNvSpPr txBox="1"/>
          <p:nvPr/>
        </p:nvSpPr>
        <p:spPr>
          <a:xfrm>
            <a:off x="6525652" y="501699"/>
            <a:ext cx="5651162" cy="6555641"/>
          </a:xfrm>
          <a:prstGeom prst="rect">
            <a:avLst/>
          </a:prstGeom>
          <a:noFill/>
        </p:spPr>
        <p:txBody>
          <a:bodyPr wrap="square" rtlCol="0">
            <a:spAutoFit/>
          </a:bodyPr>
          <a:lstStyle/>
          <a:p>
            <a:pPr algn="just"/>
            <a:r>
              <a:rPr lang="fr-FR" sz="2800" dirty="0">
                <a:latin typeface="Times New Roman" panose="02020603050405020304" pitchFamily="18" charset="0"/>
                <a:cs typeface="Times New Roman" panose="02020603050405020304" pitchFamily="18" charset="0"/>
              </a:rPr>
              <a:t>Quand on parcoure la sphère du pôle nord au pôle sud en faisant varier </a:t>
            </a:r>
            <a:r>
              <a:rPr lang="el-GR" sz="2800" dirty="0">
                <a:latin typeface="Times New Roman" panose="02020603050405020304" pitchFamily="18" charset="0"/>
                <a:cs typeface="Times New Roman" panose="02020603050405020304" pitchFamily="18" charset="0"/>
              </a:rPr>
              <a:t>θ</a:t>
            </a:r>
            <a:r>
              <a:rPr lang="fr-FR" sz="2800" dirty="0">
                <a:latin typeface="Times New Roman" panose="02020603050405020304" pitchFamily="18" charset="0"/>
                <a:cs typeface="Times New Roman" panose="02020603050405020304" pitchFamily="18" charset="0"/>
              </a:rPr>
              <a:t> de 0 à </a:t>
            </a:r>
            <a:r>
              <a:rPr lang="el-GR" sz="2800" dirty="0">
                <a:latin typeface="Times New Roman" panose="02020603050405020304" pitchFamily="18" charset="0"/>
                <a:cs typeface="Times New Roman" panose="02020603050405020304" pitchFamily="18" charset="0"/>
              </a:rPr>
              <a:t>π</a:t>
            </a:r>
            <a:r>
              <a:rPr lang="fr-FR" sz="2800" dirty="0">
                <a:latin typeface="Times New Roman" panose="02020603050405020304" pitchFamily="18" charset="0"/>
                <a:cs typeface="Times New Roman" panose="02020603050405020304" pitchFamily="18" charset="0"/>
              </a:rPr>
              <a:t>, les </a:t>
            </a:r>
            <a:r>
              <a:rPr lang="fr-FR" sz="2800" u="sng" dirty="0">
                <a:latin typeface="Times New Roman" panose="02020603050405020304" pitchFamily="18" charset="0"/>
                <a:cs typeface="Times New Roman" panose="02020603050405020304" pitchFamily="18" charset="0"/>
              </a:rPr>
              <a:t>sections par un plan </a:t>
            </a:r>
            <a:r>
              <a:rPr lang="fr-FR" sz="2800" dirty="0">
                <a:latin typeface="Times New Roman" panose="02020603050405020304" pitchFamily="18" charset="0"/>
                <a:cs typeface="Times New Roman" panose="02020603050405020304" pitchFamily="18" charset="0"/>
              </a:rPr>
              <a:t>de la sphère, à </a:t>
            </a:r>
            <a:r>
              <a:rPr lang="el-GR" sz="2800" dirty="0">
                <a:latin typeface="Times New Roman" panose="02020603050405020304" pitchFamily="18" charset="0"/>
                <a:cs typeface="Times New Roman" panose="02020603050405020304" pitchFamily="18" charset="0"/>
              </a:rPr>
              <a:t>θ</a:t>
            </a:r>
            <a:r>
              <a:rPr lang="fr-FR" sz="2800" dirty="0">
                <a:latin typeface="Times New Roman" panose="02020603050405020304" pitchFamily="18" charset="0"/>
                <a:cs typeface="Times New Roman" panose="02020603050405020304" pitchFamily="18" charset="0"/>
              </a:rPr>
              <a:t> constant, sont des cercles [1] dont le rayon varie de 0 , au pôle nord, à R à l’équateur puis à zéro  au pôle sud. </a:t>
            </a:r>
            <a:r>
              <a:rPr lang="fr-FR" sz="2800" dirty="0">
                <a:solidFill>
                  <a:srgbClr val="FF0000"/>
                </a:solidFill>
                <a:latin typeface="Times New Roman" panose="02020603050405020304" pitchFamily="18" charset="0"/>
                <a:cs typeface="Times New Roman" panose="02020603050405020304" pitchFamily="18" charset="0"/>
              </a:rPr>
              <a:t>Pour l’hypersphère 3D, même principe, mais les sections, par un espace plat 3D (au lieu de 2D), sont des sphères  au lieu de cercles [2]</a:t>
            </a:r>
          </a:p>
          <a:p>
            <a:r>
              <a:rPr lang="fr-FR" sz="2800" dirty="0">
                <a:latin typeface="Times New Roman" panose="02020603050405020304" pitchFamily="18" charset="0"/>
                <a:cs typeface="Times New Roman" panose="02020603050405020304" pitchFamily="18" charset="0"/>
              </a:rPr>
              <a:t>[1] Les cercles sont les objets de dimension 1 à symétrie maximale (homogène et isotrope)</a:t>
            </a:r>
          </a:p>
          <a:p>
            <a:r>
              <a:rPr lang="fr-FR" sz="2800" dirty="0">
                <a:latin typeface="Times New Roman" panose="02020603050405020304" pitchFamily="18" charset="0"/>
                <a:cs typeface="Times New Roman" panose="02020603050405020304" pitchFamily="18" charset="0"/>
              </a:rPr>
              <a:t>[2] Idem pour les sphères, mais en dimension 2.</a:t>
            </a:r>
          </a:p>
        </p:txBody>
      </p:sp>
      <p:pic>
        <p:nvPicPr>
          <p:cNvPr id="13" name="Picture 4" descr="🚶‍♂️ Homme Qui Marche Emoji">
            <a:extLst>
              <a:ext uri="{FF2B5EF4-FFF2-40B4-BE49-F238E27FC236}">
                <a16:creationId xmlns:a16="http://schemas.microsoft.com/office/drawing/2014/main" id="{65D8CBC3-DB53-57AC-5BBB-83044049C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flipH="1">
            <a:off x="5622413" y="3365033"/>
            <a:ext cx="807881" cy="8339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 Homme Qui Marche Emoji">
            <a:extLst>
              <a:ext uri="{FF2B5EF4-FFF2-40B4-BE49-F238E27FC236}">
                <a16:creationId xmlns:a16="http://schemas.microsoft.com/office/drawing/2014/main" id="{10972FD0-5918-173C-69D1-2CCB8C36F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513736" flipH="1">
            <a:off x="5059310" y="1657130"/>
            <a:ext cx="807881" cy="8339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 Homme Qui Marche Emoji">
            <a:extLst>
              <a:ext uri="{FF2B5EF4-FFF2-40B4-BE49-F238E27FC236}">
                <a16:creationId xmlns:a16="http://schemas.microsoft.com/office/drawing/2014/main" id="{D87326B0-171D-12DB-8B82-5033D4F9A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574181" y="401109"/>
            <a:ext cx="807881" cy="83394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 Homme Qui Marche Emoji">
            <a:extLst>
              <a:ext uri="{FF2B5EF4-FFF2-40B4-BE49-F238E27FC236}">
                <a16:creationId xmlns:a16="http://schemas.microsoft.com/office/drawing/2014/main" id="{DD756058-EE6F-2DD2-871B-0FD45796C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610227" flipH="1">
            <a:off x="5186226" y="4980555"/>
            <a:ext cx="807881" cy="73910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 Homme Qui Marche Emoji">
            <a:extLst>
              <a:ext uri="{FF2B5EF4-FFF2-40B4-BE49-F238E27FC236}">
                <a16:creationId xmlns:a16="http://schemas.microsoft.com/office/drawing/2014/main" id="{8CA23675-7C7A-CB03-24CE-48D76529F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640409" flipH="1">
            <a:off x="2840676" y="6258443"/>
            <a:ext cx="807881" cy="833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320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2"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C6991-D641-76F1-0FF5-8CA1978D4A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25364D-11A5-D41B-AACB-D5E810F47873}"/>
              </a:ext>
            </a:extLst>
          </p:cNvPr>
          <p:cNvSpPr>
            <a:spLocks noGrp="1"/>
          </p:cNvSpPr>
          <p:nvPr>
            <p:ph type="title"/>
          </p:nvPr>
        </p:nvSpPr>
        <p:spPr>
          <a:xfrm>
            <a:off x="81280" y="1"/>
            <a:ext cx="12110720" cy="802640"/>
          </a:xfrm>
        </p:spPr>
        <p:txBody>
          <a:bodyPr/>
          <a:lstStyle/>
          <a:p>
            <a:r>
              <a:rPr lang="fr-FR" dirty="0">
                <a:latin typeface="Times New Roman" panose="02020603050405020304" pitchFamily="18" charset="0"/>
                <a:cs typeface="Times New Roman" panose="02020603050405020304" pitchFamily="18" charset="0"/>
              </a:rPr>
              <a:t>La sphère comme paradigme pour l’hypersphère 3D</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3A1579BD-77CC-03CD-9459-21E84B7278CA}"/>
                  </a:ext>
                </a:extLst>
              </p:cNvPr>
              <p:cNvSpPr>
                <a:spLocks noGrp="1"/>
              </p:cNvSpPr>
              <p:nvPr>
                <p:ph idx="1"/>
              </p:nvPr>
            </p:nvSpPr>
            <p:spPr>
              <a:xfrm>
                <a:off x="81280" y="955040"/>
                <a:ext cx="12110720" cy="5902959"/>
              </a:xfrm>
            </p:spPr>
            <p:txBody>
              <a:bodyPr>
                <a:normAutofit/>
              </a:bodyPr>
              <a:lstStyle/>
              <a:p>
                <a:pPr algn="ctr"/>
                <a:r>
                  <a:rPr lang="fr-FR" b="1" u="sng" dirty="0">
                    <a:latin typeface="Times New Roman" panose="02020603050405020304" pitchFamily="18" charset="0"/>
                    <a:cs typeface="Times New Roman" panose="02020603050405020304" pitchFamily="18" charset="0"/>
                  </a:rPr>
                  <a:t>Calcul de l’hypersurface de la sphère 4D (hypersphère 3D)</a:t>
                </a:r>
              </a:p>
              <a:p>
                <a:pPr algn="just"/>
                <a:r>
                  <a:rPr lang="fr-FR" dirty="0">
                    <a:latin typeface="Times New Roman" panose="02020603050405020304" pitchFamily="18" charset="0"/>
                    <a:cs typeface="Times New Roman" panose="02020603050405020304" pitchFamily="18" charset="0"/>
                  </a:rPr>
                  <a:t>Même calcul que pour la sphère mais avec S(2) de rayon r = </a:t>
                </a:r>
                <a:r>
                  <a:rPr lang="fr-FR" dirty="0" err="1">
                    <a:latin typeface="Times New Roman" panose="02020603050405020304" pitchFamily="18" charset="0"/>
                    <a:cs typeface="Times New Roman" panose="02020603050405020304" pitchFamily="18" charset="0"/>
                  </a:rPr>
                  <a:t>R.cos</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au lieu des cercles (1D) de rayon r = </a:t>
                </a:r>
                <a:r>
                  <a:rPr lang="fr-FR" dirty="0" err="1">
                    <a:latin typeface="Times New Roman" panose="02020603050405020304" pitchFamily="18" charset="0"/>
                    <a:cs typeface="Times New Roman" panose="02020603050405020304" pitchFamily="18" charset="0"/>
                  </a:rPr>
                  <a:t>R.cos</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car avec une dimension supplémentaire ce sont les hypersurfaces S(2), sections spatiales, par un espace euclidien de l’hypersphère, que nous allons « empiler » dans l’espace 4D.</a:t>
                </a:r>
              </a:p>
              <a:p>
                <a:pPr algn="just"/>
                <a:r>
                  <a:rPr lang="fr-FR" dirty="0">
                    <a:latin typeface="Times New Roman" panose="02020603050405020304" pitchFamily="18" charset="0"/>
                    <a:cs typeface="Times New Roman" panose="02020603050405020304" pitchFamily="18" charset="0"/>
                  </a:rPr>
                  <a:t>Cela donne:</a:t>
                </a:r>
              </a:p>
              <a:p>
                <a:pPr algn="just"/>
                <a14:m>
                  <m:oMath xmlns:m="http://schemas.openxmlformats.org/officeDocument/2006/math">
                    <m:r>
                      <a:rPr lang="fr-FR" i="1">
                        <a:latin typeface="Cambria Math" panose="02040503050406030204" pitchFamily="18" charset="0"/>
                        <a:cs typeface="Times New Roman" panose="02020603050405020304" pitchFamily="18" charset="0"/>
                      </a:rPr>
                      <m:t>𝑆</m:t>
                    </m:r>
                    <m:r>
                      <a:rPr lang="fr-FR" i="1">
                        <a:latin typeface="Cambria Math" panose="02040503050406030204" pitchFamily="18" charset="0"/>
                        <a:cs typeface="Times New Roman" panose="02020603050405020304" pitchFamily="18" charset="0"/>
                      </a:rPr>
                      <m:t>=</m:t>
                    </m:r>
                    <m:nary>
                      <m:naryPr>
                        <m:ctrlPr>
                          <a:rPr lang="fr-FR" i="1">
                            <a:latin typeface="Cambria Math" panose="02040503050406030204" pitchFamily="18" charset="0"/>
                            <a:cs typeface="Times New Roman" panose="02020603050405020304" pitchFamily="18" charset="0"/>
                          </a:rPr>
                        </m:ctrlPr>
                      </m:naryPr>
                      <m:sub>
                        <m:r>
                          <m:rPr>
                            <m:brk m:alnAt="23"/>
                          </m:rPr>
                          <a:rPr lang="fr-FR" i="1">
                            <a:latin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b>
                      <m:sup>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p>
                      <m:e>
                        <m:r>
                          <a:rPr lang="fr-FR" b="0" i="1" smtClean="0">
                            <a:latin typeface="Cambria Math" panose="02040503050406030204" pitchFamily="18" charset="0"/>
                            <a:cs typeface="Times New Roman" panose="02020603050405020304" pitchFamily="18" charset="0"/>
                          </a:rPr>
                          <m:t>4</m:t>
                        </m:r>
                        <m:r>
                          <a:rPr lang="fr-FR" i="1">
                            <a:latin typeface="Cambria Math" panose="02040503050406030204" pitchFamily="18" charset="0"/>
                            <a:ea typeface="Cambria Math" panose="02040503050406030204" pitchFamily="18" charset="0"/>
                            <a:cs typeface="Times New Roman" panose="02020603050405020304" pitchFamily="18" charset="0"/>
                          </a:rPr>
                          <m:t>𝜋</m:t>
                        </m:r>
                        <m:sSup>
                          <m:sSupPr>
                            <m:ctrlPr>
                              <a:rPr lang="fr-FR" i="1">
                                <a:latin typeface="Cambria Math" panose="02040503050406030204" pitchFamily="18" charset="0"/>
                                <a:ea typeface="Cambria Math" panose="02040503050406030204" pitchFamily="18" charset="0"/>
                                <a:cs typeface="Times New Roman" panose="02020603050405020304" pitchFamily="18" charset="0"/>
                              </a:rPr>
                            </m:ctrlPr>
                          </m:sSupPr>
                          <m:e>
                            <m:r>
                              <a:rPr lang="fr-FR" i="1">
                                <a:latin typeface="Cambria Math" panose="02040503050406030204" pitchFamily="18" charset="0"/>
                                <a:ea typeface="Cambria Math" panose="02040503050406030204" pitchFamily="18" charset="0"/>
                                <a:cs typeface="Times New Roman" panose="02020603050405020304" pitchFamily="18" charset="0"/>
                              </a:rPr>
                              <m:t>𝑟</m:t>
                            </m:r>
                          </m:e>
                          <m:sup>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fr-FR" i="1">
                            <a:latin typeface="Cambria Math" panose="02040503050406030204" pitchFamily="18" charset="0"/>
                            <a:ea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𝑅𝑑</m:t>
                        </m:r>
                        <m:r>
                          <a:rPr lang="fr-FR" i="1">
                            <a:latin typeface="Cambria Math" panose="02040503050406030204" pitchFamily="18" charset="0"/>
                            <a:ea typeface="Cambria Math" panose="02040503050406030204" pitchFamily="18" charset="0"/>
                            <a:cs typeface="Times New Roman" panose="02020603050405020304" pitchFamily="18" charset="0"/>
                          </a:rPr>
                          <m:t>𝜃</m:t>
                        </m:r>
                        <m:r>
                          <a:rPr lang="fr-FR" b="0" i="1" smtClean="0">
                            <a:latin typeface="Cambria Math" panose="02040503050406030204" pitchFamily="18" charset="0"/>
                            <a:ea typeface="Cambria Math" panose="02040503050406030204" pitchFamily="18" charset="0"/>
                            <a:cs typeface="Times New Roman" panose="02020603050405020304" pitchFamily="18" charset="0"/>
                          </a:rPr>
                          <m:t>=</m:t>
                        </m:r>
                      </m:e>
                    </m:nary>
                    <m:nary>
                      <m:naryPr>
                        <m:ctrlPr>
                          <a:rPr lang="fr-FR" i="1">
                            <a:latin typeface="Cambria Math" panose="02040503050406030204" pitchFamily="18" charset="0"/>
                            <a:cs typeface="Times New Roman" panose="02020603050405020304" pitchFamily="18" charset="0"/>
                          </a:rPr>
                        </m:ctrlPr>
                      </m:naryPr>
                      <m:sub>
                        <m:r>
                          <m:rPr>
                            <m:brk m:alnAt="23"/>
                          </m:rPr>
                          <a:rPr lang="fr-FR" i="1">
                            <a:latin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b>
                      <m:sup>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p>
                      <m:e>
                        <m:r>
                          <a:rPr lang="fr-FR" b="0" i="1" smtClean="0">
                            <a:latin typeface="Cambria Math" panose="02040503050406030204" pitchFamily="18" charset="0"/>
                            <a:cs typeface="Times New Roman" panose="02020603050405020304" pitchFamily="18" charset="0"/>
                          </a:rPr>
                          <m:t>4</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𝑅</m:t>
                        </m:r>
                        <m:r>
                          <a:rPr lang="fr-FR" b="0" i="1" smtClean="0">
                            <a:latin typeface="Cambria Math" panose="02040503050406030204" pitchFamily="18" charset="0"/>
                            <a:ea typeface="Cambria Math" panose="02040503050406030204" pitchFamily="18" charset="0"/>
                            <a:cs typeface="Times New Roman" panose="02020603050405020304" pitchFamily="18" charset="0"/>
                          </a:rPr>
                          <m:t>²</m:t>
                        </m:r>
                        <m:r>
                          <a:rPr lang="fr-FR" i="1">
                            <a:latin typeface="Cambria Math" panose="02040503050406030204" pitchFamily="18" charset="0"/>
                            <a:ea typeface="Cambria Math" panose="02040503050406030204" pitchFamily="18" charset="0"/>
                            <a:cs typeface="Times New Roman" panose="02020603050405020304" pitchFamily="18" charset="0"/>
                          </a:rPr>
                          <m:t>𝑐𝑜𝑠</m:t>
                        </m:r>
                        <m:r>
                          <a:rPr lang="fr-FR" b="0" i="1" smtClean="0">
                            <a:latin typeface="Cambria Math" panose="02040503050406030204" pitchFamily="18" charset="0"/>
                            <a:ea typeface="Cambria Math" panose="02040503050406030204" pitchFamily="18" charset="0"/>
                            <a:cs typeface="Times New Roman" panose="02020603050405020304" pitchFamily="18" charset="0"/>
                          </a:rPr>
                          <m:t>²</m:t>
                        </m:r>
                        <m:r>
                          <a:rPr lang="fr-FR" i="1">
                            <a:latin typeface="Cambria Math" panose="02040503050406030204" pitchFamily="18" charset="0"/>
                            <a:ea typeface="Cambria Math" panose="02040503050406030204" pitchFamily="18" charset="0"/>
                            <a:cs typeface="Times New Roman" panose="02020603050405020304" pitchFamily="18" charset="0"/>
                          </a:rPr>
                          <m:t>𝜃</m:t>
                        </m:r>
                        <m:r>
                          <a:rPr lang="fr-FR" i="1">
                            <a:latin typeface="Cambria Math" panose="02040503050406030204" pitchFamily="18" charset="0"/>
                            <a:ea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𝑅𝑑</m:t>
                        </m:r>
                        <m:r>
                          <a:rPr lang="fr-FR" i="1">
                            <a:latin typeface="Cambria Math" panose="02040503050406030204" pitchFamily="18" charset="0"/>
                            <a:ea typeface="Cambria Math" panose="02040503050406030204" pitchFamily="18" charset="0"/>
                            <a:cs typeface="Times New Roman" panose="02020603050405020304" pitchFamily="18" charset="0"/>
                          </a:rPr>
                          <m:t>𝜃</m:t>
                        </m:r>
                        <m:r>
                          <a:rPr lang="fr-FR" i="1">
                            <a:latin typeface="Cambria Math" panose="02040503050406030204" pitchFamily="18" charset="0"/>
                            <a:ea typeface="Cambria Math" panose="02040503050406030204" pitchFamily="18" charset="0"/>
                            <a:cs typeface="Times New Roman" panose="02020603050405020304" pitchFamily="18" charset="0"/>
                          </a:rPr>
                          <m:t>=2</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𝑅</m:t>
                        </m:r>
                        <m:r>
                          <a:rPr lang="fr-FR" b="0" i="1" baseline="30000" smtClean="0">
                            <a:latin typeface="Cambria Math" panose="02040503050406030204" pitchFamily="18" charset="0"/>
                            <a:ea typeface="Cambria Math" panose="02040503050406030204" pitchFamily="18" charset="0"/>
                            <a:cs typeface="Times New Roman" panose="02020603050405020304" pitchFamily="18" charset="0"/>
                          </a:rPr>
                          <m:t>3</m:t>
                        </m:r>
                        <m:nary>
                          <m:naryPr>
                            <m:ctrlPr>
                              <a:rPr lang="fr-FR" i="1">
                                <a:latin typeface="Cambria Math" panose="02040503050406030204" pitchFamily="18" charset="0"/>
                                <a:cs typeface="Times New Roman" panose="02020603050405020304" pitchFamily="18" charset="0"/>
                              </a:rPr>
                            </m:ctrlPr>
                          </m:naryPr>
                          <m:sub>
                            <m:r>
                              <m:rPr>
                                <m:brk m:alnAt="23"/>
                              </m:rPr>
                              <a:rPr lang="fr-FR" i="1">
                                <a:latin typeface="Cambria Math" panose="02040503050406030204" pitchFamily="18" charset="0"/>
                                <a:cs typeface="Times New Roman" panose="02020603050405020304" pitchFamily="18" charset="0"/>
                              </a:rPr>
                              <m:t>−</m:t>
                            </m:r>
                            <m:f>
                              <m:fPr>
                                <m:ctrlPr>
                                  <a:rPr lang="fr-FR" i="1">
                                    <a:latin typeface="Cambria Math" panose="02040503050406030204" pitchFamily="18" charset="0"/>
                                    <a:ea typeface="Cambria Math" panose="02040503050406030204" pitchFamily="18" charset="0"/>
                                    <a:cs typeface="Times New Roman" panose="02020603050405020304" pitchFamily="18" charset="0"/>
                                  </a:rPr>
                                </m:ctrlPr>
                              </m:fPr>
                              <m:num>
                                <m:r>
                                  <a:rPr lang="fr-FR" i="1">
                                    <a:latin typeface="Cambria Math" panose="02040503050406030204" pitchFamily="18" charset="0"/>
                                    <a:ea typeface="Cambria Math" panose="02040503050406030204" pitchFamily="18" charset="0"/>
                                    <a:cs typeface="Times New Roman" panose="02020603050405020304" pitchFamily="18" charset="0"/>
                                  </a:rPr>
                                  <m:t>𝜋</m:t>
                                </m:r>
                              </m:num>
                              <m:den>
                                <m:r>
                                  <a:rPr lang="fr-FR" i="1">
                                    <a:latin typeface="Cambria Math" panose="02040503050406030204" pitchFamily="18" charset="0"/>
                                    <a:ea typeface="Cambria Math" panose="02040503050406030204" pitchFamily="18" charset="0"/>
                                    <a:cs typeface="Times New Roman" panose="02020603050405020304" pitchFamily="18" charset="0"/>
                                  </a:rPr>
                                  <m:t>2</m:t>
                                </m:r>
                              </m:den>
                            </m:f>
                          </m:sub>
                          <m:sup>
                            <m:f>
                              <m:fPr>
                                <m:ctrlPr>
                                  <a:rPr lang="fr-FR" i="1">
                                    <a:latin typeface="Cambria Math" panose="02040503050406030204" pitchFamily="18" charset="0"/>
                                    <a:ea typeface="Cambria Math" panose="02040503050406030204" pitchFamily="18" charset="0"/>
                                    <a:cs typeface="Times New Roman" panose="02020603050405020304" pitchFamily="18" charset="0"/>
                                  </a:rPr>
                                </m:ctrlPr>
                              </m:fPr>
                              <m:num>
                                <m:r>
                                  <a:rPr lang="fr-FR" i="1">
                                    <a:latin typeface="Cambria Math" panose="02040503050406030204" pitchFamily="18" charset="0"/>
                                    <a:ea typeface="Cambria Math" panose="02040503050406030204" pitchFamily="18" charset="0"/>
                                    <a:cs typeface="Times New Roman" panose="02020603050405020304" pitchFamily="18" charset="0"/>
                                  </a:rPr>
                                  <m:t>𝜋</m:t>
                                </m:r>
                              </m:num>
                              <m:den>
                                <m:r>
                                  <a:rPr lang="fr-FR" i="1">
                                    <a:latin typeface="Cambria Math" panose="02040503050406030204" pitchFamily="18" charset="0"/>
                                    <a:ea typeface="Cambria Math" panose="02040503050406030204" pitchFamily="18" charset="0"/>
                                    <a:cs typeface="Times New Roman" panose="02020603050405020304" pitchFamily="18" charset="0"/>
                                  </a:rPr>
                                  <m:t>2</m:t>
                                </m:r>
                              </m:den>
                            </m:f>
                          </m:sup>
                          <m:e>
                            <m:r>
                              <a:rPr lang="fr-FR" i="1" smtClean="0">
                                <a:latin typeface="Cambria Math" panose="02040503050406030204" pitchFamily="18" charset="0"/>
                                <a:ea typeface="Cambria Math" panose="02040503050406030204" pitchFamily="18" charset="0"/>
                                <a:cs typeface="Times New Roman" panose="02020603050405020304" pitchFamily="18" charset="0"/>
                              </a:rPr>
                              <m:t>(</m:t>
                            </m:r>
                            <m:r>
                              <a:rPr lang="fr-FR" b="0" i="1" smtClean="0">
                                <a:latin typeface="Cambria Math" panose="02040503050406030204" pitchFamily="18" charset="0"/>
                                <a:ea typeface="Cambria Math" panose="02040503050406030204" pitchFamily="18" charset="0"/>
                                <a:cs typeface="Times New Roman" panose="02020603050405020304" pitchFamily="18" charset="0"/>
                              </a:rPr>
                              <m:t>1+</m:t>
                            </m:r>
                            <m:r>
                              <a:rPr lang="fr-FR" b="0" i="1" smtClean="0">
                                <a:latin typeface="Cambria Math" panose="02040503050406030204" pitchFamily="18" charset="0"/>
                                <a:ea typeface="Cambria Math" panose="02040503050406030204" pitchFamily="18" charset="0"/>
                                <a:cs typeface="Times New Roman" panose="02020603050405020304" pitchFamily="18" charset="0"/>
                              </a:rPr>
                              <m:t>𝑐𝑜𝑠</m:t>
                            </m:r>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θ</m:t>
                            </m:r>
                            <m:r>
                              <a:rPr lang="fr-FR" b="0" i="1" smtClean="0">
                                <a:latin typeface="Cambria Math" panose="02040503050406030204" pitchFamily="18" charset="0"/>
                                <a:ea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𝑑</m:t>
                            </m:r>
                            <m:r>
                              <a:rPr lang="fr-FR" i="1">
                                <a:latin typeface="Cambria Math" panose="02040503050406030204" pitchFamily="18" charset="0"/>
                                <a:ea typeface="Cambria Math" panose="02040503050406030204" pitchFamily="18" charset="0"/>
                                <a:cs typeface="Times New Roman" panose="02020603050405020304" pitchFamily="18" charset="0"/>
                              </a:rPr>
                              <m:t>𝜃</m:t>
                            </m:r>
                          </m:e>
                        </m:nary>
                        <m:r>
                          <a:rPr lang="fr-FR" b="0" i="1" smtClean="0">
                            <a:latin typeface="Cambria Math" panose="02040503050406030204" pitchFamily="18" charset="0"/>
                            <a:ea typeface="Cambria Math" panose="02040503050406030204" pitchFamily="18" charset="0"/>
                            <a:cs typeface="Times New Roman" panose="02020603050405020304" pitchFamily="18" charset="0"/>
                          </a:rPr>
                          <m:t> </m:t>
                        </m:r>
                      </m:e>
                    </m:nary>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𝑅</m:t>
                    </m:r>
                    <m:r>
                      <a:rPr lang="fr-FR" b="0" i="1" baseline="30000" smtClean="0">
                        <a:latin typeface="Cambria Math" panose="02040503050406030204" pitchFamily="18" charset="0"/>
                        <a:ea typeface="Cambria Math" panose="02040503050406030204" pitchFamily="18" charset="0"/>
                        <a:cs typeface="Times New Roman" panose="02020603050405020304" pitchFamily="18" charset="0"/>
                      </a:rPr>
                      <m:t>3</m:t>
                    </m:r>
                    <m:sSubSup>
                      <m:sSubSupPr>
                        <m:ctrlPr>
                          <a:rPr lang="fr-FR" i="1">
                            <a:latin typeface="Cambria Math" panose="02040503050406030204" pitchFamily="18" charset="0"/>
                            <a:ea typeface="Cambria Math" panose="02040503050406030204" pitchFamily="18" charset="0"/>
                            <a:cs typeface="Times New Roman" panose="02020603050405020304" pitchFamily="18" charset="0"/>
                          </a:rPr>
                        </m:ctrlPr>
                      </m:sSubSupPr>
                      <m:e>
                        <m:r>
                          <a:rPr lang="fr-FR" i="1">
                            <a:latin typeface="Cambria Math" panose="02040503050406030204" pitchFamily="18" charset="0"/>
                            <a:ea typeface="Cambria Math" panose="02040503050406030204" pitchFamily="18" charset="0"/>
                            <a:cs typeface="Times New Roman" panose="02020603050405020304" pitchFamily="18" charset="0"/>
                          </a:rPr>
                          <m:t>[</m:t>
                        </m:r>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θ</m:t>
                        </m:r>
                        <m:r>
                          <a:rPr lang="fr-FR" b="0" i="1" smtClean="0">
                            <a:latin typeface="Cambria Math" panose="02040503050406030204" pitchFamily="18" charset="0"/>
                            <a:ea typeface="Cambria Math" panose="02040503050406030204" pitchFamily="18" charset="0"/>
                            <a:cs typeface="Times New Roman" panose="02020603050405020304" pitchFamily="18" charset="0"/>
                          </a:rPr>
                          <m:t>+</m:t>
                        </m:r>
                        <m:r>
                          <a:rPr lang="fr-FR" b="0" i="1" smtClean="0">
                            <a:latin typeface="Cambria Math" panose="02040503050406030204" pitchFamily="18" charset="0"/>
                            <a:ea typeface="Cambria Math" panose="02040503050406030204" pitchFamily="18" charset="0"/>
                            <a:cs typeface="Times New Roman" panose="02020603050405020304" pitchFamily="18" charset="0"/>
                          </a:rPr>
                          <m:t>𝑠𝑖𝑛</m:t>
                        </m:r>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r>
                          <m:rPr>
                            <m:sty m:val="p"/>
                          </m:rPr>
                          <a:rPr lang="el-GR" b="0" i="1" smtClean="0">
                            <a:latin typeface="Cambria Math" panose="02040503050406030204" pitchFamily="18" charset="0"/>
                            <a:ea typeface="Cambria Math" panose="02040503050406030204" pitchFamily="18" charset="0"/>
                            <a:cs typeface="Times New Roman" panose="02020603050405020304" pitchFamily="18" charset="0"/>
                          </a:rPr>
                          <m:t>θ</m:t>
                        </m:r>
                        <m:r>
                          <a:rPr lang="fr-FR" i="1">
                            <a:latin typeface="Cambria Math" panose="02040503050406030204" pitchFamily="18" charset="0"/>
                            <a:ea typeface="Cambria Math" panose="02040503050406030204" pitchFamily="18" charset="0"/>
                            <a:cs typeface="Times New Roman" panose="02020603050405020304" pitchFamily="18" charset="0"/>
                          </a:rPr>
                          <m:t>]</m:t>
                        </m:r>
                      </m:e>
                      <m:sub>
                        <m:r>
                          <m:rPr>
                            <m:brk m:alnAt="23"/>
                          </m:rPr>
                          <a:rPr lang="fr-FR" i="1">
                            <a:latin typeface="Cambria Math" panose="02040503050406030204" pitchFamily="18" charset="0"/>
                            <a:cs typeface="Times New Roman" panose="02020603050405020304" pitchFamily="18" charset="0"/>
                          </a:rPr>
                          <m:t>−</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b>
                      <m:sup>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i="1">
                            <a:latin typeface="Cambria Math" panose="02040503050406030204" pitchFamily="18" charset="0"/>
                            <a:ea typeface="Cambria Math" panose="02040503050406030204" pitchFamily="18" charset="0"/>
                            <a:cs typeface="Times New Roman" panose="02020603050405020304" pitchFamily="18" charset="0"/>
                          </a:rPr>
                          <m:t>/2</m:t>
                        </m:r>
                      </m:sup>
                    </m:sSubSup>
                  </m:oMath>
                </a14:m>
                <a:r>
                  <a:rPr lang="fr-FR" dirty="0">
                    <a:latin typeface="Times New Roman" panose="02020603050405020304" pitchFamily="18" charset="0"/>
                    <a:cs typeface="Times New Roman" panose="02020603050405020304" pitchFamily="18" charset="0"/>
                  </a:rPr>
                  <a:t>=</a:t>
                </a:r>
                <a:r>
                  <a:rPr lang="fr-FR" dirty="0">
                    <a:ea typeface="Cambria Math" panose="02040503050406030204" pitchFamily="18" charset="0"/>
                    <a:cs typeface="Times New Roman" panose="02020603050405020304" pitchFamily="18" charset="0"/>
                  </a:rPr>
                  <a:t> </a:t>
                </a:r>
                <a14:m>
                  <m:oMath xmlns:m="http://schemas.openxmlformats.org/officeDocument/2006/math">
                    <m:r>
                      <a:rPr lang="fr-FR" b="0" i="1" dirty="0" smtClean="0">
                        <a:latin typeface="Cambria Math" panose="02040503050406030204" pitchFamily="18" charset="0"/>
                        <a:ea typeface="Cambria Math" panose="02040503050406030204" pitchFamily="18" charset="0"/>
                        <a:cs typeface="Times New Roman" panose="02020603050405020304" pitchFamily="18" charset="0"/>
                      </a:rPr>
                      <m:t>2</m:t>
                    </m:r>
                    <m:sSup>
                      <m:sSupPr>
                        <m:ctrlPr>
                          <a:rPr lang="fr-FR" i="1">
                            <a:latin typeface="Cambria Math" panose="02040503050406030204" pitchFamily="18" charset="0"/>
                            <a:ea typeface="Cambria Math" panose="02040503050406030204" pitchFamily="18" charset="0"/>
                            <a:cs typeface="Times New Roman" panose="02020603050405020304" pitchFamily="18" charset="0"/>
                          </a:rPr>
                        </m:ctrlPr>
                      </m:sSupPr>
                      <m:e>
                        <m:r>
                          <a:rPr lang="fr-FR" i="1">
                            <a:latin typeface="Cambria Math" panose="02040503050406030204" pitchFamily="18" charset="0"/>
                            <a:ea typeface="Cambria Math" panose="02040503050406030204" pitchFamily="18" charset="0"/>
                            <a:cs typeface="Times New Roman" panose="02020603050405020304" pitchFamily="18" charset="0"/>
                          </a:rPr>
                          <m:t>𝜋</m:t>
                        </m:r>
                      </m:e>
                      <m:sup>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sup>
                    </m:sSup>
                    <m:r>
                      <a:rPr lang="fr-FR" i="1">
                        <a:latin typeface="Cambria Math" panose="02040503050406030204" pitchFamily="18" charset="0"/>
                        <a:ea typeface="Cambria Math" panose="02040503050406030204" pitchFamily="18" charset="0"/>
                        <a:cs typeface="Times New Roman" panose="02020603050405020304" pitchFamily="18" charset="0"/>
                      </a:rPr>
                      <m:t>𝑅</m:t>
                    </m:r>
                    <m:r>
                      <a:rPr lang="fr-FR" b="0" i="1" baseline="30000" smtClean="0">
                        <a:latin typeface="Cambria Math" panose="02040503050406030204" pitchFamily="18" charset="0"/>
                        <a:ea typeface="Cambria Math" panose="02040503050406030204" pitchFamily="18" charset="0"/>
                        <a:cs typeface="Times New Roman" panose="02020603050405020304" pitchFamily="18" charset="0"/>
                      </a:rPr>
                      <m:t>3</m:t>
                    </m:r>
                  </m:oMath>
                </a14:m>
                <a:r>
                  <a:rPr lang="fr-FR" baseline="30000" dirty="0">
                    <a:latin typeface="Times New Roman" panose="02020603050405020304" pitchFamily="18" charset="0"/>
                    <a:cs typeface="Times New Roman" panose="02020603050405020304" pitchFamily="18" charset="0"/>
                  </a:rPr>
                  <a:t> . </a:t>
                </a:r>
                <a:r>
                  <a:rPr lang="fr-FR" dirty="0">
                    <a:latin typeface="Times New Roman" panose="02020603050405020304" pitchFamily="18" charset="0"/>
                    <a:cs typeface="Times New Roman" panose="02020603050405020304" pitchFamily="18" charset="0"/>
                  </a:rPr>
                  <a:t>On a utilisé la relation cos²</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 = (1+cos2</a:t>
                </a:r>
                <a:r>
                  <a:rPr lang="el-GR" dirty="0">
                    <a:latin typeface="Times New Roman" panose="02020603050405020304" pitchFamily="18" charset="0"/>
                    <a:cs typeface="Times New Roman" panose="02020603050405020304" pitchFamily="18" charset="0"/>
                  </a:rPr>
                  <a:t>θ</a:t>
                </a:r>
                <a:r>
                  <a:rPr lang="fr-FR" dirty="0">
                    <a:latin typeface="Times New Roman" panose="02020603050405020304" pitchFamily="18" charset="0"/>
                    <a:cs typeface="Times New Roman" panose="02020603050405020304" pitchFamily="18" charset="0"/>
                  </a:rPr>
                  <a:t>)/2.</a:t>
                </a:r>
                <a:endParaRPr lang="fr-FR" baseline="30000" dirty="0">
                  <a:latin typeface="Times New Roman" panose="02020603050405020304" pitchFamily="18" charset="0"/>
                  <a:cs typeface="Times New Roman" panose="02020603050405020304" pitchFamily="18" charset="0"/>
                </a:endParaRPr>
              </a:p>
              <a:p>
                <a:pPr algn="just"/>
                <a:r>
                  <a:rPr lang="fr-FR" b="1" u="sng" dirty="0">
                    <a:latin typeface="Times New Roman" panose="02020603050405020304" pitchFamily="18" charset="0"/>
                    <a:cs typeface="Times New Roman" panose="02020603050405020304" pitchFamily="18" charset="0"/>
                  </a:rPr>
                  <a:t>Calcul du volume de la sphère 4D</a:t>
                </a:r>
              </a:p>
              <a:p>
                <a:pPr algn="just"/>
                <a:r>
                  <a:rPr lang="fr-FR" dirty="0">
                    <a:latin typeface="Times New Roman" panose="02020603050405020304" pitchFamily="18" charset="0"/>
                    <a:cs typeface="Times New Roman" panose="02020603050405020304" pitchFamily="18" charset="0"/>
                  </a:rPr>
                  <a:t>On procède comme précédemment en intégrant, l’hypersphère de r = 0 à R. Le calcul donne:</a:t>
                </a:r>
                <a:r>
                  <a:rPr lang="fr-FR" kern="150" dirty="0">
                    <a:latin typeface="Times New Roman" panose="02020603050405020304" pitchFamily="18" charset="0"/>
                    <a:ea typeface="Andale Sans UI"/>
                    <a:cs typeface="Tahoma" panose="020B0604030504040204" pitchFamily="34" charset="0"/>
                  </a:rPr>
                  <a:t>  </a:t>
                </a:r>
                <a14:m>
                  <m:oMath xmlns:m="http://schemas.openxmlformats.org/officeDocument/2006/math">
                    <m:r>
                      <a:rPr lang="fr-FR" i="1">
                        <a:latin typeface="Cambria Math" panose="02040503050406030204" pitchFamily="18" charset="0"/>
                        <a:cs typeface="Times New Roman" panose="02020603050405020304" pitchFamily="18" charset="0"/>
                      </a:rPr>
                      <m:t>𝑉</m:t>
                    </m:r>
                    <m:r>
                      <a:rPr lang="fr-FR" i="1">
                        <a:latin typeface="Cambria Math" panose="02040503050406030204" pitchFamily="18" charset="0"/>
                        <a:cs typeface="Times New Roman" panose="02020603050405020304" pitchFamily="18" charset="0"/>
                      </a:rPr>
                      <m:t>=</m:t>
                    </m:r>
                    <m:nary>
                      <m:naryPr>
                        <m:ctrlPr>
                          <a:rPr lang="fr-FR" i="1">
                            <a:latin typeface="Cambria Math" panose="02040503050406030204" pitchFamily="18" charset="0"/>
                            <a:cs typeface="Times New Roman" panose="02020603050405020304" pitchFamily="18" charset="0"/>
                          </a:rPr>
                        </m:ctrlPr>
                      </m:naryPr>
                      <m:sub>
                        <m:r>
                          <m:rPr>
                            <m:brk m:alnAt="23"/>
                          </m:rPr>
                          <a:rPr lang="fr-FR" i="1">
                            <a:latin typeface="Cambria Math" panose="02040503050406030204" pitchFamily="18" charset="0"/>
                            <a:cs typeface="Times New Roman" panose="02020603050405020304" pitchFamily="18" charset="0"/>
                          </a:rPr>
                          <m:t>0</m:t>
                        </m:r>
                      </m:sub>
                      <m:sup>
                        <m:r>
                          <a:rPr lang="fr-FR" i="1">
                            <a:latin typeface="Cambria Math" panose="02040503050406030204" pitchFamily="18" charset="0"/>
                            <a:cs typeface="Times New Roman" panose="02020603050405020304" pitchFamily="18" charset="0"/>
                          </a:rPr>
                          <m:t>𝑟</m:t>
                        </m:r>
                      </m:sup>
                      <m:e>
                        <m:r>
                          <a:rPr lang="fr-FR" b="0" i="1" dirty="0" smtClean="0">
                            <a:latin typeface="Cambria Math" panose="02040503050406030204" pitchFamily="18" charset="0"/>
                            <a:ea typeface="Cambria Math" panose="02040503050406030204" pitchFamily="18" charset="0"/>
                            <a:cs typeface="Times New Roman" panose="02020603050405020304" pitchFamily="18" charset="0"/>
                          </a:rPr>
                          <m:t>2</m:t>
                        </m:r>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b="0" i="1" smtClean="0">
                            <a:latin typeface="Cambria Math" panose="02040503050406030204" pitchFamily="18" charset="0"/>
                            <a:ea typeface="Cambria Math" panose="02040503050406030204" pitchFamily="18" charset="0"/>
                            <a:cs typeface="Times New Roman" panose="02020603050405020304" pitchFamily="18" charset="0"/>
                          </a:rPr>
                          <m:t>²</m:t>
                        </m:r>
                        <m:sSup>
                          <m:sSupPr>
                            <m:ctrlPr>
                              <a:rPr lang="fr-FR" i="1">
                                <a:latin typeface="Cambria Math" panose="02040503050406030204" pitchFamily="18" charset="0"/>
                                <a:ea typeface="Cambria Math" panose="02040503050406030204" pitchFamily="18" charset="0"/>
                                <a:cs typeface="Times New Roman" panose="02020603050405020304" pitchFamily="18" charset="0"/>
                              </a:rPr>
                            </m:ctrlPr>
                          </m:sSupPr>
                          <m:e>
                            <m:r>
                              <a:rPr lang="fr-FR" i="1">
                                <a:latin typeface="Cambria Math" panose="02040503050406030204" pitchFamily="18" charset="0"/>
                                <a:ea typeface="Cambria Math" panose="02040503050406030204" pitchFamily="18" charset="0"/>
                                <a:cs typeface="Times New Roman" panose="02020603050405020304" pitchFamily="18" charset="0"/>
                              </a:rPr>
                              <m:t>𝑟</m:t>
                            </m:r>
                          </m:e>
                          <m:sup>
                            <m:r>
                              <a:rPr lang="fr-FR" b="0" i="1" smtClean="0">
                                <a:latin typeface="Cambria Math" panose="02040503050406030204" pitchFamily="18" charset="0"/>
                                <a:ea typeface="Cambria Math" panose="02040503050406030204" pitchFamily="18" charset="0"/>
                                <a:cs typeface="Times New Roman" panose="02020603050405020304" pitchFamily="18" charset="0"/>
                              </a:rPr>
                              <m:t>3</m:t>
                            </m:r>
                          </m:sup>
                        </m:sSup>
                        <m:r>
                          <a:rPr lang="fr-FR" i="1">
                            <a:latin typeface="Cambria Math" panose="02040503050406030204" pitchFamily="18" charset="0"/>
                            <a:ea typeface="Cambria Math" panose="02040503050406030204" pitchFamily="18" charset="0"/>
                            <a:cs typeface="Times New Roman" panose="02020603050405020304" pitchFamily="18" charset="0"/>
                          </a:rPr>
                          <m:t>𝑑𝑟</m:t>
                        </m:r>
                        <m:r>
                          <m:rPr>
                            <m:nor/>
                          </m:rPr>
                          <a:rPr lang="fr-FR" i="0" dirty="0">
                            <a:latin typeface="Times New Roman" panose="02020603050405020304" pitchFamily="18" charset="0"/>
                            <a:cs typeface="Times New Roman" panose="02020603050405020304" pitchFamily="18" charset="0"/>
                          </a:rPr>
                          <m:t> =</m:t>
                        </m:r>
                        <m:r>
                          <a:rPr lang="fr-FR" b="0" i="1" dirty="0" smtClean="0">
                            <a:latin typeface="Cambria Math" panose="02040503050406030204" pitchFamily="18" charset="0"/>
                            <a:ea typeface="Cambria Math" panose="02040503050406030204" pitchFamily="18" charset="0"/>
                            <a:cs typeface="Times New Roman" panose="02020603050405020304" pitchFamily="18" charset="0"/>
                          </a:rPr>
                          <m:t>2</m:t>
                        </m:r>
                        <m:r>
                          <a:rPr lang="fr-FR" i="1">
                            <a:latin typeface="Cambria Math" panose="02040503050406030204" pitchFamily="18" charset="0"/>
                            <a:ea typeface="Cambria Math" panose="02040503050406030204" pitchFamily="18" charset="0"/>
                            <a:cs typeface="Times New Roman" panose="02020603050405020304" pitchFamily="18" charset="0"/>
                          </a:rPr>
                          <m:t>𝜋</m:t>
                        </m:r>
                        <m:sSubSup>
                          <m:sSubSupPr>
                            <m:ctrlPr>
                              <a:rPr lang="fr-FR" b="0" i="1" smtClean="0">
                                <a:latin typeface="Cambria Math" panose="02040503050406030204" pitchFamily="18" charset="0"/>
                                <a:ea typeface="Cambria Math" panose="02040503050406030204" pitchFamily="18" charset="0"/>
                                <a:cs typeface="Times New Roman" panose="02020603050405020304" pitchFamily="18" charset="0"/>
                              </a:rPr>
                            </m:ctrlPr>
                          </m:sSubSupPr>
                          <m:e>
                            <m:r>
                              <a:rPr lang="fr-FR" b="0" i="1" smtClean="0">
                                <a:latin typeface="Cambria Math" panose="02040503050406030204" pitchFamily="18" charset="0"/>
                                <a:ea typeface="Cambria Math" panose="02040503050406030204" pitchFamily="18" charset="0"/>
                                <a:cs typeface="Times New Roman" panose="02020603050405020304" pitchFamily="18" charset="0"/>
                              </a:rPr>
                              <m:t>²</m:t>
                            </m:r>
                            <m:r>
                              <a:rPr lang="fr-FR" i="1">
                                <a:latin typeface="Cambria Math" panose="02040503050406030204" pitchFamily="18" charset="0"/>
                                <a:ea typeface="Cambria Math" panose="02040503050406030204" pitchFamily="18" charset="0"/>
                                <a:cs typeface="Times New Roman" panose="02020603050405020304" pitchFamily="18" charset="0"/>
                              </a:rPr>
                              <m:t>(</m:t>
                            </m:r>
                            <m:f>
                              <m:fPr>
                                <m:ctrlPr>
                                  <a:rPr lang="fr-FR"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fr-FR" i="1">
                                        <a:latin typeface="Cambria Math" panose="02040503050406030204" pitchFamily="18" charset="0"/>
                                        <a:ea typeface="Cambria Math" panose="02040503050406030204" pitchFamily="18" charset="0"/>
                                        <a:cs typeface="Times New Roman" panose="02020603050405020304" pitchFamily="18" charset="0"/>
                                      </a:rPr>
                                    </m:ctrlPr>
                                  </m:sSupPr>
                                  <m:e>
                                    <m:r>
                                      <a:rPr lang="fr-FR" i="1">
                                        <a:latin typeface="Cambria Math" panose="02040503050406030204" pitchFamily="18" charset="0"/>
                                        <a:ea typeface="Cambria Math" panose="02040503050406030204" pitchFamily="18" charset="0"/>
                                        <a:cs typeface="Times New Roman" panose="02020603050405020304" pitchFamily="18" charset="0"/>
                                      </a:rPr>
                                      <m:t>𝑟</m:t>
                                    </m:r>
                                  </m:e>
                                  <m:sup>
                                    <m:r>
                                      <a:rPr lang="fr-FR" b="0" i="1" smtClean="0">
                                        <a:latin typeface="Cambria Math" panose="02040503050406030204" pitchFamily="18" charset="0"/>
                                        <a:ea typeface="Cambria Math" panose="02040503050406030204" pitchFamily="18" charset="0"/>
                                        <a:cs typeface="Times New Roman" panose="02020603050405020304" pitchFamily="18" charset="0"/>
                                      </a:rPr>
                                      <m:t>4</m:t>
                                    </m:r>
                                  </m:sup>
                                </m:sSup>
                              </m:num>
                              <m:den>
                                <m:r>
                                  <a:rPr lang="fr-FR" b="0" i="1" smtClean="0">
                                    <a:latin typeface="Cambria Math" panose="02040503050406030204" pitchFamily="18" charset="0"/>
                                    <a:ea typeface="Cambria Math" panose="02040503050406030204" pitchFamily="18" charset="0"/>
                                    <a:cs typeface="Times New Roman" panose="02020603050405020304" pitchFamily="18" charset="0"/>
                                  </a:rPr>
                                  <m:t>4</m:t>
                                </m:r>
                              </m:den>
                            </m:f>
                            <m:r>
                              <a:rPr lang="fr-FR" i="1">
                                <a:latin typeface="Cambria Math" panose="02040503050406030204" pitchFamily="18" charset="0"/>
                                <a:ea typeface="Cambria Math" panose="02040503050406030204" pitchFamily="18" charset="0"/>
                                <a:cs typeface="Times New Roman" panose="02020603050405020304" pitchFamily="18" charset="0"/>
                              </a:rPr>
                              <m:t>)</m:t>
                            </m:r>
                          </m:e>
                          <m:sub>
                            <m:r>
                              <a:rPr lang="fr-FR" i="1">
                                <a:latin typeface="Cambria Math" panose="02040503050406030204" pitchFamily="18" charset="0"/>
                                <a:ea typeface="Cambria Math" panose="02040503050406030204" pitchFamily="18" charset="0"/>
                                <a:cs typeface="Times New Roman" panose="02020603050405020304" pitchFamily="18" charset="0"/>
                              </a:rPr>
                              <m:t>0</m:t>
                            </m:r>
                          </m:sub>
                          <m:sup>
                            <m:r>
                              <a:rPr lang="fr-FR" i="1">
                                <a:latin typeface="Cambria Math" panose="02040503050406030204" pitchFamily="18" charset="0"/>
                                <a:ea typeface="Cambria Math" panose="02040503050406030204" pitchFamily="18" charset="0"/>
                                <a:cs typeface="Times New Roman" panose="02020603050405020304" pitchFamily="18" charset="0"/>
                              </a:rPr>
                              <m:t>𝑅</m:t>
                            </m:r>
                          </m:sup>
                        </m:sSubSup>
                      </m:e>
                    </m:nary>
                  </m:oMath>
                </a14:m>
                <a:r>
                  <a:rPr lang="fr-FR" dirty="0">
                    <a:latin typeface="Times New Roman" panose="02020603050405020304" pitchFamily="18" charset="0"/>
                    <a:cs typeface="Times New Roman" panose="02020603050405020304" pitchFamily="18" charset="0"/>
                  </a:rPr>
                  <a:t>=</a:t>
                </a:r>
                <a:r>
                  <a:rPr lang="fr-FR" dirty="0">
                    <a:ea typeface="Cambria Math" panose="02040503050406030204" pitchFamily="18" charset="0"/>
                    <a:cs typeface="Times New Roman" panose="02020603050405020304" pitchFamily="18" charset="0"/>
                  </a:rPr>
                  <a:t> </a:t>
                </a:r>
                <a14:m>
                  <m:oMath xmlns:m="http://schemas.openxmlformats.org/officeDocument/2006/math">
                    <m:f>
                      <m:fPr>
                        <m:ctrlPr>
                          <a:rPr lang="fr-FR" i="1">
                            <a:latin typeface="Cambria Math" panose="02040503050406030204" pitchFamily="18" charset="0"/>
                            <a:ea typeface="Cambria Math" panose="02040503050406030204" pitchFamily="18" charset="0"/>
                            <a:cs typeface="Times New Roman" panose="02020603050405020304" pitchFamily="18" charset="0"/>
                          </a:rPr>
                        </m:ctrlPr>
                      </m:fPr>
                      <m:num>
                        <m:r>
                          <a:rPr lang="fr-FR" i="1">
                            <a:latin typeface="Cambria Math" panose="02040503050406030204" pitchFamily="18" charset="0"/>
                            <a:ea typeface="Cambria Math" panose="02040503050406030204" pitchFamily="18" charset="0"/>
                            <a:cs typeface="Times New Roman" panose="02020603050405020304" pitchFamily="18" charset="0"/>
                          </a:rPr>
                          <m:t>𝜋</m:t>
                        </m:r>
                        <m:r>
                          <a:rPr lang="fr-FR" b="0" i="1" smtClean="0">
                            <a:latin typeface="Cambria Math" panose="02040503050406030204" pitchFamily="18" charset="0"/>
                            <a:ea typeface="Cambria Math" panose="02040503050406030204" pitchFamily="18" charset="0"/>
                            <a:cs typeface="Times New Roman" panose="02020603050405020304" pitchFamily="18" charset="0"/>
                          </a:rPr>
                          <m:t>²</m:t>
                        </m:r>
                      </m:num>
                      <m:den>
                        <m:r>
                          <a:rPr lang="fr-FR" b="0" i="1" smtClean="0">
                            <a:latin typeface="Cambria Math" panose="02040503050406030204" pitchFamily="18" charset="0"/>
                            <a:ea typeface="Cambria Math" panose="02040503050406030204" pitchFamily="18" charset="0"/>
                            <a:cs typeface="Times New Roman" panose="02020603050405020304" pitchFamily="18" charset="0"/>
                          </a:rPr>
                          <m:t>2</m:t>
                        </m:r>
                      </m:den>
                    </m:f>
                  </m:oMath>
                </a14:m>
                <a:r>
                  <a:rPr lang="fr-FR" dirty="0">
                    <a:latin typeface="Times New Roman" panose="02020603050405020304" pitchFamily="18" charset="0"/>
                    <a:cs typeface="Times New Roman" panose="02020603050405020304" pitchFamily="18" charset="0"/>
                  </a:rPr>
                  <a:t> R</a:t>
                </a:r>
                <a:r>
                  <a:rPr lang="fr-FR" baseline="30000" dirty="0">
                    <a:latin typeface="Times New Roman" panose="02020603050405020304" pitchFamily="18" charset="0"/>
                    <a:cs typeface="Times New Roman" panose="02020603050405020304" pitchFamily="18" charset="0"/>
                  </a:rPr>
                  <a:t>4</a:t>
                </a:r>
              </a:p>
              <a:p>
                <a:endParaRPr lang="fr-FR" dirty="0">
                  <a:latin typeface="Times New Roman" panose="02020603050405020304" pitchFamily="18" charset="0"/>
                  <a:cs typeface="Times New Roman" panose="02020603050405020304" pitchFamily="18" charset="0"/>
                </a:endParaRPr>
              </a:p>
            </p:txBody>
          </p:sp>
        </mc:Choice>
        <mc:Fallback xmlns="">
          <p:sp>
            <p:nvSpPr>
              <p:cNvPr id="3" name="Espace réservé du contenu 2">
                <a:extLst>
                  <a:ext uri="{FF2B5EF4-FFF2-40B4-BE49-F238E27FC236}">
                    <a16:creationId xmlns:a16="http://schemas.microsoft.com/office/drawing/2014/main" id="{3A1579BD-77CC-03CD-9459-21E84B7278CA}"/>
                  </a:ext>
                </a:extLst>
              </p:cNvPr>
              <p:cNvSpPr>
                <a:spLocks noGrp="1" noRot="1" noChangeAspect="1" noMove="1" noResize="1" noEditPoints="1" noAdjustHandles="1" noChangeArrowheads="1" noChangeShapeType="1" noTextEdit="1"/>
              </p:cNvSpPr>
              <p:nvPr>
                <p:ph idx="1"/>
              </p:nvPr>
            </p:nvSpPr>
            <p:spPr>
              <a:xfrm>
                <a:off x="81280" y="955040"/>
                <a:ext cx="12110720" cy="5902959"/>
              </a:xfrm>
              <a:blipFill>
                <a:blip r:embed="rId2"/>
                <a:stretch>
                  <a:fillRect l="-906" t="-1860" r="-1057"/>
                </a:stretch>
              </a:blipFill>
            </p:spPr>
            <p:txBody>
              <a:bodyPr/>
              <a:lstStyle/>
              <a:p>
                <a:r>
                  <a:rPr lang="fr-FR">
                    <a:noFill/>
                  </a:rPr>
                  <a:t> </a:t>
                </a:r>
              </a:p>
            </p:txBody>
          </p:sp>
        </mc:Fallback>
      </mc:AlternateContent>
    </p:spTree>
    <p:extLst>
      <p:ext uri="{BB962C8B-B14F-4D97-AF65-F5344CB8AC3E}">
        <p14:creationId xmlns:p14="http://schemas.microsoft.com/office/powerpoint/2010/main" val="8211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8A547F-CE41-ED2E-CC01-28EFBDCB705F}"/>
              </a:ext>
            </a:extLst>
          </p:cNvPr>
          <p:cNvSpPr>
            <a:spLocks noGrp="1"/>
          </p:cNvSpPr>
          <p:nvPr>
            <p:ph type="title"/>
          </p:nvPr>
        </p:nvSpPr>
        <p:spPr>
          <a:xfrm>
            <a:off x="838200" y="0"/>
            <a:ext cx="10515600" cy="715530"/>
          </a:xfrm>
        </p:spPr>
        <p:txBody>
          <a:bodyPr/>
          <a:lstStyle/>
          <a:p>
            <a:r>
              <a:rPr lang="fr-FR" dirty="0">
                <a:latin typeface="Times New Roman" panose="02020603050405020304" pitchFamily="18" charset="0"/>
                <a:cs typeface="Times New Roman" panose="02020603050405020304" pitchFamily="18" charset="0"/>
              </a:rPr>
              <a:t>Note sur le cas de dimensions quelconques</a:t>
            </a: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99DDA9BE-CDB9-F480-CB6B-AAF59C03D627}"/>
                  </a:ext>
                </a:extLst>
              </p:cNvPr>
              <p:cNvSpPr>
                <a:spLocks noGrp="1"/>
              </p:cNvSpPr>
              <p:nvPr>
                <p:ph idx="1"/>
              </p:nvPr>
            </p:nvSpPr>
            <p:spPr>
              <a:xfrm>
                <a:off x="0" y="643082"/>
                <a:ext cx="12192000" cy="6291118"/>
              </a:xfrm>
            </p:spPr>
            <p:txBody>
              <a:bodyPr>
                <a:normAutofit/>
              </a:bodyPr>
              <a:lstStyle/>
              <a:p>
                <a:pPr algn="just"/>
                <a:r>
                  <a:rPr lang="fr-FR" sz="3200" dirty="0">
                    <a:latin typeface="Times New Roman" panose="02020603050405020304" pitchFamily="18" charset="0"/>
                    <a:cs typeface="Times New Roman" panose="02020603050405020304" pitchFamily="18" charset="0"/>
                  </a:rPr>
                  <a:t>Volume d’une « boule » de rayon R de dimension n :</a:t>
                </a:r>
                <a14:m>
                  <m:oMath xmlns:m="http://schemas.openxmlformats.org/officeDocument/2006/math">
                    <m:sSub>
                      <m:sSubPr>
                        <m:ctrlPr>
                          <a:rPr lang="fr-FR" sz="3200" b="0" i="1" smtClean="0">
                            <a:latin typeface="Cambria Math" panose="02040503050406030204" pitchFamily="18" charset="0"/>
                          </a:rPr>
                        </m:ctrlPr>
                      </m:sSubPr>
                      <m:e>
                        <m:r>
                          <a:rPr lang="fr-FR" sz="3200" b="0" i="1" smtClean="0">
                            <a:latin typeface="Cambria Math" panose="02040503050406030204" pitchFamily="18" charset="0"/>
                          </a:rPr>
                          <m:t>𝑉</m:t>
                        </m:r>
                      </m:e>
                      <m:sub>
                        <m:r>
                          <a:rPr lang="fr-FR" sz="3200" b="0" i="1" smtClean="0">
                            <a:latin typeface="Cambria Math" panose="02040503050406030204" pitchFamily="18" charset="0"/>
                          </a:rPr>
                          <m:t>𝑛</m:t>
                        </m:r>
                      </m:sub>
                    </m:sSub>
                    <m:d>
                      <m:dPr>
                        <m:ctrlPr>
                          <a:rPr lang="fr-FR" sz="3200" b="0" i="1" smtClean="0">
                            <a:latin typeface="Cambria Math" panose="02040503050406030204" pitchFamily="18" charset="0"/>
                          </a:rPr>
                        </m:ctrlPr>
                      </m:dPr>
                      <m:e>
                        <m:r>
                          <a:rPr lang="fr-FR" sz="3200" b="0" i="1" smtClean="0">
                            <a:latin typeface="Cambria Math" panose="02040503050406030204" pitchFamily="18" charset="0"/>
                          </a:rPr>
                          <m:t>𝑅</m:t>
                        </m:r>
                      </m:e>
                    </m:d>
                    <m:r>
                      <a:rPr lang="fr-FR" sz="3200" b="0" i="1" smtClean="0">
                        <a:latin typeface="Cambria Math" panose="02040503050406030204" pitchFamily="18" charset="0"/>
                      </a:rPr>
                      <m:t>=</m:t>
                    </m:r>
                    <m:f>
                      <m:fPr>
                        <m:ctrlPr>
                          <a:rPr lang="fr-FR" sz="3200" b="0" i="1" smtClean="0">
                            <a:latin typeface="Cambria Math" panose="02040503050406030204" pitchFamily="18" charset="0"/>
                            <a:ea typeface="Cambria Math" panose="02040503050406030204" pitchFamily="18" charset="0"/>
                          </a:rPr>
                        </m:ctrlPr>
                      </m:fPr>
                      <m:num>
                        <m:sSup>
                          <m:sSupPr>
                            <m:ctrlPr>
                              <a:rPr lang="fr-FR" sz="3200" b="0" i="1" smtClean="0">
                                <a:latin typeface="Cambria Math" panose="02040503050406030204" pitchFamily="18" charset="0"/>
                                <a:ea typeface="Cambria Math" panose="02040503050406030204" pitchFamily="18" charset="0"/>
                              </a:rPr>
                            </m:ctrlPr>
                          </m:sSupPr>
                          <m:e>
                            <m:r>
                              <a:rPr lang="fr-FR" sz="3200" b="0" i="1" smtClean="0">
                                <a:latin typeface="Cambria Math" panose="02040503050406030204" pitchFamily="18" charset="0"/>
                                <a:ea typeface="Cambria Math" panose="02040503050406030204" pitchFamily="18" charset="0"/>
                              </a:rPr>
                              <m:t>𝜋</m:t>
                            </m:r>
                          </m:e>
                          <m:sup>
                            <m:f>
                              <m:fPr>
                                <m:type m:val="skw"/>
                                <m:ctrlPr>
                                  <a:rPr lang="fr-FR" sz="3200" b="0" i="1" smtClean="0">
                                    <a:latin typeface="Cambria Math" panose="02040503050406030204" pitchFamily="18" charset="0"/>
                                  </a:rPr>
                                </m:ctrlPr>
                              </m:fPr>
                              <m:num>
                                <m:r>
                                  <a:rPr lang="fr-FR" sz="3200" b="0" i="1" smtClean="0">
                                    <a:latin typeface="Cambria Math" panose="02040503050406030204" pitchFamily="18" charset="0"/>
                                  </a:rPr>
                                  <m:t>𝑛</m:t>
                                </m:r>
                              </m:num>
                              <m:den>
                                <m:r>
                                  <a:rPr lang="fr-FR" sz="3200" b="0" i="1" smtClean="0">
                                    <a:latin typeface="Cambria Math" panose="02040503050406030204" pitchFamily="18" charset="0"/>
                                  </a:rPr>
                                  <m:t>2</m:t>
                                </m:r>
                              </m:den>
                            </m:f>
                          </m:sup>
                        </m:sSup>
                      </m:num>
                      <m:den>
                        <m:r>
                          <m:rPr>
                            <m:sty m:val="p"/>
                          </m:rPr>
                          <a:rPr lang="el-GR" sz="3200" i="1">
                            <a:latin typeface="Cambria Math" panose="02040503050406030204" pitchFamily="18" charset="0"/>
                            <a:ea typeface="Cambria Math" panose="02040503050406030204" pitchFamily="18" charset="0"/>
                          </a:rPr>
                          <m:t>Γ</m:t>
                        </m:r>
                        <m:r>
                          <a:rPr lang="fr-FR" sz="3200" i="1">
                            <a:latin typeface="Cambria Math" panose="02040503050406030204" pitchFamily="18" charset="0"/>
                            <a:ea typeface="Cambria Math" panose="02040503050406030204" pitchFamily="18" charset="0"/>
                          </a:rPr>
                          <m:t>(1+</m:t>
                        </m:r>
                        <m:f>
                          <m:fPr>
                            <m:type m:val="skw"/>
                            <m:ctrlPr>
                              <a:rPr lang="fr-FR" sz="3200" i="1">
                                <a:latin typeface="Cambria Math" panose="02040503050406030204" pitchFamily="18" charset="0"/>
                                <a:ea typeface="Cambria Math" panose="02040503050406030204" pitchFamily="18" charset="0"/>
                              </a:rPr>
                            </m:ctrlPr>
                          </m:fPr>
                          <m:num>
                            <m:r>
                              <a:rPr lang="fr-FR" sz="3200" i="1">
                                <a:latin typeface="Cambria Math" panose="02040503050406030204" pitchFamily="18" charset="0"/>
                                <a:ea typeface="Cambria Math" panose="02040503050406030204" pitchFamily="18" charset="0"/>
                              </a:rPr>
                              <m:t>𝑛</m:t>
                            </m:r>
                          </m:num>
                          <m:den>
                            <m:r>
                              <a:rPr lang="fr-FR" sz="3200" i="1">
                                <a:latin typeface="Cambria Math" panose="02040503050406030204" pitchFamily="18" charset="0"/>
                                <a:ea typeface="Cambria Math" panose="02040503050406030204" pitchFamily="18" charset="0"/>
                              </a:rPr>
                              <m:t>2</m:t>
                            </m:r>
                          </m:den>
                        </m:f>
                        <m:r>
                          <a:rPr lang="fr-FR" sz="3200" b="0" i="1" smtClean="0">
                            <a:latin typeface="Cambria Math" panose="02040503050406030204" pitchFamily="18" charset="0"/>
                          </a:rPr>
                          <m:t>)</m:t>
                        </m:r>
                      </m:den>
                    </m:f>
                  </m:oMath>
                </a14:m>
                <a:r>
                  <a:rPr lang="fr-FR" sz="3200" i="1" dirty="0">
                    <a:latin typeface="Times New Roman" panose="02020603050405020304" pitchFamily="18" charset="0"/>
                    <a:cs typeface="Times New Roman" panose="02020603050405020304" pitchFamily="18" charset="0"/>
                  </a:rPr>
                  <a:t>R</a:t>
                </a:r>
                <a:r>
                  <a:rPr lang="fr-FR" sz="3200" i="1" baseline="30000" dirty="0">
                    <a:latin typeface="Times New Roman" panose="02020603050405020304" pitchFamily="18" charset="0"/>
                    <a:cs typeface="Times New Roman" panose="02020603050405020304" pitchFamily="18" charset="0"/>
                  </a:rPr>
                  <a:t>n</a:t>
                </a:r>
              </a:p>
              <a:p>
                <a:pPr algn="just"/>
                <a:r>
                  <a:rPr lang="fr-FR" sz="3200" dirty="0">
                    <a:latin typeface="Times New Roman" panose="02020603050405020304" pitchFamily="18" charset="0"/>
                    <a:cs typeface="Times New Roman" panose="02020603050405020304" pitchFamily="18" charset="0"/>
                  </a:rPr>
                  <a:t>Si la dimension est paire (</a:t>
                </a:r>
                <a:r>
                  <a:rPr lang="fr-FR" sz="3200" i="1" dirty="0">
                    <a:latin typeface="Times New Roman" panose="02020603050405020304" pitchFamily="18" charset="0"/>
                    <a:cs typeface="Times New Roman" panose="02020603050405020304" pitchFamily="18" charset="0"/>
                  </a:rPr>
                  <a:t>n =2k</a:t>
                </a:r>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3200" i="1">
                            <a:latin typeface="Cambria Math" panose="02040503050406030204" pitchFamily="18" charset="0"/>
                          </a:rPr>
                        </m:ctrlPr>
                      </m:sSubPr>
                      <m:e>
                        <m:r>
                          <a:rPr lang="fr-FR" sz="3200" i="1">
                            <a:latin typeface="Cambria Math" panose="02040503050406030204" pitchFamily="18" charset="0"/>
                          </a:rPr>
                          <m:t>𝑉</m:t>
                        </m:r>
                      </m:e>
                      <m:sub>
                        <m:r>
                          <a:rPr lang="fr-FR" sz="3200" b="0" i="1" smtClean="0">
                            <a:latin typeface="Cambria Math" panose="02040503050406030204" pitchFamily="18" charset="0"/>
                          </a:rPr>
                          <m:t>2</m:t>
                        </m:r>
                        <m:r>
                          <a:rPr lang="fr-FR" sz="3200" b="0" i="1" smtClean="0">
                            <a:latin typeface="Cambria Math" panose="02040503050406030204" pitchFamily="18" charset="0"/>
                          </a:rPr>
                          <m:t>𝑘</m:t>
                        </m:r>
                      </m:sub>
                    </m:sSub>
                    <m:d>
                      <m:dPr>
                        <m:ctrlPr>
                          <a:rPr lang="fr-FR" sz="3200" i="1">
                            <a:latin typeface="Cambria Math" panose="02040503050406030204" pitchFamily="18" charset="0"/>
                          </a:rPr>
                        </m:ctrlPr>
                      </m:dPr>
                      <m:e>
                        <m:r>
                          <a:rPr lang="fr-FR" sz="3200" i="1">
                            <a:latin typeface="Cambria Math" panose="02040503050406030204" pitchFamily="18" charset="0"/>
                          </a:rPr>
                          <m:t>𝑅</m:t>
                        </m:r>
                      </m:e>
                    </m:d>
                    <m:r>
                      <a:rPr lang="fr-FR" sz="3200" i="1">
                        <a:latin typeface="Cambria Math" panose="02040503050406030204" pitchFamily="18" charset="0"/>
                      </a:rPr>
                      <m:t>=</m:t>
                    </m:r>
                    <m:f>
                      <m:fPr>
                        <m:ctrlPr>
                          <a:rPr lang="fr-FR" sz="3200" i="1">
                            <a:latin typeface="Cambria Math" panose="02040503050406030204" pitchFamily="18" charset="0"/>
                            <a:ea typeface="Cambria Math" panose="02040503050406030204" pitchFamily="18" charset="0"/>
                          </a:rPr>
                        </m:ctrlPr>
                      </m:fPr>
                      <m:num>
                        <m:sSup>
                          <m:sSupPr>
                            <m:ctrlPr>
                              <a:rPr lang="fr-FR" sz="3200" i="1">
                                <a:latin typeface="Cambria Math" panose="02040503050406030204" pitchFamily="18" charset="0"/>
                                <a:ea typeface="Cambria Math" panose="02040503050406030204" pitchFamily="18" charset="0"/>
                              </a:rPr>
                            </m:ctrlPr>
                          </m:sSupPr>
                          <m:e>
                            <m:r>
                              <a:rPr lang="fr-FR" sz="3200" i="1">
                                <a:latin typeface="Cambria Math" panose="02040503050406030204" pitchFamily="18" charset="0"/>
                                <a:ea typeface="Cambria Math" panose="02040503050406030204" pitchFamily="18" charset="0"/>
                              </a:rPr>
                              <m:t>𝜋</m:t>
                            </m:r>
                          </m:e>
                          <m:sup>
                            <m:r>
                              <a:rPr lang="fr-FR" sz="3200" b="0" i="1" smtClean="0">
                                <a:latin typeface="Cambria Math" panose="02040503050406030204" pitchFamily="18" charset="0"/>
                              </a:rPr>
                              <m:t>𝑘</m:t>
                            </m:r>
                          </m:sup>
                        </m:sSup>
                      </m:num>
                      <m:den>
                        <m:r>
                          <a:rPr lang="fr-FR" sz="3200" b="0" i="1" smtClean="0">
                            <a:latin typeface="Cambria Math" panose="02040503050406030204" pitchFamily="18" charset="0"/>
                          </a:rPr>
                          <m:t>𝑘</m:t>
                        </m:r>
                        <m:r>
                          <a:rPr lang="fr-FR" sz="3200" b="0" i="1" smtClean="0">
                            <a:latin typeface="Cambria Math" panose="02040503050406030204" pitchFamily="18" charset="0"/>
                          </a:rPr>
                          <m:t>!</m:t>
                        </m:r>
                      </m:den>
                    </m:f>
                  </m:oMath>
                </a14:m>
                <a:r>
                  <a:rPr lang="fr-FR" sz="3200" i="1" dirty="0">
                    <a:latin typeface="Times New Roman" panose="02020603050405020304" pitchFamily="18" charset="0"/>
                    <a:cs typeface="Times New Roman" panose="02020603050405020304" pitchFamily="18" charset="0"/>
                  </a:rPr>
                  <a:t>R</a:t>
                </a:r>
                <a:r>
                  <a:rPr lang="fr-FR" sz="3200" i="1" baseline="30000" dirty="0">
                    <a:latin typeface="Times New Roman" panose="02020603050405020304" pitchFamily="18" charset="0"/>
                    <a:cs typeface="Times New Roman" panose="02020603050405020304" pitchFamily="18" charset="0"/>
                  </a:rPr>
                  <a:t>2k</a:t>
                </a:r>
              </a:p>
              <a:p>
                <a:pPr algn="just"/>
                <a:r>
                  <a:rPr lang="fr-FR" sz="3200" dirty="0">
                    <a:latin typeface="Times New Roman" panose="02020603050405020304" pitchFamily="18" charset="0"/>
                    <a:cs typeface="Times New Roman" panose="02020603050405020304" pitchFamily="18" charset="0"/>
                  </a:rPr>
                  <a:t>Si la dimension est impaire (</a:t>
                </a:r>
                <a:r>
                  <a:rPr lang="fr-FR" sz="3200" i="1" dirty="0">
                    <a:latin typeface="Times New Roman" panose="02020603050405020304" pitchFamily="18" charset="0"/>
                    <a:cs typeface="Times New Roman" panose="02020603050405020304" pitchFamily="18" charset="0"/>
                  </a:rPr>
                  <a:t>n=2k+1</a:t>
                </a:r>
                <a:r>
                  <a:rPr lang="fr-FR" sz="3200" dirty="0">
                    <a:latin typeface="Times New Roman" panose="02020603050405020304" pitchFamily="18" charset="0"/>
                    <a:cs typeface="Times New Roman" panose="02020603050405020304" pitchFamily="18" charset="0"/>
                  </a:rPr>
                  <a:t>)  : </a:t>
                </a:r>
                <a14:m>
                  <m:oMath xmlns:m="http://schemas.openxmlformats.org/officeDocument/2006/math">
                    <m:sSub>
                      <m:sSubPr>
                        <m:ctrlPr>
                          <a:rPr lang="fr-FR" sz="3200" i="1">
                            <a:latin typeface="Cambria Math" panose="02040503050406030204" pitchFamily="18" charset="0"/>
                          </a:rPr>
                        </m:ctrlPr>
                      </m:sSubPr>
                      <m:e>
                        <m:r>
                          <a:rPr lang="fr-FR" sz="3200" i="1">
                            <a:latin typeface="Cambria Math" panose="02040503050406030204" pitchFamily="18" charset="0"/>
                          </a:rPr>
                          <m:t>𝑉</m:t>
                        </m:r>
                      </m:e>
                      <m:sub>
                        <m:r>
                          <a:rPr lang="fr-FR" sz="3200" b="0" i="1" smtClean="0">
                            <a:latin typeface="Cambria Math" panose="02040503050406030204" pitchFamily="18" charset="0"/>
                          </a:rPr>
                          <m:t>2</m:t>
                        </m:r>
                        <m:r>
                          <a:rPr lang="fr-FR" sz="3200" b="0" i="1" smtClean="0">
                            <a:latin typeface="Cambria Math" panose="02040503050406030204" pitchFamily="18" charset="0"/>
                          </a:rPr>
                          <m:t>𝑘</m:t>
                        </m:r>
                        <m:r>
                          <a:rPr lang="fr-FR" sz="3200" b="0" i="1" smtClean="0">
                            <a:latin typeface="Cambria Math" panose="02040503050406030204" pitchFamily="18" charset="0"/>
                          </a:rPr>
                          <m:t>+1</m:t>
                        </m:r>
                      </m:sub>
                    </m:sSub>
                    <m:d>
                      <m:dPr>
                        <m:ctrlPr>
                          <a:rPr lang="fr-FR" sz="3200" i="1">
                            <a:latin typeface="Cambria Math" panose="02040503050406030204" pitchFamily="18" charset="0"/>
                          </a:rPr>
                        </m:ctrlPr>
                      </m:dPr>
                      <m:e>
                        <m:r>
                          <a:rPr lang="fr-FR" sz="3200" i="1">
                            <a:latin typeface="Cambria Math" panose="02040503050406030204" pitchFamily="18" charset="0"/>
                          </a:rPr>
                          <m:t>𝑅</m:t>
                        </m:r>
                      </m:e>
                    </m:d>
                    <m:r>
                      <a:rPr lang="fr-FR" sz="3200" i="1">
                        <a:latin typeface="Cambria Math" panose="02040503050406030204" pitchFamily="18" charset="0"/>
                      </a:rPr>
                      <m:t>=</m:t>
                    </m:r>
                    <m:f>
                      <m:fPr>
                        <m:ctrlPr>
                          <a:rPr lang="fr-FR" sz="3200" b="0" i="1" smtClean="0">
                            <a:latin typeface="Cambria Math" panose="02040503050406030204" pitchFamily="18" charset="0"/>
                            <a:ea typeface="Cambria Math" panose="02040503050406030204" pitchFamily="18" charset="0"/>
                          </a:rPr>
                        </m:ctrlPr>
                      </m:fPr>
                      <m:num>
                        <m:sSup>
                          <m:sSupPr>
                            <m:ctrlPr>
                              <a:rPr lang="fr-FR" sz="3200" b="0" i="1" smtClean="0">
                                <a:latin typeface="Cambria Math" panose="02040503050406030204" pitchFamily="18" charset="0"/>
                                <a:ea typeface="Cambria Math" panose="02040503050406030204" pitchFamily="18" charset="0"/>
                              </a:rPr>
                            </m:ctrlPr>
                          </m:sSupPr>
                          <m:e>
                            <m:sSup>
                              <m:sSupPr>
                                <m:ctrlPr>
                                  <a:rPr lang="fr-FR" sz="3200" b="0" i="1" smtClean="0">
                                    <a:latin typeface="Cambria Math" panose="02040503050406030204" pitchFamily="18" charset="0"/>
                                    <a:ea typeface="Cambria Math" panose="02040503050406030204" pitchFamily="18" charset="0"/>
                                  </a:rPr>
                                </m:ctrlPr>
                              </m:sSupPr>
                              <m:e>
                                <m:r>
                                  <a:rPr lang="fr-FR" sz="3200" b="0" i="1" smtClean="0">
                                    <a:latin typeface="Cambria Math" panose="02040503050406030204" pitchFamily="18" charset="0"/>
                                    <a:ea typeface="Cambria Math" panose="02040503050406030204" pitchFamily="18" charset="0"/>
                                  </a:rPr>
                                  <m:t>2</m:t>
                                </m:r>
                              </m:e>
                              <m:sup>
                                <m:r>
                                  <a:rPr lang="fr-FR" sz="3200" b="0" i="1" smtClean="0">
                                    <a:latin typeface="Cambria Math" panose="02040503050406030204" pitchFamily="18" charset="0"/>
                                    <a:ea typeface="Cambria Math" panose="02040503050406030204" pitchFamily="18" charset="0"/>
                                  </a:rPr>
                                  <m:t>𝑘</m:t>
                                </m:r>
                                <m:r>
                                  <a:rPr lang="fr-FR" sz="3200" b="0" i="1" smtClean="0">
                                    <a:latin typeface="Cambria Math" panose="02040503050406030204" pitchFamily="18" charset="0"/>
                                    <a:ea typeface="Cambria Math" panose="02040503050406030204" pitchFamily="18" charset="0"/>
                                  </a:rPr>
                                  <m:t>+1</m:t>
                                </m:r>
                              </m:sup>
                            </m:sSup>
                            <m:r>
                              <a:rPr lang="fr-FR" sz="3200" i="1">
                                <a:latin typeface="Cambria Math" panose="02040503050406030204" pitchFamily="18" charset="0"/>
                                <a:ea typeface="Cambria Math" panose="02040503050406030204" pitchFamily="18" charset="0"/>
                              </a:rPr>
                              <m:t>𝜋</m:t>
                            </m:r>
                          </m:e>
                          <m:sup>
                            <m:r>
                              <a:rPr lang="fr-FR" sz="3200" i="1">
                                <a:latin typeface="Cambria Math" panose="02040503050406030204" pitchFamily="18" charset="0"/>
                              </a:rPr>
                              <m:t>𝑘</m:t>
                            </m:r>
                          </m:sup>
                        </m:sSup>
                      </m:num>
                      <m:den>
                        <m:d>
                          <m:dPr>
                            <m:ctrlPr>
                              <a:rPr lang="fr-FR" sz="3200" b="0" i="1" smtClean="0">
                                <a:latin typeface="Cambria Math" panose="02040503050406030204" pitchFamily="18" charset="0"/>
                              </a:rPr>
                            </m:ctrlPr>
                          </m:dPr>
                          <m:e>
                            <m:r>
                              <a:rPr lang="fr-FR" sz="3200" b="0" i="1" smtClean="0">
                                <a:latin typeface="Cambria Math" panose="02040503050406030204" pitchFamily="18" charset="0"/>
                              </a:rPr>
                              <m:t>2</m:t>
                            </m:r>
                            <m:r>
                              <a:rPr lang="fr-FR" sz="3200" i="1">
                                <a:latin typeface="Cambria Math" panose="02040503050406030204" pitchFamily="18" charset="0"/>
                              </a:rPr>
                              <m:t>𝑘</m:t>
                            </m:r>
                            <m:r>
                              <a:rPr lang="fr-FR" sz="3200" b="0" i="1" smtClean="0">
                                <a:latin typeface="Cambria Math" panose="02040503050406030204" pitchFamily="18" charset="0"/>
                              </a:rPr>
                              <m:t>+1</m:t>
                            </m:r>
                          </m:e>
                        </m:d>
                        <m:r>
                          <a:rPr lang="fr-FR" sz="3200" b="0" i="1" smtClean="0">
                            <a:latin typeface="Cambria Math" panose="02040503050406030204" pitchFamily="18" charset="0"/>
                          </a:rPr>
                          <m:t>!</m:t>
                        </m:r>
                        <m:r>
                          <a:rPr lang="fr-FR" sz="3200" i="1">
                            <a:latin typeface="Cambria Math" panose="02040503050406030204" pitchFamily="18" charset="0"/>
                          </a:rPr>
                          <m:t>!</m:t>
                        </m:r>
                      </m:den>
                    </m:f>
                  </m:oMath>
                </a14:m>
                <a:r>
                  <a:rPr lang="fr-FR" sz="3200" i="1" dirty="0">
                    <a:latin typeface="Times New Roman" panose="02020603050405020304" pitchFamily="18" charset="0"/>
                    <a:cs typeface="Times New Roman" panose="02020603050405020304" pitchFamily="18" charset="0"/>
                  </a:rPr>
                  <a:t>R</a:t>
                </a:r>
                <a:r>
                  <a:rPr lang="fr-FR" sz="3200" i="1" baseline="30000" dirty="0">
                    <a:latin typeface="Times New Roman" panose="02020603050405020304" pitchFamily="18" charset="0"/>
                    <a:cs typeface="Times New Roman" panose="02020603050405020304" pitchFamily="18" charset="0"/>
                  </a:rPr>
                  <a:t>2k+1 </a:t>
                </a:r>
              </a:p>
              <a:p>
                <a:pPr algn="just"/>
                <a:r>
                  <a:rPr lang="fr-FR" sz="3200" dirty="0">
                    <a:latin typeface="Times New Roman" panose="02020603050405020304" pitchFamily="18" charset="0"/>
                    <a:cs typeface="Times New Roman" panose="02020603050405020304" pitchFamily="18" charset="0"/>
                  </a:rPr>
                  <a:t>Si on pose R =1, le volume maximal d’une n-sphère est atteint pour n = 5, il décroît ensuite rapidement pour tendre vers 0 pour l’infini.</a:t>
                </a:r>
              </a:p>
              <a:p>
                <a:pPr algn="just"/>
                <a:r>
                  <a:rPr lang="fr-FR" sz="3200" b="1" dirty="0">
                    <a:latin typeface="Times New Roman" panose="02020603050405020304" pitchFamily="18" charset="0"/>
                    <a:cs typeface="Times New Roman" panose="02020603050405020304" pitchFamily="18" charset="0"/>
                  </a:rPr>
                  <a:t>La valeur de l’hypersurface de dimension (n-1) délimitant la n-sphère est la dérivée, par rapport au rayon R du volume de cette n-sphère</a:t>
                </a:r>
                <a:r>
                  <a:rPr lang="fr-FR" sz="3200" dirty="0">
                    <a:latin typeface="Times New Roman" panose="02020603050405020304" pitchFamily="18" charset="0"/>
                    <a:cs typeface="Times New Roman" panose="02020603050405020304" pitchFamily="18" charset="0"/>
                  </a:rPr>
                  <a:t>.</a:t>
                </a:r>
              </a:p>
              <a:p>
                <a:pPr marL="0" indent="0">
                  <a:buNone/>
                </a:pPr>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p:txBody>
          </p:sp>
        </mc:Choice>
        <mc:Fallback xmlns="">
          <p:sp>
            <p:nvSpPr>
              <p:cNvPr id="3" name="Espace réservé du contenu 2">
                <a:extLst>
                  <a:ext uri="{FF2B5EF4-FFF2-40B4-BE49-F238E27FC236}">
                    <a16:creationId xmlns:a16="http://schemas.microsoft.com/office/drawing/2014/main" id="{99DDA9BE-CDB9-F480-CB6B-AAF59C03D627}"/>
                  </a:ext>
                </a:extLst>
              </p:cNvPr>
              <p:cNvSpPr>
                <a:spLocks noGrp="1" noRot="1" noChangeAspect="1" noMove="1" noResize="1" noEditPoints="1" noAdjustHandles="1" noChangeArrowheads="1" noChangeShapeType="1" noTextEdit="1"/>
              </p:cNvSpPr>
              <p:nvPr>
                <p:ph idx="1"/>
              </p:nvPr>
            </p:nvSpPr>
            <p:spPr>
              <a:xfrm>
                <a:off x="0" y="643082"/>
                <a:ext cx="12192000" cy="6291118"/>
              </a:xfrm>
              <a:blipFill>
                <a:blip r:embed="rId2"/>
                <a:stretch>
                  <a:fillRect l="-1150" r="-1250"/>
                </a:stretch>
              </a:blipFill>
            </p:spPr>
            <p:txBody>
              <a:bodyPr/>
              <a:lstStyle/>
              <a:p>
                <a:r>
                  <a:rPr lang="fr-FR">
                    <a:noFill/>
                  </a:rPr>
                  <a:t> </a:t>
                </a:r>
              </a:p>
            </p:txBody>
          </p:sp>
        </mc:Fallback>
      </mc:AlternateContent>
    </p:spTree>
    <p:extLst>
      <p:ext uri="{BB962C8B-B14F-4D97-AF65-F5344CB8AC3E}">
        <p14:creationId xmlns:p14="http://schemas.microsoft.com/office/powerpoint/2010/main" val="1601348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64C044-9E46-89B6-BD77-B555D05BD232}"/>
              </a:ext>
            </a:extLst>
          </p:cNvPr>
          <p:cNvSpPr>
            <a:spLocks noGrp="1"/>
          </p:cNvSpPr>
          <p:nvPr>
            <p:ph type="title"/>
          </p:nvPr>
        </p:nvSpPr>
        <p:spPr>
          <a:xfrm>
            <a:off x="338667" y="18256"/>
            <a:ext cx="11726333" cy="659078"/>
          </a:xfrm>
        </p:spPr>
        <p:txBody>
          <a:bodyPr>
            <a:normAutofit fontScale="90000"/>
          </a:bodyPr>
          <a:lstStyle/>
          <a:p>
            <a:r>
              <a:rPr lang="fr-FR" dirty="0">
                <a:latin typeface="Times New Roman" panose="02020603050405020304" pitchFamily="18" charset="0"/>
                <a:cs typeface="Times New Roman" panose="02020603050405020304" pitchFamily="18" charset="0"/>
              </a:rPr>
              <a:t>Exemple d’élément à 4 dimensions spatiales</a:t>
            </a:r>
          </a:p>
        </p:txBody>
      </p:sp>
      <p:sp>
        <p:nvSpPr>
          <p:cNvPr id="3" name="Espace réservé du contenu 2">
            <a:extLst>
              <a:ext uri="{FF2B5EF4-FFF2-40B4-BE49-F238E27FC236}">
                <a16:creationId xmlns:a16="http://schemas.microsoft.com/office/drawing/2014/main" id="{4CA729D4-519E-4A14-7784-0625459C3BEC}"/>
              </a:ext>
            </a:extLst>
          </p:cNvPr>
          <p:cNvSpPr>
            <a:spLocks noGrp="1"/>
          </p:cNvSpPr>
          <p:nvPr>
            <p:ph idx="1"/>
          </p:nvPr>
        </p:nvSpPr>
        <p:spPr>
          <a:xfrm>
            <a:off x="67733" y="677334"/>
            <a:ext cx="12124267" cy="6239933"/>
          </a:xfrm>
        </p:spPr>
        <p:txBody>
          <a:bodyPr>
            <a:normAutofit fontScale="92500"/>
          </a:bodyPr>
          <a:lstStyle/>
          <a:p>
            <a:r>
              <a:rPr lang="fr-FR" sz="3200" dirty="0">
                <a:latin typeface="Times New Roman" panose="02020603050405020304" pitchFamily="18" charset="0"/>
                <a:cs typeface="Times New Roman" panose="02020603050405020304" pitchFamily="18" charset="0"/>
              </a:rPr>
              <a:t>L’hypersphère étant difficile à représenter considérons l’hypercube.</a:t>
            </a: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Une 4</a:t>
            </a:r>
            <a:r>
              <a:rPr lang="fr-FR" sz="3200" baseline="30000" dirty="0">
                <a:latin typeface="Times New Roman" panose="02020603050405020304" pitchFamily="18" charset="0"/>
                <a:cs typeface="Times New Roman" panose="02020603050405020304" pitchFamily="18" charset="0"/>
              </a:rPr>
              <a:t>ième</a:t>
            </a:r>
            <a:r>
              <a:rPr lang="fr-FR" sz="3200" dirty="0">
                <a:latin typeface="Times New Roman" panose="02020603050405020304" pitchFamily="18" charset="0"/>
                <a:cs typeface="Times New Roman" panose="02020603050405020304" pitchFamily="18" charset="0"/>
              </a:rPr>
              <a:t> dimension rendrait nos prisons (3D) totalement inutiles.</a:t>
            </a:r>
          </a:p>
          <a:p>
            <a:pPr algn="just"/>
            <a:r>
              <a:rPr lang="fr-FR" sz="3200" dirty="0">
                <a:latin typeface="Times New Roman" panose="02020603050405020304" pitchFamily="18" charset="0"/>
                <a:cs typeface="Times New Roman" panose="02020603050405020304" pitchFamily="18" charset="0"/>
              </a:rPr>
              <a:t>Illustrons cela. Sur une surface (2D), un carré tracé délimite un intérieur et un extérieur avec une frontière à franchir pour passer de l’un à l’autre si on est contraint à rester sur la surface. </a:t>
            </a:r>
          </a:p>
          <a:p>
            <a:pPr algn="just"/>
            <a:r>
              <a:rPr lang="fr-FR" sz="3200" dirty="0">
                <a:latin typeface="Times New Roman" panose="02020603050405020304" pitchFamily="18" charset="0"/>
                <a:cs typeface="Times New Roman" panose="02020603050405020304" pitchFamily="18" charset="0"/>
              </a:rPr>
              <a:t>Mais si une 3</a:t>
            </a:r>
            <a:r>
              <a:rPr lang="fr-FR" sz="3200" baseline="30000" dirty="0">
                <a:latin typeface="Times New Roman" panose="02020603050405020304" pitchFamily="18" charset="0"/>
                <a:cs typeface="Times New Roman" panose="02020603050405020304" pitchFamily="18" charset="0"/>
              </a:rPr>
              <a:t>ième</a:t>
            </a:r>
            <a:r>
              <a:rPr lang="fr-FR" sz="3200" dirty="0">
                <a:latin typeface="Times New Roman" panose="02020603050405020304" pitchFamily="18" charset="0"/>
                <a:cs typeface="Times New Roman" panose="02020603050405020304" pitchFamily="18" charset="0"/>
              </a:rPr>
              <a:t> dimension existe on peut sauter par-dessus cette frontière.</a:t>
            </a:r>
          </a:p>
          <a:p>
            <a:endParaRPr lang="fr-FR" sz="3200" dirty="0">
              <a:latin typeface="Times New Roman" panose="02020603050405020304" pitchFamily="18" charset="0"/>
              <a:cs typeface="Times New Roman" panose="02020603050405020304" pitchFamily="18" charset="0"/>
            </a:endParaRPr>
          </a:p>
          <a:p>
            <a:pPr marL="0" indent="0">
              <a:buNone/>
            </a:pPr>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p:txBody>
      </p:sp>
      <p:pic>
        <p:nvPicPr>
          <p:cNvPr id="4" name="Image 3">
            <a:extLst>
              <a:ext uri="{FF2B5EF4-FFF2-40B4-BE49-F238E27FC236}">
                <a16:creationId xmlns:a16="http://schemas.microsoft.com/office/drawing/2014/main" id="{ED73B43D-D779-E45C-B4BA-D6B560530363}"/>
              </a:ext>
            </a:extLst>
          </p:cNvPr>
          <p:cNvPicPr>
            <a:picLocks noChangeAspect="1"/>
          </p:cNvPicPr>
          <p:nvPr/>
        </p:nvPicPr>
        <p:blipFill>
          <a:blip r:embed="rId2"/>
          <a:stretch>
            <a:fillRect/>
          </a:stretch>
        </p:blipFill>
        <p:spPr>
          <a:xfrm>
            <a:off x="1434043" y="1337729"/>
            <a:ext cx="2467088" cy="2585508"/>
          </a:xfrm>
          <a:prstGeom prst="rect">
            <a:avLst/>
          </a:prstGeom>
        </p:spPr>
      </p:pic>
      <p:pic>
        <p:nvPicPr>
          <p:cNvPr id="5" name="Image 4" descr="Hypercube — Wikipédia">
            <a:extLst>
              <a:ext uri="{FF2B5EF4-FFF2-40B4-BE49-F238E27FC236}">
                <a16:creationId xmlns:a16="http://schemas.microsoft.com/office/drawing/2014/main" id="{38658B9D-C8F6-2498-C928-5443AE3558A3}"/>
              </a:ext>
            </a:extLst>
          </p:cNvPr>
          <p:cNvPicPr>
            <a:picLocks noChangeAspect="1"/>
          </p:cNvPicPr>
          <p:nvPr/>
        </p:nvPicPr>
        <p:blipFill>
          <a:blip r:embed="rId3"/>
          <a:stretch>
            <a:fillRect/>
          </a:stretch>
        </p:blipFill>
        <p:spPr>
          <a:xfrm>
            <a:off x="7492999" y="1221311"/>
            <a:ext cx="2701926" cy="2701926"/>
          </a:xfrm>
          <a:prstGeom prst="rect">
            <a:avLst/>
          </a:prstGeom>
        </p:spPr>
      </p:pic>
    </p:spTree>
    <p:extLst>
      <p:ext uri="{BB962C8B-B14F-4D97-AF65-F5344CB8AC3E}">
        <p14:creationId xmlns:p14="http://schemas.microsoft.com/office/powerpoint/2010/main" val="651544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ZoneTexte 4">
                <a:extLst>
                  <a:ext uri="{FF2B5EF4-FFF2-40B4-BE49-F238E27FC236}">
                    <a16:creationId xmlns:a16="http://schemas.microsoft.com/office/drawing/2014/main" id="{7565E6D6-4818-0797-BF04-EA86843DE031}"/>
                  </a:ext>
                </a:extLst>
              </p:cNvPr>
              <p:cNvSpPr txBox="1"/>
              <p:nvPr/>
            </p:nvSpPr>
            <p:spPr>
              <a:xfrm>
                <a:off x="0" y="-30480"/>
                <a:ext cx="12192000" cy="7312579"/>
              </a:xfrm>
              <a:prstGeom prst="rect">
                <a:avLst/>
              </a:prstGeom>
              <a:noFill/>
            </p:spPr>
            <p:txBody>
              <a:bodyPr wrap="square">
                <a:spAutoFit/>
              </a:bodyPr>
              <a:lstStyle/>
              <a:p>
                <a:pPr algn="ctr"/>
                <a:r>
                  <a:rPr lang="fr-FR" sz="4000" dirty="0">
                    <a:latin typeface="Times New Roman" panose="02020603050405020304" pitchFamily="18" charset="0"/>
                    <a:cs typeface="Times New Roman" panose="02020603050405020304" pitchFamily="18" charset="0"/>
                  </a:rPr>
                  <a:t>Exemple hypersphère en métrique Robertson Walker (RW) </a:t>
                </a:r>
              </a:p>
              <a:p>
                <a:pPr algn="just"/>
                <a:r>
                  <a:rPr lang="fr-FR" sz="3200" dirty="0">
                    <a:latin typeface="Times New Roman" panose="02020603050405020304" pitchFamily="18" charset="0"/>
                    <a:cs typeface="Times New Roman" panose="02020603050405020304" pitchFamily="18" charset="0"/>
                  </a:rPr>
                  <a:t>La métrique RW résulte de la contrainte que la section spatiale (3D) de l’espace-temps (4D) soit homogène et isotrope. Elle peut s’écrire:</a:t>
                </a:r>
              </a:p>
              <a:p>
                <a:pPr algn="just"/>
                <a:endParaRPr lang="fr-FR" sz="3200" dirty="0">
                  <a:latin typeface="Times New Roman" panose="02020603050405020304" pitchFamily="18" charset="0"/>
                  <a:cs typeface="Times New Roman" panose="02020603050405020304" pitchFamily="18" charset="0"/>
                </a:endParaRPr>
              </a:p>
              <a:p>
                <a:pPr algn="ctr"/>
                <a:r>
                  <a:rPr lang="fr-FR" sz="3200" dirty="0" err="1">
                    <a:latin typeface="Times New Roman" panose="02020603050405020304" pitchFamily="18" charset="0"/>
                    <a:cs typeface="Times New Roman" panose="02020603050405020304" pitchFamily="18" charset="0"/>
                  </a:rPr>
                  <a:t>ds</a:t>
                </a:r>
                <a:r>
                  <a:rPr lang="fr-FR" sz="3200" dirty="0">
                    <a:latin typeface="Times New Roman" panose="02020603050405020304" pitchFamily="18" charset="0"/>
                    <a:cs typeface="Times New Roman" panose="02020603050405020304" pitchFamily="18" charset="0"/>
                  </a:rPr>
                  <a:t>²= -dt² +a²(t).[dr²/(1-kr²)+r²(d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²+sin²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²)] = -dt² +a²(t). d</a:t>
                </a:r>
                <a:r>
                  <a:rPr lang="el-GR" sz="3200" dirty="0">
                    <a:latin typeface="Times New Roman" panose="02020603050405020304" pitchFamily="18" charset="0"/>
                    <a:cs typeface="Times New Roman" panose="02020603050405020304" pitchFamily="18" charset="0"/>
                  </a:rPr>
                  <a:t>σ</a:t>
                </a:r>
                <a:r>
                  <a:rPr lang="fr-FR" sz="3200" dirty="0">
                    <a:latin typeface="Times New Roman" panose="02020603050405020304" pitchFamily="18" charset="0"/>
                    <a:cs typeface="Times New Roman" panose="02020603050405020304" pitchFamily="18" charset="0"/>
                  </a:rPr>
                  <a:t>²    (1)</a:t>
                </a:r>
              </a:p>
              <a:p>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t, r, </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et </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 coordonnées (sphériques) par rapport à l'observateur local , où r est la coordonnée radiale </a:t>
                </a:r>
                <a:r>
                  <a:rPr lang="fr-FR" sz="3200" dirty="0" err="1">
                    <a:latin typeface="Times New Roman" panose="02020603050405020304" pitchFamily="18" charset="0"/>
                    <a:cs typeface="Times New Roman" panose="02020603050405020304" pitchFamily="18" charset="0"/>
                  </a:rPr>
                  <a:t>co</a:t>
                </a:r>
                <a:r>
                  <a:rPr lang="fr-FR" sz="3200" dirty="0">
                    <a:latin typeface="Times New Roman" panose="02020603050405020304" pitchFamily="18" charset="0"/>
                    <a:cs typeface="Times New Roman" panose="02020603050405020304" pitchFamily="18" charset="0"/>
                  </a:rPr>
                  <a:t>-mobile. Cette métrique a été déterminée sans utiliser l'équation d'Einstein. </a:t>
                </a:r>
              </a:p>
              <a:p>
                <a:pPr algn="just"/>
                <a:r>
                  <a:rPr lang="fr-FR" sz="3200" dirty="0">
                    <a:latin typeface="Times New Roman" panose="02020603050405020304" pitchFamily="18" charset="0"/>
                    <a:cs typeface="Times New Roman" panose="02020603050405020304" pitchFamily="18" charset="0"/>
                  </a:rPr>
                  <a:t>Le paramètre a(t) sera déterminé, en contraignant la métrique par l’équation d’Einstein, par sa valeur de la constante cosmologique </a:t>
                </a:r>
                <a:r>
                  <a:rPr lang="el-GR" sz="3200" dirty="0">
                    <a:latin typeface="Times New Roman" panose="02020603050405020304" pitchFamily="18" charset="0"/>
                    <a:cs typeface="Times New Roman" panose="02020603050405020304" pitchFamily="18" charset="0"/>
                  </a:rPr>
                  <a:t>λ</a:t>
                </a:r>
                <a:r>
                  <a:rPr lang="fr-FR" sz="3200" dirty="0">
                    <a:latin typeface="Times New Roman" panose="02020603050405020304" pitchFamily="18" charset="0"/>
                    <a:cs typeface="Times New Roman" panose="02020603050405020304" pitchFamily="18" charset="0"/>
                  </a:rPr>
                  <a:t> et du tenseur énergie impulsion T</a:t>
                </a:r>
                <a:r>
                  <a:rPr lang="fr-FR" sz="3200" baseline="-25000" dirty="0">
                    <a:latin typeface="Times New Roman" panose="02020603050405020304" pitchFamily="18" charset="0"/>
                    <a:cs typeface="Times New Roman" panose="02020603050405020304" pitchFamily="18" charset="0"/>
                  </a:rPr>
                  <a:t>µ</a:t>
                </a:r>
                <a:r>
                  <a:rPr lang="el-GR" sz="3200" baseline="-25000" dirty="0">
                    <a:latin typeface="Times New Roman" panose="02020603050405020304" pitchFamily="18" charset="0"/>
                    <a:cs typeface="Times New Roman" panose="02020603050405020304" pitchFamily="18" charset="0"/>
                  </a:rPr>
                  <a:t>ν</a:t>
                </a:r>
                <a:r>
                  <a:rPr lang="fr-FR" sz="3200" dirty="0">
                    <a:latin typeface="Times New Roman" panose="02020603050405020304" pitchFamily="18" charset="0"/>
                    <a:cs typeface="Times New Roman" panose="02020603050405020304" pitchFamily="18" charset="0"/>
                  </a:rPr>
                  <a:t>, qui décrit la matière –impulsion.</a:t>
                </a:r>
              </a:p>
              <a:p>
                <a:pPr algn="ctr"/>
                <a:r>
                  <a:rPr lang="fr-FR" sz="32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3200" i="1">
                            <a:latin typeface="Cambria Math" panose="02040503050406030204" pitchFamily="18" charset="0"/>
                          </a:rPr>
                        </m:ctrlPr>
                      </m:sSubPr>
                      <m:e>
                        <m:r>
                          <a:rPr lang="fr-FR" sz="3200" i="1">
                            <a:latin typeface="Cambria Math" panose="02040503050406030204" pitchFamily="18" charset="0"/>
                          </a:rPr>
                          <m:t>𝑅</m:t>
                        </m:r>
                      </m:e>
                      <m:sub>
                        <m:r>
                          <a:rPr lang="fr-FR" sz="3200" i="1">
                            <a:latin typeface="Cambria Math" panose="02040503050406030204" pitchFamily="18" charset="0"/>
                          </a:rPr>
                          <m:t>𝜇𝜈</m:t>
                        </m:r>
                      </m:sub>
                    </m:sSub>
                    <m:r>
                      <m:rPr>
                        <m:nor/>
                      </m:rPr>
                      <a:rPr lang="fr-FR" sz="3200" i="0">
                        <a:latin typeface="Times New Roman" panose="02020603050405020304" pitchFamily="18" charset="0"/>
                        <a:cs typeface="Times New Roman" panose="02020603050405020304" pitchFamily="18" charset="0"/>
                      </a:rPr>
                      <m:t> </m:t>
                    </m:r>
                    <m:r>
                      <a:rPr lang="fr-FR" sz="3200">
                        <a:latin typeface="Cambria Math" panose="02040503050406030204" pitchFamily="18" charset="0"/>
                      </a:rPr>
                      <m:t>−</m:t>
                    </m:r>
                    <m:r>
                      <m:rPr>
                        <m:nor/>
                      </m:rPr>
                      <a:rPr lang="fr-FR" sz="3200" i="0">
                        <a:latin typeface="Times New Roman" panose="02020603050405020304" pitchFamily="18" charset="0"/>
                        <a:cs typeface="Times New Roman" panose="02020603050405020304" pitchFamily="18" charset="0"/>
                      </a:rPr>
                      <m:t> </m:t>
                    </m:r>
                    <m:f>
                      <m:fPr>
                        <m:ctrlPr>
                          <a:rPr lang="fr-FR" sz="3200">
                            <a:latin typeface="Cambria Math" panose="02040503050406030204" pitchFamily="18" charset="0"/>
                          </a:rPr>
                        </m:ctrlPr>
                      </m:fPr>
                      <m:num>
                        <m:r>
                          <a:rPr lang="fr-FR" sz="3200">
                            <a:latin typeface="Cambria Math" panose="02040503050406030204" pitchFamily="18" charset="0"/>
                          </a:rPr>
                          <m:t>1</m:t>
                        </m:r>
                      </m:num>
                      <m:den>
                        <m:r>
                          <a:rPr lang="fr-FR" sz="3200">
                            <a:latin typeface="Cambria Math" panose="02040503050406030204" pitchFamily="18" charset="0"/>
                          </a:rPr>
                          <m:t>2</m:t>
                        </m:r>
                      </m:den>
                    </m:f>
                    <m:r>
                      <a:rPr lang="fr-FR" sz="3200">
                        <a:latin typeface="Cambria Math" panose="02040503050406030204" pitchFamily="18" charset="0"/>
                      </a:rPr>
                      <m:t> </m:t>
                    </m:r>
                    <m:sSub>
                      <m:sSubPr>
                        <m:ctrlPr>
                          <a:rPr lang="fr-FR" sz="3200" i="1">
                            <a:latin typeface="Cambria Math" panose="02040503050406030204" pitchFamily="18" charset="0"/>
                          </a:rPr>
                        </m:ctrlPr>
                      </m:sSubPr>
                      <m:e>
                        <m:r>
                          <a:rPr lang="fr-FR" sz="3200" i="1">
                            <a:latin typeface="Cambria Math" panose="02040503050406030204" pitchFamily="18" charset="0"/>
                          </a:rPr>
                          <m:t>𝑔</m:t>
                        </m:r>
                      </m:e>
                      <m:sub>
                        <m:r>
                          <a:rPr lang="fr-FR" sz="3200" i="1">
                            <a:latin typeface="Cambria Math" panose="02040503050406030204" pitchFamily="18" charset="0"/>
                          </a:rPr>
                          <m:t>𝜇𝜈</m:t>
                        </m:r>
                      </m:sub>
                    </m:sSub>
                    <m:r>
                      <a:rPr lang="fr-FR" sz="3200">
                        <a:latin typeface="Cambria Math" panose="02040503050406030204" pitchFamily="18" charset="0"/>
                      </a:rPr>
                      <m:t> </m:t>
                    </m:r>
                    <m:r>
                      <a:rPr lang="fr-FR" sz="3200" i="1">
                        <a:latin typeface="Cambria Math" panose="02040503050406030204" pitchFamily="18" charset="0"/>
                      </a:rPr>
                      <m:t>𝑅</m:t>
                    </m:r>
                    <m:r>
                      <m:rPr>
                        <m:nor/>
                      </m:rPr>
                      <a:rPr lang="fr-FR" sz="3200" i="0">
                        <a:latin typeface="Times New Roman" panose="02020603050405020304" pitchFamily="18" charset="0"/>
                        <a:cs typeface="Times New Roman" panose="02020603050405020304" pitchFamily="18" charset="0"/>
                      </a:rPr>
                      <m:t> </m:t>
                    </m:r>
                    <m:r>
                      <a:rPr lang="fr-FR" sz="3200">
                        <a:latin typeface="Cambria Math" panose="02040503050406030204" pitchFamily="18" charset="0"/>
                      </a:rPr>
                      <m:t>+</m:t>
                    </m:r>
                    <m:r>
                      <m:rPr>
                        <m:nor/>
                      </m:rPr>
                      <a:rPr lang="fr-FR" sz="3200" i="0">
                        <a:latin typeface="Times New Roman" panose="02020603050405020304" pitchFamily="18" charset="0"/>
                        <a:cs typeface="Times New Roman" panose="02020603050405020304" pitchFamily="18" charset="0"/>
                      </a:rPr>
                      <m:t> </m:t>
                    </m:r>
                    <m:r>
                      <m:rPr>
                        <m:sty m:val="p"/>
                      </m:rPr>
                      <a:rPr lang="fr-FR" sz="3200">
                        <a:latin typeface="Cambria Math" panose="02040503050406030204" pitchFamily="18" charset="0"/>
                      </a:rPr>
                      <m:t>Λ</m:t>
                    </m:r>
                    <m:r>
                      <m:rPr>
                        <m:nor/>
                      </m:rPr>
                      <a:rPr lang="fr-FR" sz="3200" i="0">
                        <a:latin typeface="Times New Roman" panose="02020603050405020304" pitchFamily="18" charset="0"/>
                        <a:cs typeface="Times New Roman" panose="02020603050405020304" pitchFamily="18" charset="0"/>
                      </a:rPr>
                      <m:t> </m:t>
                    </m:r>
                    <m:sSub>
                      <m:sSubPr>
                        <m:ctrlPr>
                          <a:rPr lang="fr-FR" sz="3200" i="1">
                            <a:latin typeface="Cambria Math" panose="02040503050406030204" pitchFamily="18" charset="0"/>
                          </a:rPr>
                        </m:ctrlPr>
                      </m:sSubPr>
                      <m:e>
                        <m:r>
                          <a:rPr lang="fr-FR" sz="3200" i="1">
                            <a:latin typeface="Cambria Math" panose="02040503050406030204" pitchFamily="18" charset="0"/>
                          </a:rPr>
                          <m:t>𝑔</m:t>
                        </m:r>
                      </m:e>
                      <m:sub>
                        <m:r>
                          <a:rPr lang="fr-FR" sz="3200" i="1">
                            <a:latin typeface="Cambria Math" panose="02040503050406030204" pitchFamily="18" charset="0"/>
                          </a:rPr>
                          <m:t>𝜇𝜈</m:t>
                        </m:r>
                      </m:sub>
                    </m:sSub>
                    <m:r>
                      <m:rPr>
                        <m:nor/>
                      </m:rPr>
                      <a:rPr lang="fr-FR" sz="3200" i="0">
                        <a:latin typeface="Times New Roman" panose="02020603050405020304" pitchFamily="18" charset="0"/>
                        <a:cs typeface="Times New Roman" panose="02020603050405020304" pitchFamily="18" charset="0"/>
                      </a:rPr>
                      <m:t> </m:t>
                    </m:r>
                    <m:r>
                      <a:rPr lang="fr-FR" sz="3200">
                        <a:latin typeface="Cambria Math" panose="02040503050406030204" pitchFamily="18" charset="0"/>
                      </a:rPr>
                      <m:t>=</m:t>
                    </m:r>
                    <m:r>
                      <a:rPr lang="fr-FR" sz="3200" i="1">
                        <a:latin typeface="Cambria Math" panose="02040503050406030204" pitchFamily="18" charset="0"/>
                      </a:rPr>
                      <m:t>𝜅</m:t>
                    </m:r>
                    <m:sSub>
                      <m:sSubPr>
                        <m:ctrlPr>
                          <a:rPr lang="fr-FR" sz="3200" i="1">
                            <a:latin typeface="Cambria Math" panose="02040503050406030204" pitchFamily="18" charset="0"/>
                          </a:rPr>
                        </m:ctrlPr>
                      </m:sSubPr>
                      <m:e>
                        <m:r>
                          <a:rPr lang="fr-FR" sz="3200" i="1">
                            <a:latin typeface="Cambria Math" panose="02040503050406030204" pitchFamily="18" charset="0"/>
                          </a:rPr>
                          <m:t>𝑇</m:t>
                        </m:r>
                      </m:e>
                      <m:sub>
                        <m:r>
                          <a:rPr lang="fr-FR" sz="3200" i="1">
                            <a:latin typeface="Cambria Math" panose="02040503050406030204" pitchFamily="18" charset="0"/>
                          </a:rPr>
                          <m:t>𝜇𝜈</m:t>
                        </m:r>
                      </m:sub>
                    </m:sSub>
                  </m:oMath>
                </a14:m>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p:txBody>
          </p:sp>
        </mc:Choice>
        <mc:Fallback xmlns="">
          <p:sp>
            <p:nvSpPr>
              <p:cNvPr id="5" name="ZoneTexte 4">
                <a:extLst>
                  <a:ext uri="{FF2B5EF4-FFF2-40B4-BE49-F238E27FC236}">
                    <a16:creationId xmlns:a16="http://schemas.microsoft.com/office/drawing/2014/main" id="{7565E6D6-4818-0797-BF04-EA86843DE031}"/>
                  </a:ext>
                </a:extLst>
              </p:cNvPr>
              <p:cNvSpPr txBox="1">
                <a:spLocks noRot="1" noChangeAspect="1" noMove="1" noResize="1" noEditPoints="1" noAdjustHandles="1" noChangeArrowheads="1" noChangeShapeType="1" noTextEdit="1"/>
              </p:cNvSpPr>
              <p:nvPr/>
            </p:nvSpPr>
            <p:spPr>
              <a:xfrm>
                <a:off x="0" y="-30480"/>
                <a:ext cx="12192000" cy="7312579"/>
              </a:xfrm>
              <a:prstGeom prst="rect">
                <a:avLst/>
              </a:prstGeom>
              <a:blipFill>
                <a:blip r:embed="rId2"/>
                <a:stretch>
                  <a:fillRect l="-1700" t="-1500" r="-2800"/>
                </a:stretch>
              </a:blipFill>
            </p:spPr>
            <p:txBody>
              <a:bodyPr/>
              <a:lstStyle/>
              <a:p>
                <a:r>
                  <a:rPr lang="fr-FR">
                    <a:noFill/>
                  </a:rPr>
                  <a:t> </a:t>
                </a:r>
              </a:p>
            </p:txBody>
          </p:sp>
        </mc:Fallback>
      </mc:AlternateContent>
    </p:spTree>
    <p:extLst>
      <p:ext uri="{BB962C8B-B14F-4D97-AF65-F5344CB8AC3E}">
        <p14:creationId xmlns:p14="http://schemas.microsoft.com/office/powerpoint/2010/main" val="119254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A4BF-0D9D-380D-2E90-A9B69C89CCE1}"/>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F6E6D293-4B75-6A7F-E14F-682579FA1013}"/>
              </a:ext>
            </a:extLst>
          </p:cNvPr>
          <p:cNvSpPr txBox="1"/>
          <p:nvPr/>
        </p:nvSpPr>
        <p:spPr>
          <a:xfrm>
            <a:off x="0" y="215751"/>
            <a:ext cx="12192000" cy="7694414"/>
          </a:xfrm>
          <a:prstGeom prst="rect">
            <a:avLst/>
          </a:prstGeom>
          <a:noFill/>
        </p:spPr>
        <p:txBody>
          <a:bodyPr wrap="square">
            <a:spAutoFit/>
          </a:bodyPr>
          <a:lstStyle/>
          <a:p>
            <a:pPr algn="just"/>
            <a:br>
              <a:rPr lang="fr-FR" dirty="0"/>
            </a:br>
            <a:r>
              <a:rPr lang="fr-FR" sz="3200" dirty="0">
                <a:latin typeface="Times New Roman" panose="02020603050405020304" pitchFamily="18" charset="0"/>
                <a:cs typeface="Times New Roman" panose="02020603050405020304" pitchFamily="18" charset="0"/>
              </a:rPr>
              <a:t>Ceci produit les équations de Friedmann: voir </a:t>
            </a:r>
            <a:r>
              <a:rPr lang="fr-FR" sz="3200" dirty="0">
                <a:latin typeface="Times New Roman" panose="02020603050405020304" pitchFamily="18" charset="0"/>
                <a:cs typeface="Times New Roman" panose="02020603050405020304" pitchFamily="18" charset="0"/>
                <a:hlinkClick r:id="rId2"/>
              </a:rPr>
              <a:t>https://cosmologie.saf-astronomie.fr/SAF_CoursCosmo_2010_3.pdf</a:t>
            </a:r>
            <a:r>
              <a:rPr lang="fr-FR" sz="3200" dirty="0">
                <a:latin typeface="Times New Roman" panose="02020603050405020304" pitchFamily="18" charset="0"/>
                <a:cs typeface="Times New Roman" panose="02020603050405020304" pitchFamily="18" charset="0"/>
              </a:rPr>
              <a:t>, pour les détails (ici </a:t>
            </a:r>
            <a:r>
              <a:rPr lang="el-GR" sz="3200" dirty="0">
                <a:latin typeface="Times New Roman" panose="02020603050405020304" pitchFamily="18" charset="0"/>
                <a:cs typeface="Times New Roman" panose="02020603050405020304" pitchFamily="18" charset="0"/>
              </a:rPr>
              <a:t>λ</a:t>
            </a:r>
            <a:r>
              <a:rPr lang="fr-FR" sz="3200">
                <a:latin typeface="Times New Roman" panose="02020603050405020304" pitchFamily="18" charset="0"/>
                <a:cs typeface="Times New Roman" panose="02020603050405020304" pitchFamily="18" charset="0"/>
              </a:rPr>
              <a:t>=0).</a:t>
            </a:r>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Dans la métrique RW, a(t) est facteur d'échelle qui décrit l'évolution temporelle de cet espace 3D, où k (qu’on peut « normaliser »), est le paramètre qui décrit la courbure sa géométrie spatiale (positive, négative ou nulle) : Il y a 3 cas intéressants : k = - 1, k = 0, et k = + 1.</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Nous considérerons une solution des équations de Friedmann pour un univers constitué uniquement de matière de type « poussière », de densité supérieure à la densité critique, (univers fermés), pour lequel, k = +1. </a:t>
            </a:r>
          </a:p>
          <a:p>
            <a:pPr algn="just"/>
            <a:r>
              <a:rPr lang="fr-FR" sz="3200" dirty="0">
                <a:latin typeface="Times New Roman" panose="02020603050405020304" pitchFamily="18" charset="0"/>
                <a:cs typeface="Times New Roman" panose="02020603050405020304" pitchFamily="18" charset="0"/>
              </a:rPr>
              <a:t> </a:t>
            </a:r>
          </a:p>
          <a:p>
            <a:pPr algn="just"/>
            <a:endParaRPr lang="fr-FR" sz="2800" dirty="0">
              <a:latin typeface="Times New Roman" panose="02020603050405020304" pitchFamily="18" charset="0"/>
              <a:cs typeface="Times New Roman" panose="02020603050405020304" pitchFamily="18" charset="0"/>
            </a:endParaRPr>
          </a:p>
        </p:txBody>
      </p:sp>
      <p:pic>
        <p:nvPicPr>
          <p:cNvPr id="2" name="Graphique 1" descr="{\displaystyle R_{\mu \nu }\ -\ {\frac {1}{2}}\,g_{\mu \nu }\,R\ +\ \Lambda \ g_{\mu \nu }\ =\kappa T_{\mu \nu }}">
            <a:extLst>
              <a:ext uri="{FF2B5EF4-FFF2-40B4-BE49-F238E27FC236}">
                <a16:creationId xmlns:a16="http://schemas.microsoft.com/office/drawing/2014/main" id="{453CCD50-1265-0956-F887-18E871B96AC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8737" y="3281362"/>
            <a:ext cx="1914525" cy="295275"/>
          </a:xfrm>
          <a:prstGeom prst="rect">
            <a:avLst/>
          </a:prstGeom>
        </p:spPr>
      </p:pic>
      <p:pic>
        <p:nvPicPr>
          <p:cNvPr id="3" name="Graphique 2" descr="{\displaystyle R_{\mu \nu }\ -\ {\frac {1}{2}}\,g_{\mu \nu }\,R\ +\ \Lambda \ g_{\mu \nu }\ =\kappa T_{\mu \nu }}">
            <a:extLst>
              <a:ext uri="{FF2B5EF4-FFF2-40B4-BE49-F238E27FC236}">
                <a16:creationId xmlns:a16="http://schemas.microsoft.com/office/drawing/2014/main" id="{EDD336D2-AE83-76BB-9A96-053C3B5557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38737" y="3615796"/>
            <a:ext cx="1914525" cy="295275"/>
          </a:xfrm>
          <a:prstGeom prst="rect">
            <a:avLst/>
          </a:prstGeom>
        </p:spPr>
      </p:pic>
      <p:pic>
        <p:nvPicPr>
          <p:cNvPr id="6" name="Image 5">
            <a:extLst>
              <a:ext uri="{FF2B5EF4-FFF2-40B4-BE49-F238E27FC236}">
                <a16:creationId xmlns:a16="http://schemas.microsoft.com/office/drawing/2014/main" id="{2FBAF1CF-13C5-8E2E-50CA-CD687A2D3C37}"/>
              </a:ext>
            </a:extLst>
          </p:cNvPr>
          <p:cNvPicPr>
            <a:picLocks noChangeAspect="1"/>
          </p:cNvPicPr>
          <p:nvPr/>
        </p:nvPicPr>
        <p:blipFill>
          <a:blip r:embed="rId4"/>
          <a:stretch>
            <a:fillRect/>
          </a:stretch>
        </p:blipFill>
        <p:spPr>
          <a:xfrm>
            <a:off x="2826278" y="1624732"/>
            <a:ext cx="4829175" cy="1162050"/>
          </a:xfrm>
          <a:prstGeom prst="rect">
            <a:avLst/>
          </a:prstGeom>
        </p:spPr>
      </p:pic>
    </p:spTree>
    <p:extLst>
      <p:ext uri="{BB962C8B-B14F-4D97-AF65-F5344CB8AC3E}">
        <p14:creationId xmlns:p14="http://schemas.microsoft.com/office/powerpoint/2010/main" val="1238692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593F08A-A5BA-B976-E458-223295A98AB6}"/>
              </a:ext>
            </a:extLst>
          </p:cNvPr>
          <p:cNvSpPr txBox="1"/>
          <p:nvPr/>
        </p:nvSpPr>
        <p:spPr>
          <a:xfrm>
            <a:off x="0" y="102198"/>
            <a:ext cx="12192000" cy="8833187"/>
          </a:xfrm>
          <a:prstGeom prst="rect">
            <a:avLst/>
          </a:prstGeom>
          <a:noFill/>
        </p:spPr>
        <p:txBody>
          <a:bodyPr wrap="square">
            <a:spAutoFit/>
          </a:bodyPr>
          <a:lstStyle/>
          <a:p>
            <a:pPr algn="just"/>
            <a:r>
              <a:rPr lang="fr-FR" sz="3200" dirty="0">
                <a:latin typeface="Times New Roman" panose="02020603050405020304" pitchFamily="18" charset="0"/>
                <a:cs typeface="Times New Roman" panose="02020603050405020304" pitchFamily="18" charset="0"/>
              </a:rPr>
              <a:t>Dans ce cas, générant une géométrie spatiale </a:t>
            </a:r>
            <a:r>
              <a:rPr lang="fr-FR" sz="3200" dirty="0" err="1">
                <a:latin typeface="Times New Roman" panose="02020603050405020304" pitchFamily="18" charset="0"/>
                <a:cs typeface="Times New Roman" panose="02020603050405020304" pitchFamily="18" charset="0"/>
              </a:rPr>
              <a:t>hypersphérique</a:t>
            </a:r>
            <a:r>
              <a:rPr lang="fr-FR" sz="3200" dirty="0">
                <a:latin typeface="Times New Roman" panose="02020603050405020304" pitchFamily="18" charset="0"/>
                <a:cs typeface="Times New Roman" panose="02020603050405020304" pitchFamily="18" charset="0"/>
              </a:rPr>
              <a:t> (fermée), on définit souvent r = sin</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(notons que pour k =-1, on poserait r = </a:t>
            </a:r>
            <a:r>
              <a:rPr lang="fr-FR" sz="3200" dirty="0" err="1">
                <a:latin typeface="Times New Roman" panose="02020603050405020304" pitchFamily="18" charset="0"/>
                <a:cs typeface="Times New Roman" panose="02020603050405020304" pitchFamily="18" charset="0"/>
              </a:rPr>
              <a:t>sinh</a:t>
            </a:r>
            <a:r>
              <a:rPr lang="el-GR" sz="3200" dirty="0">
                <a:latin typeface="Times New Roman" panose="02020603050405020304" pitchFamily="18" charset="0"/>
                <a:cs typeface="Times New Roman" panose="02020603050405020304" pitchFamily="18" charset="0"/>
              </a:rPr>
              <a:t> χ</a:t>
            </a:r>
            <a:r>
              <a:rPr lang="fr-FR" sz="3200" dirty="0">
                <a:latin typeface="Times New Roman" panose="02020603050405020304" pitchFamily="18" charset="0"/>
                <a:cs typeface="Times New Roman" panose="02020603050405020304" pitchFamily="18" charset="0"/>
              </a:rPr>
              <a:t> et pour k = 0, r =</a:t>
            </a:r>
            <a:r>
              <a:rPr lang="el-GR" sz="3200" dirty="0">
                <a:latin typeface="Times New Roman" panose="02020603050405020304" pitchFamily="18" charset="0"/>
                <a:cs typeface="Times New Roman" panose="02020603050405020304" pitchFamily="18" charset="0"/>
              </a:rPr>
              <a:t> χ</a:t>
            </a:r>
            <a:r>
              <a:rPr lang="fr-FR" sz="3200" dirty="0">
                <a:latin typeface="Times New Roman" panose="02020603050405020304" pitchFamily="18" charset="0"/>
                <a:cs typeface="Times New Roman" panose="02020603050405020304" pitchFamily="18" charset="0"/>
              </a:rPr>
              <a:t>),  pour écrire la métrique RW qui devient:</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err="1">
                <a:latin typeface="Times New Roman" panose="02020603050405020304" pitchFamily="18" charset="0"/>
                <a:cs typeface="Times New Roman" panose="02020603050405020304" pitchFamily="18" charset="0"/>
              </a:rPr>
              <a:t>ds</a:t>
            </a:r>
            <a:r>
              <a:rPr lang="fr-FR" sz="3200" dirty="0">
                <a:latin typeface="Times New Roman" panose="02020603050405020304" pitchFamily="18" charset="0"/>
                <a:cs typeface="Times New Roman" panose="02020603050405020304" pitchFamily="18" charset="0"/>
              </a:rPr>
              <a:t>²= -dt² +</a:t>
            </a:r>
            <a:r>
              <a:rPr lang="fr-FR" sz="3200" dirty="0">
                <a:solidFill>
                  <a:srgbClr val="FF0000"/>
                </a:solidFill>
                <a:latin typeface="Times New Roman" panose="02020603050405020304" pitchFamily="18" charset="0"/>
                <a:cs typeface="Times New Roman" panose="02020603050405020304" pitchFamily="18" charset="0"/>
              </a:rPr>
              <a:t>a²(t).[d</a:t>
            </a:r>
            <a:r>
              <a:rPr lang="el-GR" sz="3200" dirty="0">
                <a:solidFill>
                  <a:srgbClr val="FF0000"/>
                </a:solidFill>
                <a:latin typeface="Times New Roman" panose="02020603050405020304" pitchFamily="18" charset="0"/>
                <a:cs typeface="Times New Roman" panose="02020603050405020304" pitchFamily="18" charset="0"/>
              </a:rPr>
              <a:t>χ</a:t>
            </a:r>
            <a:r>
              <a:rPr lang="fr-FR" sz="3200" dirty="0">
                <a:solidFill>
                  <a:srgbClr val="FF0000"/>
                </a:solidFill>
                <a:latin typeface="Times New Roman" panose="02020603050405020304" pitchFamily="18" charset="0"/>
                <a:cs typeface="Times New Roman" panose="02020603050405020304" pitchFamily="18" charset="0"/>
              </a:rPr>
              <a:t>² + sin²</a:t>
            </a:r>
            <a:r>
              <a:rPr lang="el-GR" sz="3200" dirty="0">
                <a:solidFill>
                  <a:srgbClr val="FF0000"/>
                </a:solidFill>
                <a:latin typeface="Times New Roman" panose="02020603050405020304" pitchFamily="18" charset="0"/>
                <a:cs typeface="Times New Roman" panose="02020603050405020304" pitchFamily="18" charset="0"/>
              </a:rPr>
              <a:t>χ</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 ²+sin²</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φ</a:t>
            </a:r>
            <a:r>
              <a:rPr lang="fr-FR" sz="3200" dirty="0">
                <a:solidFill>
                  <a:srgbClr val="FF0000"/>
                </a:solidFill>
                <a:latin typeface="Times New Roman" panose="02020603050405020304" pitchFamily="18" charset="0"/>
                <a:cs typeface="Times New Roman" panose="02020603050405020304" pitchFamily="18" charset="0"/>
              </a:rPr>
              <a:t> ²)] </a:t>
            </a:r>
            <a:r>
              <a:rPr lang="fr-FR" sz="3200" dirty="0">
                <a:latin typeface="Times New Roman" panose="02020603050405020304" pitchFamily="18" charset="0"/>
                <a:cs typeface="Times New Roman" panose="02020603050405020304" pitchFamily="18" charset="0"/>
              </a:rPr>
              <a:t>= -dt² +a²(t). d</a:t>
            </a:r>
            <a:r>
              <a:rPr lang="el-GR" sz="3200" dirty="0">
                <a:latin typeface="Times New Roman" panose="02020603050405020304" pitchFamily="18" charset="0"/>
                <a:cs typeface="Times New Roman" panose="02020603050405020304" pitchFamily="18" charset="0"/>
              </a:rPr>
              <a:t>σ</a:t>
            </a:r>
            <a:r>
              <a:rPr lang="fr-FR" sz="3200" dirty="0">
                <a:latin typeface="Times New Roman" panose="02020603050405020304" pitchFamily="18" charset="0"/>
                <a:cs typeface="Times New Roman" panose="02020603050405020304" pitchFamily="18" charset="0"/>
              </a:rPr>
              <a:t>²      (2)</a:t>
            </a:r>
          </a:p>
          <a:p>
            <a:pPr algn="just"/>
            <a:r>
              <a:rPr lang="fr-FR" sz="3200" dirty="0">
                <a:latin typeface="Times New Roman" panose="02020603050405020304" pitchFamily="18" charset="0"/>
                <a:cs typeface="Times New Roman" panose="02020603050405020304" pitchFamily="18" charset="0"/>
              </a:rPr>
              <a:t> d</a:t>
            </a:r>
            <a:r>
              <a:rPr lang="el-GR" sz="3200" dirty="0">
                <a:latin typeface="Times New Roman" panose="02020603050405020304" pitchFamily="18" charset="0"/>
                <a:cs typeface="Times New Roman" panose="02020603050405020304" pitchFamily="18" charset="0"/>
              </a:rPr>
              <a:t>σ</a:t>
            </a:r>
            <a:r>
              <a:rPr lang="fr-FR" sz="3200" dirty="0">
                <a:latin typeface="Times New Roman" panose="02020603050405020304" pitchFamily="18" charset="0"/>
                <a:cs typeface="Times New Roman" panose="02020603050405020304" pitchFamily="18" charset="0"/>
              </a:rPr>
              <a:t> ² = 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Ω</a:t>
            </a:r>
            <a:r>
              <a:rPr lang="fr-FR" sz="3200" dirty="0">
                <a:latin typeface="Times New Roman" panose="02020603050405020304" pitchFamily="18" charset="0"/>
                <a:cs typeface="Times New Roman" panose="02020603050405020304" pitchFamily="18" charset="0"/>
              </a:rPr>
              <a:t> ², est la métrique d'une hypersphère.</a:t>
            </a:r>
          </a:p>
          <a:p>
            <a:pPr algn="just"/>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Ω</a:t>
            </a:r>
            <a:r>
              <a:rPr lang="fr-FR" sz="3200" dirty="0">
                <a:latin typeface="Times New Roman" panose="02020603050405020304" pitchFamily="18" charset="0"/>
                <a:cs typeface="Times New Roman" panose="02020603050405020304" pitchFamily="18" charset="0"/>
              </a:rPr>
              <a:t> ² = 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²+sin²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², est la métrique sur une surface sphérique (2D).</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La fonction a(t), non spécifiée, sera déterminée par les équations de Friedmann, elle-même déterminée par l’équation d’Einstein, avec cette métrique. L’équation (2) laisserait à penser que la section spatiale (en rouge) est une hypersphère dont le rayon varie en fonction du temps par a(t)  qui est en facteur. Ce n’est pas le cas, comme la suite va l’illustrer.</a:t>
            </a:r>
            <a:endParaRPr lang="fr-FR" sz="3200" dirty="0"/>
          </a:p>
          <a:p>
            <a:pPr algn="just"/>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r>
              <a:rPr lang="fr-FR" sz="2800" dirty="0">
                <a:latin typeface="Times New Roman" panose="02020603050405020304" pitchFamily="18" charset="0"/>
                <a:cs typeface="Times New Roman" panose="02020603050405020304" pitchFamily="18" charset="0"/>
              </a:rPr>
              <a:t>. </a:t>
            </a:r>
          </a:p>
          <a:p>
            <a:endParaRPr lang="fr-F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775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65D3C7E-FCA0-D303-BBD5-C6E821C78AC5}"/>
              </a:ext>
            </a:extLst>
          </p:cNvPr>
          <p:cNvSpPr txBox="1"/>
          <p:nvPr/>
        </p:nvSpPr>
        <p:spPr>
          <a:xfrm>
            <a:off x="0" y="0"/>
            <a:ext cx="12192000" cy="6986528"/>
          </a:xfrm>
          <a:prstGeom prst="rect">
            <a:avLst/>
          </a:prstGeom>
          <a:noFill/>
        </p:spPr>
        <p:txBody>
          <a:bodyPr wrap="square">
            <a:spAutoFit/>
          </a:bodyPr>
          <a:lstStyle/>
          <a:p>
            <a:r>
              <a:rPr lang="fr-FR" sz="3200" dirty="0">
                <a:latin typeface="Times New Roman" panose="02020603050405020304" pitchFamily="18" charset="0"/>
                <a:cs typeface="Times New Roman" panose="02020603050405020304" pitchFamily="18" charset="0"/>
              </a:rPr>
              <a:t>La valeur de a(t) donnée par les équations de Friedmann, dans ce cas, est sous forme paramétrique et va s’exprimer par les équations suivantes: </a:t>
            </a:r>
          </a:p>
          <a:p>
            <a:pPr algn="ctr"/>
            <a:endParaRPr lang="fr-FR" sz="3200" dirty="0">
              <a:latin typeface="Times New Roman" panose="02020603050405020304" pitchFamily="18" charset="0"/>
              <a:cs typeface="Times New Roman" panose="02020603050405020304" pitchFamily="18" charset="0"/>
            </a:endParaRPr>
          </a:p>
          <a:p>
            <a:pPr algn="ctr"/>
            <a:r>
              <a:rPr lang="fr-FR" sz="3200" dirty="0">
                <a:latin typeface="Times New Roman" panose="02020603050405020304" pitchFamily="18" charset="0"/>
                <a:cs typeface="Times New Roman" panose="02020603050405020304" pitchFamily="18" charset="0"/>
              </a:rPr>
              <a:t>a = C/2 ( 1 - cos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 (3)                t = C/2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sin</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pour k = + 1 , (4)</a:t>
            </a:r>
          </a:p>
          <a:p>
            <a:pPr algn="just"/>
            <a:r>
              <a:rPr lang="fr-FR" sz="3200" dirty="0">
                <a:latin typeface="Times New Roman" panose="02020603050405020304" pitchFamily="18" charset="0"/>
                <a:cs typeface="Times New Roman" panose="02020603050405020304" pitchFamily="18" charset="0"/>
              </a:rPr>
              <a:t>où : C = (8</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G/3).</a:t>
            </a:r>
            <a:r>
              <a:rPr lang="el-GR" sz="3200" dirty="0">
                <a:latin typeface="Times New Roman" panose="02020603050405020304" pitchFamily="18" charset="0"/>
                <a:cs typeface="Times New Roman" panose="02020603050405020304" pitchFamily="18" charset="0"/>
              </a:rPr>
              <a:t>ρ</a:t>
            </a:r>
            <a:r>
              <a:rPr lang="fr-FR" sz="3200" dirty="0">
                <a:latin typeface="Times New Roman" panose="02020603050405020304" pitchFamily="18" charset="0"/>
                <a:cs typeface="Times New Roman" panose="02020603050405020304" pitchFamily="18" charset="0"/>
              </a:rPr>
              <a:t>.a</a:t>
            </a:r>
            <a:r>
              <a:rPr lang="fr-FR" sz="3200" baseline="30000" dirty="0">
                <a:latin typeface="Times New Roman" panose="02020603050405020304" pitchFamily="18" charset="0"/>
                <a:cs typeface="Times New Roman" panose="02020603050405020304" pitchFamily="18" charset="0"/>
              </a:rPr>
              <a:t>3</a:t>
            </a:r>
            <a:r>
              <a:rPr lang="fr-FR" sz="3200" dirty="0">
                <a:latin typeface="Times New Roman" panose="02020603050405020304" pitchFamily="18" charset="0"/>
                <a:cs typeface="Times New Roman" panose="02020603050405020304" pitchFamily="18" charset="0"/>
              </a:rPr>
              <a:t> = constante et on rappelle que r = sin</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a:t>
            </a:r>
          </a:p>
          <a:p>
            <a:pPr algn="just"/>
            <a:r>
              <a:rPr lang="fr-FR" sz="3200" dirty="0">
                <a:latin typeface="Times New Roman" panose="02020603050405020304" pitchFamily="18" charset="0"/>
                <a:cs typeface="Times New Roman" panose="02020603050405020304" pitchFamily="18" charset="0"/>
              </a:rPr>
              <a:t>Le phénomène est périodique par rapport à</a:t>
            </a:r>
            <a:r>
              <a:rPr lang="el-GR" sz="3200" dirty="0">
                <a:latin typeface="Times New Roman" panose="02020603050405020304" pitchFamily="18" charset="0"/>
                <a:cs typeface="Times New Roman" panose="02020603050405020304" pitchFamily="18" charset="0"/>
              </a:rPr>
              <a:t> χ</a:t>
            </a:r>
            <a:r>
              <a:rPr lang="fr-FR" sz="3200" dirty="0">
                <a:latin typeface="Times New Roman" panose="02020603050405020304" pitchFamily="18" charset="0"/>
                <a:cs typeface="Times New Roman" panose="02020603050405020304" pitchFamily="18" charset="0"/>
              </a:rPr>
              <a:t> , Considérons 0  ≤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a:t>
            </a:r>
            <a:r>
              <a:rPr lang="fr-FR" sz="3200" dirty="0">
                <a:latin typeface="Times New Roman" panose="02020603050405020304" pitchFamily="18" charset="0"/>
                <a:cs typeface="Times New Roman" panose="02020603050405020304" pitchFamily="18" charset="0"/>
              </a:rPr>
              <a:t> 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Soit une section spatiale (t= </a:t>
            </a:r>
            <a:r>
              <a:rPr lang="fr-FR" sz="3200" i="1" dirty="0">
                <a:latin typeface="Times New Roman" panose="02020603050405020304" pitchFamily="18" charset="0"/>
                <a:cs typeface="Times New Roman" panose="02020603050405020304" pitchFamily="18" charset="0"/>
              </a:rPr>
              <a:t>t</a:t>
            </a:r>
            <a:r>
              <a:rPr lang="fr-FR" sz="3200" i="1" baseline="-25000" dirty="0">
                <a:latin typeface="Times New Roman" panose="02020603050405020304" pitchFamily="18" charset="0"/>
                <a:cs typeface="Times New Roman" panose="02020603050405020304" pitchFamily="18" charset="0"/>
              </a:rPr>
              <a:t>i</a:t>
            </a:r>
            <a:r>
              <a:rPr lang="fr-FR" sz="3200" dirty="0">
                <a:latin typeface="Times New Roman" panose="02020603050405020304" pitchFamily="18" charset="0"/>
                <a:cs typeface="Times New Roman" panose="02020603050405020304" pitchFamily="18" charset="0"/>
              </a:rPr>
              <a:t>, </a:t>
            </a:r>
            <a:r>
              <a:rPr lang="fr-FR" sz="3200" dirty="0" err="1">
                <a:latin typeface="Times New Roman" panose="02020603050405020304" pitchFamily="18" charset="0"/>
                <a:cs typeface="Times New Roman" panose="02020603050405020304" pitchFamily="18" charset="0"/>
              </a:rPr>
              <a:t>dt</a:t>
            </a:r>
            <a:r>
              <a:rPr lang="fr-FR" sz="3200" dirty="0">
                <a:latin typeface="Times New Roman" panose="02020603050405020304" pitchFamily="18" charset="0"/>
                <a:cs typeface="Times New Roman" panose="02020603050405020304" pitchFamily="18" charset="0"/>
              </a:rPr>
              <a:t>=0) de la métrique RW (eq 2). Ceci correspond à une valeur (</a:t>
            </a:r>
            <a:r>
              <a:rPr lang="el-GR" sz="3200" i="1" dirty="0">
                <a:latin typeface="Times New Roman" panose="02020603050405020304" pitchFamily="18" charset="0"/>
                <a:cs typeface="Times New Roman" panose="02020603050405020304" pitchFamily="18" charset="0"/>
              </a:rPr>
              <a:t>χ</a:t>
            </a:r>
            <a:r>
              <a:rPr lang="fr-FR" sz="3200" i="1" baseline="-25000" dirty="0">
                <a:latin typeface="Times New Roman" panose="02020603050405020304" pitchFamily="18" charset="0"/>
                <a:cs typeface="Times New Roman" panose="02020603050405020304" pitchFamily="18" charset="0"/>
              </a:rPr>
              <a:t>i</a:t>
            </a:r>
            <a:r>
              <a:rPr lang="fr-FR" sz="3200" dirty="0">
                <a:latin typeface="Times New Roman" panose="02020603050405020304" pitchFamily="18" charset="0"/>
                <a:cs typeface="Times New Roman" panose="02020603050405020304" pitchFamily="18" charset="0"/>
              </a:rPr>
              <a:t>, 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=0)</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selon l’équation (4), l’équation (3) donne une valeur </a:t>
            </a:r>
            <a:r>
              <a:rPr lang="fr-FR" sz="3200" i="1" dirty="0">
                <a:latin typeface="Times New Roman" panose="02020603050405020304" pitchFamily="18" charset="0"/>
                <a:cs typeface="Times New Roman" panose="02020603050405020304" pitchFamily="18" charset="0"/>
              </a:rPr>
              <a:t>a</a:t>
            </a:r>
            <a:r>
              <a:rPr lang="fr-FR" sz="3200" i="1" baseline="-25000" dirty="0">
                <a:latin typeface="Times New Roman" panose="02020603050405020304" pitchFamily="18" charset="0"/>
                <a:cs typeface="Times New Roman" panose="02020603050405020304" pitchFamily="18" charset="0"/>
              </a:rPr>
              <a:t>i</a:t>
            </a:r>
            <a:r>
              <a:rPr lang="fr-FR" sz="3200" dirty="0">
                <a:latin typeface="Times New Roman" panose="02020603050405020304" pitchFamily="18" charset="0"/>
                <a:cs typeface="Times New Roman" panose="02020603050405020304" pitchFamily="18" charset="0"/>
              </a:rPr>
              <a:t> pour le facteur d’échelle. L’équation (2) s’écrit alors:</a:t>
            </a:r>
          </a:p>
          <a:p>
            <a:pPr algn="just"/>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Ω</a:t>
            </a:r>
            <a:r>
              <a:rPr lang="fr-FR" sz="3200" baseline="-25000" dirty="0">
                <a:latin typeface="Times New Roman" panose="02020603050405020304" pitchFamily="18" charset="0"/>
                <a:cs typeface="Times New Roman" panose="02020603050405020304" pitchFamily="18" charset="0"/>
              </a:rPr>
              <a:t>3(ti)</a:t>
            </a:r>
            <a:r>
              <a:rPr lang="fr-FR" sz="3200" dirty="0">
                <a:latin typeface="Times New Roman" panose="02020603050405020304" pitchFamily="18" charset="0"/>
                <a:cs typeface="Times New Roman" panose="02020603050405020304" pitchFamily="18" charset="0"/>
              </a:rPr>
              <a:t>²= -0 +</a:t>
            </a:r>
            <a:r>
              <a:rPr lang="fr-FR" sz="3200" dirty="0">
                <a:solidFill>
                  <a:srgbClr val="FF0000"/>
                </a:solidFill>
                <a:latin typeface="Times New Roman" panose="02020603050405020304" pitchFamily="18" charset="0"/>
                <a:cs typeface="Times New Roman" panose="02020603050405020304" pitchFamily="18" charset="0"/>
              </a:rPr>
              <a:t>a</a:t>
            </a:r>
            <a:r>
              <a:rPr lang="fr-FR" sz="3200" baseline="-25000" dirty="0">
                <a:solidFill>
                  <a:srgbClr val="FF0000"/>
                </a:solidFill>
                <a:latin typeface="Times New Roman" panose="02020603050405020304" pitchFamily="18" charset="0"/>
                <a:cs typeface="Times New Roman" panose="02020603050405020304" pitchFamily="18" charset="0"/>
              </a:rPr>
              <a:t>i</a:t>
            </a:r>
            <a:r>
              <a:rPr lang="fr-FR" sz="3200" dirty="0">
                <a:solidFill>
                  <a:srgbClr val="FF0000"/>
                </a:solidFill>
                <a:latin typeface="Times New Roman" panose="02020603050405020304" pitchFamily="18" charset="0"/>
                <a:cs typeface="Times New Roman" panose="02020603050405020304" pitchFamily="18" charset="0"/>
              </a:rPr>
              <a:t>²[0+sin²</a:t>
            </a:r>
            <a:r>
              <a:rPr lang="el-GR" sz="3200" dirty="0">
                <a:solidFill>
                  <a:srgbClr val="FF0000"/>
                </a:solidFill>
                <a:latin typeface="Times New Roman" panose="02020603050405020304" pitchFamily="18" charset="0"/>
                <a:cs typeface="Times New Roman" panose="02020603050405020304" pitchFamily="18" charset="0"/>
              </a:rPr>
              <a:t>χ</a:t>
            </a:r>
            <a:r>
              <a:rPr lang="fr-FR" sz="3200" baseline="-25000" dirty="0">
                <a:solidFill>
                  <a:srgbClr val="FF0000"/>
                </a:solidFill>
                <a:latin typeface="Times New Roman" panose="02020603050405020304" pitchFamily="18" charset="0"/>
                <a:cs typeface="Times New Roman" panose="02020603050405020304" pitchFamily="18" charset="0"/>
              </a:rPr>
              <a:t>1</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²+sin²</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φ</a:t>
            </a:r>
            <a:r>
              <a:rPr lang="fr-FR" sz="3200" dirty="0">
                <a:solidFill>
                  <a:srgbClr val="FF0000"/>
                </a:solidFill>
                <a:latin typeface="Times New Roman" panose="02020603050405020304" pitchFamily="18" charset="0"/>
                <a:cs typeface="Times New Roman" panose="02020603050405020304" pitchFamily="18" charset="0"/>
              </a:rPr>
              <a:t>²)]=a</a:t>
            </a:r>
            <a:r>
              <a:rPr lang="fr-FR" sz="3200" baseline="-25000" dirty="0">
                <a:solidFill>
                  <a:srgbClr val="FF0000"/>
                </a:solidFill>
                <a:latin typeface="Times New Roman" panose="02020603050405020304" pitchFamily="18" charset="0"/>
                <a:cs typeface="Times New Roman" panose="02020603050405020304" pitchFamily="18" charset="0"/>
              </a:rPr>
              <a:t>i</a:t>
            </a:r>
            <a:r>
              <a:rPr lang="fr-FR" sz="3200" dirty="0">
                <a:solidFill>
                  <a:srgbClr val="FF0000"/>
                </a:solidFill>
                <a:latin typeface="Times New Roman" panose="02020603050405020304" pitchFamily="18" charset="0"/>
                <a:cs typeface="Times New Roman" panose="02020603050405020304" pitchFamily="18" charset="0"/>
              </a:rPr>
              <a:t>²sin²</a:t>
            </a:r>
            <a:r>
              <a:rPr lang="el-GR" sz="3200" dirty="0">
                <a:solidFill>
                  <a:srgbClr val="FF0000"/>
                </a:solidFill>
                <a:latin typeface="Times New Roman" panose="02020603050405020304" pitchFamily="18" charset="0"/>
                <a:cs typeface="Times New Roman" panose="02020603050405020304" pitchFamily="18" charset="0"/>
              </a:rPr>
              <a:t>χ</a:t>
            </a:r>
            <a:r>
              <a:rPr lang="fr-FR" sz="3200" baseline="-25000" dirty="0">
                <a:solidFill>
                  <a:srgbClr val="FF0000"/>
                </a:solidFill>
                <a:latin typeface="Times New Roman" panose="02020603050405020304" pitchFamily="18" charset="0"/>
                <a:cs typeface="Times New Roman" panose="02020603050405020304" pitchFamily="18" charset="0"/>
              </a:rPr>
              <a:t>1</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²+sin²</a:t>
            </a:r>
            <a:r>
              <a:rPr lang="el-GR" sz="3200" dirty="0">
                <a:solidFill>
                  <a:srgbClr val="FF0000"/>
                </a:solidFill>
                <a:latin typeface="Times New Roman" panose="02020603050405020304" pitchFamily="18" charset="0"/>
                <a:cs typeface="Times New Roman" panose="02020603050405020304" pitchFamily="18" charset="0"/>
              </a:rPr>
              <a:t>θ</a:t>
            </a:r>
            <a:r>
              <a:rPr lang="fr-FR" sz="3200" dirty="0">
                <a:solidFill>
                  <a:srgbClr val="FF0000"/>
                </a:solidFill>
                <a:latin typeface="Times New Roman" panose="02020603050405020304" pitchFamily="18" charset="0"/>
                <a:cs typeface="Times New Roman" panose="02020603050405020304" pitchFamily="18" charset="0"/>
              </a:rPr>
              <a:t>.d</a:t>
            </a:r>
            <a:r>
              <a:rPr lang="el-GR" sz="3200" dirty="0">
                <a:solidFill>
                  <a:srgbClr val="FF0000"/>
                </a:solidFill>
                <a:latin typeface="Times New Roman" panose="02020603050405020304" pitchFamily="18" charset="0"/>
                <a:cs typeface="Times New Roman" panose="02020603050405020304" pitchFamily="18" charset="0"/>
              </a:rPr>
              <a:t>φ</a:t>
            </a:r>
            <a:r>
              <a:rPr lang="fr-FR" sz="3200" dirty="0">
                <a:solidFill>
                  <a:srgbClr val="FF0000"/>
                </a:solidFill>
                <a:latin typeface="Times New Roman" panose="02020603050405020304" pitchFamily="18" charset="0"/>
                <a:cs typeface="Times New Roman" panose="02020603050405020304" pitchFamily="18" charset="0"/>
              </a:rPr>
              <a:t>²)=</a:t>
            </a:r>
            <a:r>
              <a:rPr lang="fr-FR" sz="3200" dirty="0">
                <a:latin typeface="Times New Roman" panose="02020603050405020304" pitchFamily="18" charset="0"/>
                <a:cs typeface="Times New Roman" panose="02020603050405020304" pitchFamily="18" charset="0"/>
              </a:rPr>
              <a:t> d</a:t>
            </a:r>
            <a:r>
              <a:rPr lang="el-GR" sz="3200" dirty="0">
                <a:latin typeface="Times New Roman" panose="02020603050405020304" pitchFamily="18" charset="0"/>
                <a:cs typeface="Times New Roman" panose="02020603050405020304" pitchFamily="18" charset="0"/>
              </a:rPr>
              <a:t>Ω</a:t>
            </a:r>
            <a:r>
              <a:rPr lang="fr-FR" sz="3200" baseline="-25000" dirty="0">
                <a:latin typeface="Times New Roman" panose="02020603050405020304" pitchFamily="18" charset="0"/>
                <a:cs typeface="Times New Roman" panose="02020603050405020304" pitchFamily="18" charset="0"/>
              </a:rPr>
              <a:t>2(ti)</a:t>
            </a:r>
            <a:r>
              <a:rPr lang="fr-FR" sz="3200" dirty="0">
                <a:latin typeface="Times New Roman" panose="02020603050405020304" pitchFamily="18" charset="0"/>
                <a:cs typeface="Times New Roman" panose="02020603050405020304" pitchFamily="18" charset="0"/>
              </a:rPr>
              <a:t>²</a:t>
            </a:r>
            <a:endParaRPr lang="fr-FR" sz="3200" dirty="0">
              <a:solidFill>
                <a:srgbClr val="FF0000"/>
              </a:solidFill>
              <a:latin typeface="Times New Roman" panose="02020603050405020304" pitchFamily="18" charset="0"/>
              <a:cs typeface="Times New Roman" panose="02020603050405020304" pitchFamily="18" charset="0"/>
            </a:endParaRPr>
          </a:p>
          <a:p>
            <a:pPr algn="just"/>
            <a:endParaRPr lang="fr-FR" sz="3200" dirty="0">
              <a:solidFill>
                <a:srgbClr val="FF0000"/>
              </a:solidFill>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Les sections spatiales sont des </a:t>
            </a:r>
            <a:r>
              <a:rPr lang="fr-FR" sz="3200" dirty="0">
                <a:solidFill>
                  <a:srgbClr val="FF0000"/>
                </a:solidFill>
                <a:latin typeface="Times New Roman" panose="02020603050405020304" pitchFamily="18" charset="0"/>
                <a:cs typeface="Times New Roman" panose="02020603050405020304" pitchFamily="18" charset="0"/>
              </a:rPr>
              <a:t>2-sphères</a:t>
            </a:r>
            <a:r>
              <a:rPr lang="fr-FR" sz="3200" dirty="0">
                <a:latin typeface="Times New Roman" panose="02020603050405020304" pitchFamily="18" charset="0"/>
                <a:cs typeface="Times New Roman" panose="02020603050405020304" pitchFamily="18" charset="0"/>
              </a:rPr>
              <a:t>. Quand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varie, (donc</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t),  ces 2sphères engendrent une hypersphère fixe d’équateur donné par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5500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46EED-1022-5D9A-899E-D66EA2729EF8}"/>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EDB5B7BA-5D82-75C7-6255-40382E36FDF4}"/>
              </a:ext>
            </a:extLst>
          </p:cNvPr>
          <p:cNvSpPr txBox="1"/>
          <p:nvPr/>
        </p:nvSpPr>
        <p:spPr>
          <a:xfrm>
            <a:off x="0" y="0"/>
            <a:ext cx="12192000" cy="7602081"/>
          </a:xfrm>
          <a:prstGeom prst="rect">
            <a:avLst/>
          </a:prstGeom>
          <a:noFill/>
        </p:spPr>
        <p:txBody>
          <a:bodyPr wrap="square">
            <a:spAutoFit/>
          </a:bodyPr>
          <a:lstStyle/>
          <a:p>
            <a:pPr algn="ctr"/>
            <a:r>
              <a:rPr lang="fr-FR" sz="4000" dirty="0">
                <a:latin typeface="Times New Roman" panose="02020603050405020304" pitchFamily="18" charset="0"/>
                <a:cs typeface="Times New Roman" panose="02020603050405020304" pitchFamily="18" charset="0"/>
              </a:rPr>
              <a:t>Univers « surcritique » fait de poussière</a:t>
            </a:r>
            <a:r>
              <a:rPr lang="fr-FR" sz="3200" dirty="0">
                <a:latin typeface="Times New Roman" panose="02020603050405020304" pitchFamily="18" charset="0"/>
                <a:cs typeface="Times New Roman" panose="02020603050405020304" pitchFamily="18" charset="0"/>
              </a:rPr>
              <a:t>: </a:t>
            </a:r>
            <a:r>
              <a:rPr lang="fr-FR" sz="4000" dirty="0">
                <a:latin typeface="Times New Roman" panose="02020603050405020304" pitchFamily="18" charset="0"/>
                <a:cs typeface="Times New Roman" panose="02020603050405020304" pitchFamily="18" charset="0"/>
              </a:rPr>
              <a:t>Univers fermé </a:t>
            </a:r>
          </a:p>
          <a:p>
            <a:pPr algn="just"/>
            <a:r>
              <a:rPr lang="fr-FR" sz="3200" dirty="0">
                <a:latin typeface="Times New Roman" panose="02020603050405020304" pitchFamily="18" charset="0"/>
                <a:cs typeface="Times New Roman" panose="02020603050405020304" pitchFamily="18" charset="0"/>
              </a:rPr>
              <a:t>Divisons a</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et t(</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par C/2, ce qui donne:</a:t>
            </a:r>
          </a:p>
          <a:p>
            <a:pPr algn="just"/>
            <a:r>
              <a:rPr lang="fr-FR" sz="3200" dirty="0">
                <a:latin typeface="Times New Roman" panose="02020603050405020304" pitchFamily="18" charset="0"/>
                <a:cs typeface="Times New Roman" panose="02020603050405020304" pitchFamily="18" charset="0"/>
              </a:rPr>
              <a:t>A(</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(2a/C)= ( 1 - cos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et T(</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)=(2t/C)  =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 sin</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Calculons quelques points de la courbe A(T) qui est la même a(t).</a:t>
            </a:r>
          </a:p>
          <a:p>
            <a:pPr algn="just"/>
            <a:endParaRPr lang="fr-FR" sz="3200" dirty="0">
              <a:latin typeface="Times New Roman" panose="02020603050405020304" pitchFamily="18" charset="0"/>
              <a:cs typeface="Times New Roman" panose="02020603050405020304" pitchFamily="18" charset="0"/>
            </a:endParaRPr>
          </a:p>
          <a:p>
            <a:pPr algn="just"/>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 0 → A(0) = ( 1 - cos 0 )= 0,  T(0) = (0-sin 0) =0</a:t>
            </a:r>
          </a:p>
          <a:p>
            <a:pPr algn="just"/>
            <a:r>
              <a:rPr lang="fr-FR"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A(</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(1- cos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1,  T(</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/2 -sin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/2)-1</a:t>
            </a:r>
          </a:p>
          <a:p>
            <a:pPr algn="just"/>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A(</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(1 - cos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2,  T(</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a:t>
            </a:r>
            <a:r>
              <a:rPr lang="el-GR" sz="3200" dirty="0">
                <a:latin typeface="Times New Roman" panose="02020603050405020304" pitchFamily="18" charset="0"/>
                <a:cs typeface="Times New Roman" panose="02020603050405020304" pitchFamily="18" charset="0"/>
              </a:rPr>
              <a:t>π </a:t>
            </a:r>
            <a:r>
              <a:rPr lang="fr-FR" sz="3200" dirty="0">
                <a:latin typeface="Times New Roman" panose="02020603050405020304" pitchFamily="18" charset="0"/>
                <a:cs typeface="Times New Roman" panose="02020603050405020304" pitchFamily="18" charset="0"/>
              </a:rPr>
              <a:t>-sin 0) =</a:t>
            </a:r>
            <a:r>
              <a:rPr lang="el-GR" sz="3200" dirty="0">
                <a:latin typeface="Times New Roman" panose="02020603050405020304" pitchFamily="18" charset="0"/>
                <a:cs typeface="Times New Roman" panose="02020603050405020304" pitchFamily="18" charset="0"/>
              </a:rPr>
              <a:t> π</a:t>
            </a:r>
            <a:endParaRPr lang="fr-FR" sz="3200" dirty="0">
              <a:latin typeface="Times New Roman" panose="02020603050405020304" pitchFamily="18" charset="0"/>
              <a:cs typeface="Times New Roman" panose="02020603050405020304" pitchFamily="18" charset="0"/>
            </a:endParaRPr>
          </a:p>
          <a:p>
            <a:pPr algn="just"/>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→A(3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/2)=(1-cos(3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/2)=1,T(3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/2-sin(3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 (3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/2)+1</a:t>
            </a:r>
          </a:p>
          <a:p>
            <a:pPr algn="just"/>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 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A(2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(1 – cos2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0,  T(2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 (2</a:t>
            </a:r>
            <a:r>
              <a:rPr lang="el-GR" sz="3200" dirty="0">
                <a:latin typeface="Times New Roman" panose="02020603050405020304" pitchFamily="18" charset="0"/>
                <a:cs typeface="Times New Roman" panose="02020603050405020304" pitchFamily="18" charset="0"/>
              </a:rPr>
              <a:t>π </a:t>
            </a:r>
            <a:r>
              <a:rPr lang="fr-FR" sz="3200" dirty="0">
                <a:latin typeface="Times New Roman" panose="02020603050405020304" pitchFamily="18" charset="0"/>
                <a:cs typeface="Times New Roman" panose="02020603050405020304" pitchFamily="18" charset="0"/>
              </a:rPr>
              <a:t>-sin 0) =</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2</a:t>
            </a:r>
            <a:r>
              <a:rPr lang="el-GR" sz="3200" dirty="0">
                <a:latin typeface="Times New Roman" panose="02020603050405020304" pitchFamily="18" charset="0"/>
                <a:cs typeface="Times New Roman" panose="02020603050405020304" pitchFamily="18" charset="0"/>
              </a:rPr>
              <a:t>π</a:t>
            </a:r>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Ces points sont notés (étoiles bleues) sur le diagramme avec la cycloïde.</a:t>
            </a:r>
          </a:p>
          <a:p>
            <a:pPr algn="just"/>
            <a:endParaRPr lang="fr-FR" sz="3200" dirty="0">
              <a:latin typeface="Times New Roman" panose="02020603050405020304" pitchFamily="18" charset="0"/>
              <a:cs typeface="Times New Roman" panose="02020603050405020304" pitchFamily="18" charset="0"/>
            </a:endParaRPr>
          </a:p>
          <a:p>
            <a:pPr algn="just"/>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44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1A7B-D97D-7865-7232-288083C2C9D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6F55AF3-6A59-4245-5311-A554D95139B3}"/>
              </a:ext>
            </a:extLst>
          </p:cNvPr>
          <p:cNvSpPr txBox="1"/>
          <p:nvPr/>
        </p:nvSpPr>
        <p:spPr>
          <a:xfrm>
            <a:off x="107576" y="0"/>
            <a:ext cx="12084424" cy="6617196"/>
          </a:xfrm>
          <a:prstGeom prst="rect">
            <a:avLst/>
          </a:prstGeom>
          <a:noFill/>
        </p:spPr>
        <p:txBody>
          <a:bodyPr wrap="square">
            <a:spAutoFit/>
          </a:bodyPr>
          <a:lstStyle/>
          <a:p>
            <a:pPr algn="ctr"/>
            <a:r>
              <a:rPr lang="fr-FR" sz="4000" dirty="0">
                <a:latin typeface="Times New Roman" panose="02020603050405020304" pitchFamily="18" charset="0"/>
                <a:cs typeface="Times New Roman" panose="02020603050405020304" pitchFamily="18" charset="0"/>
              </a:rPr>
              <a:t>Solution pour univers « surcritique » </a:t>
            </a:r>
            <a:r>
              <a:rPr lang="fr-FR" sz="3200" dirty="0">
                <a:latin typeface="Times New Roman" panose="02020603050405020304" pitchFamily="18" charset="0"/>
                <a:cs typeface="Times New Roman" panose="02020603050405020304" pitchFamily="18" charset="0"/>
              </a:rPr>
              <a:t>:</a:t>
            </a:r>
            <a:r>
              <a:rPr lang="fr-FR" sz="4000" dirty="0">
                <a:latin typeface="Times New Roman" panose="02020603050405020304" pitchFamily="18" charset="0"/>
                <a:cs typeface="Times New Roman" panose="02020603050405020304" pitchFamily="18" charset="0"/>
              </a:rPr>
              <a:t>Univers fermés: </a:t>
            </a:r>
          </a:p>
          <a:p>
            <a:pPr algn="just"/>
            <a:endParaRPr lang="fr-FR" sz="3200" dirty="0">
              <a:latin typeface="Times New Roman" panose="02020603050405020304" pitchFamily="18" charset="0"/>
              <a:cs typeface="Times New Roman" panose="02020603050405020304" pitchFamily="18" charset="0"/>
            </a:endParaRPr>
          </a:p>
          <a:p>
            <a:pPr algn="just"/>
            <a:r>
              <a:rPr lang="fr-FR" sz="3200" b="1" dirty="0">
                <a:latin typeface="Times New Roman" panose="02020603050405020304" pitchFamily="18" charset="0"/>
                <a:cs typeface="Times New Roman" panose="02020603050405020304" pitchFamily="18" charset="0"/>
              </a:rPr>
              <a:t>La solution est l’équation d’une cycloïde</a:t>
            </a:r>
            <a:r>
              <a:rPr lang="fr-FR" sz="3200" dirty="0">
                <a:latin typeface="Times New Roman" panose="02020603050405020304" pitchFamily="18" charset="0"/>
                <a:cs typeface="Times New Roman" panose="02020603050405020304" pitchFamily="18" charset="0"/>
              </a:rPr>
              <a:t>, sous forme « paramétrique » où, contrairement à ce que la métrique laisserait à supposer, le paramètre dynamique n’est pas le temps, mais plutôt l’angle de développement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a:t>
            </a:r>
          </a:p>
          <a:p>
            <a:pPr algn="just"/>
            <a:r>
              <a:rPr lang="fr-FR" sz="3200" dirty="0">
                <a:latin typeface="Times New Roman" panose="02020603050405020304" pitchFamily="18" charset="0"/>
                <a:cs typeface="Times New Roman" panose="02020603050405020304" pitchFamily="18" charset="0"/>
              </a:rPr>
              <a:t>La diapo suivante, montre la dynamique lorsqu’on parcoure l’hypersphère en faisant varier l’angle de développement  </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de 0 à 2</a:t>
            </a:r>
            <a:r>
              <a:rPr lang="el-GR" sz="3200" dirty="0">
                <a:latin typeface="Times New Roman" panose="02020603050405020304" pitchFamily="18" charset="0"/>
                <a:cs typeface="Times New Roman" panose="02020603050405020304" pitchFamily="18" charset="0"/>
              </a:rPr>
              <a:t> π</a:t>
            </a:r>
            <a:r>
              <a:rPr lang="fr-FR" sz="3200" dirty="0">
                <a:latin typeface="Times New Roman" panose="02020603050405020304" pitchFamily="18" charset="0"/>
                <a:cs typeface="Times New Roman" panose="02020603050405020304" pitchFamily="18" charset="0"/>
              </a:rPr>
              <a:t>. </a:t>
            </a:r>
          </a:p>
          <a:p>
            <a:pPr algn="just"/>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C’est l’enveloppe de sphères 2D de rayon croissant depuis une sphère de rayon nul jusqu’à la grande sphère 2D dont le rayon est celui de l’hypersphère, puis décroissant ensuite de façon symétrique.</a:t>
            </a:r>
          </a:p>
          <a:p>
            <a:pPr algn="just"/>
            <a:r>
              <a:rPr lang="fr-FR" sz="3200" dirty="0">
                <a:latin typeface="Times New Roman" panose="02020603050405020304" pitchFamily="18" charset="0"/>
                <a:cs typeface="Times New Roman" panose="02020603050405020304" pitchFamily="18" charset="0"/>
              </a:rPr>
              <a:t>On pourra vérifier que cette cycloïde passe par les points calculés, notés par des étoiles bleues, pour </a:t>
            </a:r>
            <a:r>
              <a:rPr lang="el-GR" sz="3200" dirty="0">
                <a:latin typeface="Times New Roman" panose="02020603050405020304" pitchFamily="18" charset="0"/>
                <a:cs typeface="Times New Roman" panose="02020603050405020304" pitchFamily="18" charset="0"/>
              </a:rPr>
              <a:t>χ </a:t>
            </a:r>
            <a:r>
              <a:rPr lang="fr-FR" sz="3200" dirty="0">
                <a:latin typeface="Times New Roman" panose="02020603050405020304" pitchFamily="18" charset="0"/>
                <a:cs typeface="Times New Roman" panose="02020603050405020304" pitchFamily="18" charset="0"/>
              </a:rPr>
              <a:t>= 0,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 </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3</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/2,</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2</a:t>
            </a:r>
            <a:r>
              <a:rPr lang="el-GR" sz="3200" dirty="0">
                <a:latin typeface="Times New Roman" panose="02020603050405020304" pitchFamily="18" charset="0"/>
                <a:cs typeface="Times New Roman" panose="02020603050405020304" pitchFamily="18" charset="0"/>
              </a:rPr>
              <a:t>π</a:t>
            </a:r>
            <a:r>
              <a:rPr lang="fr-FR" sz="3200" dirty="0">
                <a:latin typeface="Times New Roman" panose="02020603050405020304" pitchFamily="18" charset="0"/>
                <a:cs typeface="Times New Roman" panose="02020603050405020304" pitchFamily="18" charset="0"/>
              </a:rPr>
              <a:t> sur une diapo à venir.</a:t>
            </a:r>
          </a:p>
        </p:txBody>
      </p:sp>
    </p:spTree>
    <p:extLst>
      <p:ext uri="{BB962C8B-B14F-4D97-AF65-F5344CB8AC3E}">
        <p14:creationId xmlns:p14="http://schemas.microsoft.com/office/powerpoint/2010/main" val="7955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1A53A5A-71CF-B998-AD0D-B876B8DB78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554" y="746921"/>
            <a:ext cx="11165952" cy="5508812"/>
          </a:xfrm>
          <a:prstGeom prst="rect">
            <a:avLst/>
          </a:prstGeom>
          <a:noFill/>
          <a:ln>
            <a:solidFill>
              <a:schemeClr val="tx1"/>
            </a:solidFill>
            <a:prstDash val="lgDash"/>
          </a:ln>
          <a:extLst>
            <a:ext uri="{909E8E84-426E-40DD-AFC4-6F175D3DCCD1}">
              <a14:hiddenFill xmlns:a14="http://schemas.microsoft.com/office/drawing/2010/main">
                <a:solidFill>
                  <a:srgbClr val="FFFFFF"/>
                </a:solidFill>
              </a14:hiddenFill>
            </a:ext>
          </a:extLst>
        </p:spPr>
      </p:pic>
      <p:cxnSp>
        <p:nvCxnSpPr>
          <p:cNvPr id="3" name="Connecteur droit avec flèche 2">
            <a:extLst>
              <a:ext uri="{FF2B5EF4-FFF2-40B4-BE49-F238E27FC236}">
                <a16:creationId xmlns:a16="http://schemas.microsoft.com/office/drawing/2014/main" id="{A7CB5158-EE71-BE56-5624-38F06D56F75D}"/>
              </a:ext>
            </a:extLst>
          </p:cNvPr>
          <p:cNvCxnSpPr/>
          <p:nvPr/>
        </p:nvCxnSpPr>
        <p:spPr>
          <a:xfrm flipV="1">
            <a:off x="1599373" y="510138"/>
            <a:ext cx="0" cy="436760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 name="Connecteur droit avec flèche 4">
            <a:extLst>
              <a:ext uri="{FF2B5EF4-FFF2-40B4-BE49-F238E27FC236}">
                <a16:creationId xmlns:a16="http://schemas.microsoft.com/office/drawing/2014/main" id="{DD7F9486-EB1D-F7A9-BB38-FA45D7FF67F5}"/>
              </a:ext>
            </a:extLst>
          </p:cNvPr>
          <p:cNvCxnSpPr>
            <a:cxnSpLocks/>
          </p:cNvCxnSpPr>
          <p:nvPr/>
        </p:nvCxnSpPr>
        <p:spPr>
          <a:xfrm>
            <a:off x="1585933" y="4844522"/>
            <a:ext cx="10412229" cy="40477"/>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7" name="Étoile : 5 branches 6">
            <a:extLst>
              <a:ext uri="{FF2B5EF4-FFF2-40B4-BE49-F238E27FC236}">
                <a16:creationId xmlns:a16="http://schemas.microsoft.com/office/drawing/2014/main" id="{0C1E5097-4B94-48E0-D6E9-44E83EE9458A}"/>
              </a:ext>
            </a:extLst>
          </p:cNvPr>
          <p:cNvSpPr/>
          <p:nvPr/>
        </p:nvSpPr>
        <p:spPr>
          <a:xfrm>
            <a:off x="1466829" y="4721672"/>
            <a:ext cx="265088" cy="278459"/>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Étoile : 5 branches 7">
            <a:extLst>
              <a:ext uri="{FF2B5EF4-FFF2-40B4-BE49-F238E27FC236}">
                <a16:creationId xmlns:a16="http://schemas.microsoft.com/office/drawing/2014/main" id="{D151522C-880E-CBDC-708B-B890B662D524}"/>
              </a:ext>
            </a:extLst>
          </p:cNvPr>
          <p:cNvSpPr/>
          <p:nvPr/>
        </p:nvSpPr>
        <p:spPr>
          <a:xfrm>
            <a:off x="5976770" y="1984786"/>
            <a:ext cx="182880" cy="16136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Étoile : 5 branches 10">
            <a:extLst>
              <a:ext uri="{FF2B5EF4-FFF2-40B4-BE49-F238E27FC236}">
                <a16:creationId xmlns:a16="http://schemas.microsoft.com/office/drawing/2014/main" id="{E80474DF-4F11-F28B-15CA-1A2DE51A9842}"/>
              </a:ext>
            </a:extLst>
          </p:cNvPr>
          <p:cNvSpPr/>
          <p:nvPr/>
        </p:nvSpPr>
        <p:spPr>
          <a:xfrm>
            <a:off x="2377443" y="3258671"/>
            <a:ext cx="182880" cy="16136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Étoile : 5 branches 11">
            <a:extLst>
              <a:ext uri="{FF2B5EF4-FFF2-40B4-BE49-F238E27FC236}">
                <a16:creationId xmlns:a16="http://schemas.microsoft.com/office/drawing/2014/main" id="{15081263-7862-15F5-686C-972AB6661B01}"/>
              </a:ext>
            </a:extLst>
          </p:cNvPr>
          <p:cNvSpPr/>
          <p:nvPr/>
        </p:nvSpPr>
        <p:spPr>
          <a:xfrm>
            <a:off x="10178012" y="4727985"/>
            <a:ext cx="182880" cy="16136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Étoile : 5 branches 12">
            <a:extLst>
              <a:ext uri="{FF2B5EF4-FFF2-40B4-BE49-F238E27FC236}">
                <a16:creationId xmlns:a16="http://schemas.microsoft.com/office/drawing/2014/main" id="{58BC4AD1-F8C9-FFB7-9D53-9C4DBD548B81}"/>
              </a:ext>
            </a:extLst>
          </p:cNvPr>
          <p:cNvSpPr/>
          <p:nvPr/>
        </p:nvSpPr>
        <p:spPr>
          <a:xfrm>
            <a:off x="9310910" y="3318742"/>
            <a:ext cx="182880" cy="16136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C1ABD331-EC56-1894-D04C-314658CF199C}"/>
              </a:ext>
            </a:extLst>
          </p:cNvPr>
          <p:cNvCxnSpPr>
            <a:cxnSpLocks/>
          </p:cNvCxnSpPr>
          <p:nvPr/>
        </p:nvCxnSpPr>
        <p:spPr>
          <a:xfrm>
            <a:off x="1559860" y="2076223"/>
            <a:ext cx="10066468"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D710DB25-E8E3-5717-C1CB-879255D9265C}"/>
              </a:ext>
            </a:extLst>
          </p:cNvPr>
          <p:cNvSpPr txBox="1"/>
          <p:nvPr/>
        </p:nvSpPr>
        <p:spPr>
          <a:xfrm>
            <a:off x="654938" y="909682"/>
            <a:ext cx="1008849"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A=2</a:t>
            </a:r>
            <a:r>
              <a:rPr lang="fr-FR" b="1" dirty="0">
                <a:latin typeface="Times New Roman" panose="02020603050405020304" pitchFamily="18" charset="0"/>
                <a:cs typeface="Times New Roman" panose="02020603050405020304" pitchFamily="18" charset="0"/>
              </a:rPr>
              <a:t>a/</a:t>
            </a:r>
            <a:r>
              <a:rPr lang="fr-FR" dirty="0">
                <a:latin typeface="Times New Roman" panose="02020603050405020304" pitchFamily="18" charset="0"/>
                <a:cs typeface="Times New Roman" panose="02020603050405020304" pitchFamily="18" charset="0"/>
              </a:rPr>
              <a:t>C</a:t>
            </a:r>
          </a:p>
        </p:txBody>
      </p:sp>
      <p:sp>
        <p:nvSpPr>
          <p:cNvPr id="20" name="ZoneTexte 19">
            <a:extLst>
              <a:ext uri="{FF2B5EF4-FFF2-40B4-BE49-F238E27FC236}">
                <a16:creationId xmlns:a16="http://schemas.microsoft.com/office/drawing/2014/main" id="{3665C247-4C81-F411-EE5D-8F5C3FE55F32}"/>
              </a:ext>
            </a:extLst>
          </p:cNvPr>
          <p:cNvSpPr txBox="1"/>
          <p:nvPr/>
        </p:nvSpPr>
        <p:spPr>
          <a:xfrm rot="235290">
            <a:off x="11159319" y="4555957"/>
            <a:ext cx="897952" cy="369332"/>
          </a:xfrm>
          <a:prstGeom prst="rect">
            <a:avLst/>
          </a:prstGeom>
          <a:noFill/>
        </p:spPr>
        <p:txBody>
          <a:bodyPr wrap="square" rtlCol="0">
            <a:spAutoFit/>
          </a:bodyPr>
          <a:lstStyle/>
          <a:p>
            <a:r>
              <a:rPr lang="fr-FR" dirty="0"/>
              <a:t>T=2</a:t>
            </a:r>
            <a:r>
              <a:rPr lang="fr-FR" b="1" dirty="0"/>
              <a:t>t</a:t>
            </a:r>
            <a:r>
              <a:rPr lang="fr-FR" dirty="0"/>
              <a:t>/C</a:t>
            </a:r>
          </a:p>
        </p:txBody>
      </p:sp>
      <p:cxnSp>
        <p:nvCxnSpPr>
          <p:cNvPr id="22" name="Connecteur droit 21">
            <a:extLst>
              <a:ext uri="{FF2B5EF4-FFF2-40B4-BE49-F238E27FC236}">
                <a16:creationId xmlns:a16="http://schemas.microsoft.com/office/drawing/2014/main" id="{7A29636C-2FC4-9C68-6B11-00382B4D678D}"/>
              </a:ext>
            </a:extLst>
          </p:cNvPr>
          <p:cNvCxnSpPr>
            <a:cxnSpLocks/>
            <a:endCxn id="13" idx="4"/>
          </p:cNvCxnSpPr>
          <p:nvPr/>
        </p:nvCxnSpPr>
        <p:spPr>
          <a:xfrm>
            <a:off x="1617915" y="3377910"/>
            <a:ext cx="7875875" cy="2468"/>
          </a:xfrm>
          <a:prstGeom prst="line">
            <a:avLst/>
          </a:prstGeom>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E9676C30-2F83-6D8D-A511-19A9BC809A74}"/>
              </a:ext>
            </a:extLst>
          </p:cNvPr>
          <p:cNvSpPr txBox="1"/>
          <p:nvPr/>
        </p:nvSpPr>
        <p:spPr>
          <a:xfrm>
            <a:off x="1156448" y="3253291"/>
            <a:ext cx="295835" cy="369332"/>
          </a:xfrm>
          <a:prstGeom prst="rect">
            <a:avLst/>
          </a:prstGeom>
          <a:noFill/>
        </p:spPr>
        <p:txBody>
          <a:bodyPr wrap="square" rtlCol="0">
            <a:spAutoFit/>
          </a:bodyPr>
          <a:lstStyle/>
          <a:p>
            <a:r>
              <a:rPr lang="fr-FR" dirty="0"/>
              <a:t>1</a:t>
            </a:r>
          </a:p>
        </p:txBody>
      </p:sp>
      <p:sp>
        <p:nvSpPr>
          <p:cNvPr id="25" name="ZoneTexte 24">
            <a:extLst>
              <a:ext uri="{FF2B5EF4-FFF2-40B4-BE49-F238E27FC236}">
                <a16:creationId xmlns:a16="http://schemas.microsoft.com/office/drawing/2014/main" id="{9C447685-2B0E-D55F-F9FA-0600E86A2782}"/>
              </a:ext>
            </a:extLst>
          </p:cNvPr>
          <p:cNvSpPr txBox="1"/>
          <p:nvPr/>
        </p:nvSpPr>
        <p:spPr>
          <a:xfrm>
            <a:off x="1122832" y="1800120"/>
            <a:ext cx="248321" cy="369332"/>
          </a:xfrm>
          <a:prstGeom prst="rect">
            <a:avLst/>
          </a:prstGeom>
          <a:noFill/>
        </p:spPr>
        <p:txBody>
          <a:bodyPr wrap="square" rtlCol="0">
            <a:spAutoFit/>
          </a:bodyPr>
          <a:lstStyle/>
          <a:p>
            <a:r>
              <a:rPr lang="fr-FR" dirty="0"/>
              <a:t>2</a:t>
            </a:r>
          </a:p>
        </p:txBody>
      </p:sp>
      <p:sp>
        <p:nvSpPr>
          <p:cNvPr id="4" name="ZoneTexte 3">
            <a:extLst>
              <a:ext uri="{FF2B5EF4-FFF2-40B4-BE49-F238E27FC236}">
                <a16:creationId xmlns:a16="http://schemas.microsoft.com/office/drawing/2014/main" id="{50D71F42-65BD-D507-9F5F-48856066F033}"/>
              </a:ext>
            </a:extLst>
          </p:cNvPr>
          <p:cNvSpPr txBox="1"/>
          <p:nvPr/>
        </p:nvSpPr>
        <p:spPr>
          <a:xfrm>
            <a:off x="890410" y="4508411"/>
            <a:ext cx="668961" cy="369332"/>
          </a:xfrm>
          <a:prstGeom prst="rect">
            <a:avLst/>
          </a:prstGeom>
          <a:noFill/>
        </p:spPr>
        <p:txBody>
          <a:bodyPr wrap="square" rtlCol="0">
            <a:spAutoFit/>
          </a:bodyPr>
          <a:lstStyle/>
          <a:p>
            <a:r>
              <a:rPr lang="el-GR" dirty="0">
                <a:solidFill>
                  <a:srgbClr val="FF0000"/>
                </a:solidFill>
                <a:cs typeface="Times New Roman" panose="02020603050405020304" pitchFamily="18" charset="0"/>
              </a:rPr>
              <a:t>χ</a:t>
            </a:r>
            <a:r>
              <a:rPr lang="fr-FR" dirty="0">
                <a:solidFill>
                  <a:srgbClr val="FF0000"/>
                </a:solidFill>
                <a:cs typeface="Times New Roman" panose="02020603050405020304" pitchFamily="18" charset="0"/>
              </a:rPr>
              <a:t>= 0</a:t>
            </a:r>
          </a:p>
        </p:txBody>
      </p:sp>
      <p:sp>
        <p:nvSpPr>
          <p:cNvPr id="6" name="ZoneTexte 5">
            <a:extLst>
              <a:ext uri="{FF2B5EF4-FFF2-40B4-BE49-F238E27FC236}">
                <a16:creationId xmlns:a16="http://schemas.microsoft.com/office/drawing/2014/main" id="{1D22B178-C2FD-66FC-1655-65323F8C6F9D}"/>
              </a:ext>
            </a:extLst>
          </p:cNvPr>
          <p:cNvSpPr txBox="1"/>
          <p:nvPr/>
        </p:nvSpPr>
        <p:spPr>
          <a:xfrm>
            <a:off x="1777920" y="3038153"/>
            <a:ext cx="928036" cy="369332"/>
          </a:xfrm>
          <a:prstGeom prst="rect">
            <a:avLst/>
          </a:prstGeom>
          <a:noFill/>
        </p:spPr>
        <p:txBody>
          <a:bodyPr wrap="square" rtlCol="0">
            <a:spAutoFit/>
          </a:bodyPr>
          <a:lstStyle/>
          <a:p>
            <a:r>
              <a:rPr lang="el-GR" dirty="0">
                <a:solidFill>
                  <a:srgbClr val="FF0000"/>
                </a:solidFill>
                <a:cs typeface="Times New Roman" panose="02020603050405020304" pitchFamily="18" charset="0"/>
              </a:rPr>
              <a:t>χ</a:t>
            </a:r>
            <a:r>
              <a:rPr lang="fr-FR" dirty="0">
                <a:solidFill>
                  <a:srgbClr val="FF0000"/>
                </a:solidFill>
                <a:cs typeface="Times New Roman" panose="02020603050405020304" pitchFamily="18" charset="0"/>
              </a:rPr>
              <a:t>= </a:t>
            </a:r>
            <a:r>
              <a:rPr lang="el-GR" dirty="0">
                <a:solidFill>
                  <a:srgbClr val="FF0000"/>
                </a:solidFill>
                <a:latin typeface="Times New Roman" panose="02020603050405020304" pitchFamily="18" charset="0"/>
                <a:cs typeface="Times New Roman" panose="02020603050405020304" pitchFamily="18" charset="0"/>
              </a:rPr>
              <a:t>π</a:t>
            </a:r>
            <a:r>
              <a:rPr lang="fr-FR" dirty="0">
                <a:solidFill>
                  <a:srgbClr val="FF0000"/>
                </a:solidFill>
                <a:latin typeface="Times New Roman" panose="02020603050405020304" pitchFamily="18" charset="0"/>
                <a:cs typeface="Times New Roman" panose="02020603050405020304" pitchFamily="18" charset="0"/>
              </a:rPr>
              <a:t>/2</a:t>
            </a:r>
            <a:endParaRPr lang="fr-FR" dirty="0">
              <a:solidFill>
                <a:srgbClr val="FF0000"/>
              </a:solidFill>
              <a:cs typeface="Times New Roman" panose="02020603050405020304" pitchFamily="18" charset="0"/>
            </a:endParaRPr>
          </a:p>
        </p:txBody>
      </p:sp>
      <p:sp>
        <p:nvSpPr>
          <p:cNvPr id="9" name="ZoneTexte 8">
            <a:extLst>
              <a:ext uri="{FF2B5EF4-FFF2-40B4-BE49-F238E27FC236}">
                <a16:creationId xmlns:a16="http://schemas.microsoft.com/office/drawing/2014/main" id="{BEE85E73-5012-5D0B-751B-345A27E31833}"/>
              </a:ext>
            </a:extLst>
          </p:cNvPr>
          <p:cNvSpPr txBox="1"/>
          <p:nvPr/>
        </p:nvSpPr>
        <p:spPr>
          <a:xfrm>
            <a:off x="5761519" y="1634743"/>
            <a:ext cx="720561" cy="369332"/>
          </a:xfrm>
          <a:prstGeom prst="rect">
            <a:avLst/>
          </a:prstGeom>
          <a:noFill/>
        </p:spPr>
        <p:txBody>
          <a:bodyPr wrap="square" rtlCol="0">
            <a:spAutoFit/>
          </a:bodyPr>
          <a:lstStyle/>
          <a:p>
            <a:r>
              <a:rPr lang="el-GR" dirty="0">
                <a:solidFill>
                  <a:srgbClr val="FF0000"/>
                </a:solidFill>
                <a:cs typeface="Times New Roman" panose="02020603050405020304" pitchFamily="18" charset="0"/>
              </a:rPr>
              <a:t>χ</a:t>
            </a:r>
            <a:r>
              <a:rPr lang="fr-FR" dirty="0">
                <a:solidFill>
                  <a:srgbClr val="FF0000"/>
                </a:solidFill>
                <a:cs typeface="Times New Roman" panose="02020603050405020304" pitchFamily="18" charset="0"/>
              </a:rPr>
              <a:t>= </a:t>
            </a:r>
            <a:r>
              <a:rPr lang="el-GR" dirty="0">
                <a:solidFill>
                  <a:srgbClr val="FF0000"/>
                </a:solidFill>
                <a:latin typeface="Times New Roman" panose="02020603050405020304" pitchFamily="18" charset="0"/>
                <a:cs typeface="Times New Roman" panose="02020603050405020304" pitchFamily="18" charset="0"/>
              </a:rPr>
              <a:t>π</a:t>
            </a:r>
            <a:endParaRPr lang="fr-FR" dirty="0">
              <a:solidFill>
                <a:srgbClr val="FF0000"/>
              </a:solidFill>
              <a:cs typeface="Times New Roman" panose="02020603050405020304" pitchFamily="18" charset="0"/>
            </a:endParaRPr>
          </a:p>
        </p:txBody>
      </p:sp>
      <p:sp>
        <p:nvSpPr>
          <p:cNvPr id="10" name="ZoneTexte 9">
            <a:extLst>
              <a:ext uri="{FF2B5EF4-FFF2-40B4-BE49-F238E27FC236}">
                <a16:creationId xmlns:a16="http://schemas.microsoft.com/office/drawing/2014/main" id="{E2726040-95B5-9120-E4E5-EBEC5FD73D4A}"/>
              </a:ext>
            </a:extLst>
          </p:cNvPr>
          <p:cNvSpPr txBox="1"/>
          <p:nvPr/>
        </p:nvSpPr>
        <p:spPr>
          <a:xfrm>
            <a:off x="9344295" y="2985585"/>
            <a:ext cx="887506" cy="369332"/>
          </a:xfrm>
          <a:prstGeom prst="rect">
            <a:avLst/>
          </a:prstGeom>
          <a:noFill/>
        </p:spPr>
        <p:txBody>
          <a:bodyPr wrap="square" rtlCol="0">
            <a:spAutoFit/>
          </a:bodyPr>
          <a:lstStyle/>
          <a:p>
            <a:r>
              <a:rPr lang="el-GR" dirty="0">
                <a:solidFill>
                  <a:srgbClr val="FF0000"/>
                </a:solidFill>
                <a:cs typeface="Times New Roman" panose="02020603050405020304" pitchFamily="18" charset="0"/>
              </a:rPr>
              <a:t>χ</a:t>
            </a:r>
            <a:r>
              <a:rPr lang="fr-FR" dirty="0">
                <a:solidFill>
                  <a:srgbClr val="FF0000"/>
                </a:solidFill>
                <a:cs typeface="Times New Roman" panose="02020603050405020304" pitchFamily="18" charset="0"/>
              </a:rPr>
              <a:t>= 3</a:t>
            </a:r>
            <a:r>
              <a:rPr lang="el-GR" dirty="0">
                <a:solidFill>
                  <a:srgbClr val="FF0000"/>
                </a:solidFill>
                <a:latin typeface="Times New Roman" panose="02020603050405020304" pitchFamily="18" charset="0"/>
                <a:cs typeface="Times New Roman" panose="02020603050405020304" pitchFamily="18" charset="0"/>
              </a:rPr>
              <a:t>π</a:t>
            </a:r>
            <a:r>
              <a:rPr lang="fr-FR" dirty="0">
                <a:solidFill>
                  <a:srgbClr val="FF0000"/>
                </a:solidFill>
                <a:latin typeface="Times New Roman" panose="02020603050405020304" pitchFamily="18" charset="0"/>
                <a:cs typeface="Times New Roman" panose="02020603050405020304" pitchFamily="18" charset="0"/>
              </a:rPr>
              <a:t>/2</a:t>
            </a:r>
            <a:endParaRPr lang="fr-FR" dirty="0">
              <a:solidFill>
                <a:srgbClr val="FF0000"/>
              </a:solidFill>
              <a:cs typeface="Times New Roman" panose="02020603050405020304" pitchFamily="18" charset="0"/>
            </a:endParaRPr>
          </a:p>
        </p:txBody>
      </p:sp>
      <p:sp>
        <p:nvSpPr>
          <p:cNvPr id="15" name="ZoneTexte 14">
            <a:extLst>
              <a:ext uri="{FF2B5EF4-FFF2-40B4-BE49-F238E27FC236}">
                <a16:creationId xmlns:a16="http://schemas.microsoft.com/office/drawing/2014/main" id="{F33938B5-19D8-AD89-A8B8-D2058764B8C6}"/>
              </a:ext>
            </a:extLst>
          </p:cNvPr>
          <p:cNvSpPr txBox="1"/>
          <p:nvPr/>
        </p:nvSpPr>
        <p:spPr>
          <a:xfrm>
            <a:off x="10231801" y="4372415"/>
            <a:ext cx="736135" cy="369332"/>
          </a:xfrm>
          <a:prstGeom prst="rect">
            <a:avLst/>
          </a:prstGeom>
          <a:noFill/>
        </p:spPr>
        <p:txBody>
          <a:bodyPr wrap="square" rtlCol="0">
            <a:spAutoFit/>
          </a:bodyPr>
          <a:lstStyle/>
          <a:p>
            <a:r>
              <a:rPr lang="el-GR" dirty="0">
                <a:solidFill>
                  <a:srgbClr val="FF0000"/>
                </a:solidFill>
                <a:cs typeface="Times New Roman" panose="02020603050405020304" pitchFamily="18" charset="0"/>
              </a:rPr>
              <a:t>χ</a:t>
            </a:r>
            <a:r>
              <a:rPr lang="fr-FR" dirty="0">
                <a:solidFill>
                  <a:srgbClr val="FF0000"/>
                </a:solidFill>
                <a:cs typeface="Times New Roman" panose="02020603050405020304" pitchFamily="18" charset="0"/>
              </a:rPr>
              <a:t>= 2</a:t>
            </a:r>
            <a:r>
              <a:rPr lang="el-GR" dirty="0">
                <a:solidFill>
                  <a:srgbClr val="FF0000"/>
                </a:solidFill>
                <a:latin typeface="Times New Roman" panose="02020603050405020304" pitchFamily="18" charset="0"/>
                <a:cs typeface="Times New Roman" panose="02020603050405020304" pitchFamily="18" charset="0"/>
              </a:rPr>
              <a:t>π</a:t>
            </a:r>
            <a:endParaRPr lang="fr-FR" dirty="0">
              <a:solidFill>
                <a:srgbClr val="FF0000"/>
              </a:solidFill>
              <a:cs typeface="Times New Roman" panose="02020603050405020304" pitchFamily="18" charset="0"/>
            </a:endParaRPr>
          </a:p>
        </p:txBody>
      </p:sp>
      <p:cxnSp>
        <p:nvCxnSpPr>
          <p:cNvPr id="17" name="Connecteur droit 16">
            <a:extLst>
              <a:ext uri="{FF2B5EF4-FFF2-40B4-BE49-F238E27FC236}">
                <a16:creationId xmlns:a16="http://schemas.microsoft.com/office/drawing/2014/main" id="{B92BB2C4-FFB8-4DD1-24C9-37EDDD0ABF0D}"/>
              </a:ext>
            </a:extLst>
          </p:cNvPr>
          <p:cNvCxnSpPr/>
          <p:nvPr/>
        </p:nvCxnSpPr>
        <p:spPr>
          <a:xfrm>
            <a:off x="2458720" y="3348317"/>
            <a:ext cx="0" cy="14603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EC853C5-A569-3569-36CD-1485374A3CF5}"/>
              </a:ext>
            </a:extLst>
          </p:cNvPr>
          <p:cNvCxnSpPr>
            <a:cxnSpLocks/>
          </p:cNvCxnSpPr>
          <p:nvPr/>
        </p:nvCxnSpPr>
        <p:spPr>
          <a:xfrm>
            <a:off x="6088530" y="2026362"/>
            <a:ext cx="0" cy="27622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CD168459-3886-D980-AA82-C1D4AC89CABB}"/>
              </a:ext>
            </a:extLst>
          </p:cNvPr>
          <p:cNvCxnSpPr>
            <a:cxnSpLocks/>
          </p:cNvCxnSpPr>
          <p:nvPr/>
        </p:nvCxnSpPr>
        <p:spPr>
          <a:xfrm>
            <a:off x="9435735" y="3339353"/>
            <a:ext cx="0" cy="1440291"/>
          </a:xfrm>
          <a:prstGeom prst="line">
            <a:avLst/>
          </a:prstGeom>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id="{89D3DB25-5BC1-3742-4787-51C8C437E7F9}"/>
              </a:ext>
            </a:extLst>
          </p:cNvPr>
          <p:cNvSpPr txBox="1"/>
          <p:nvPr/>
        </p:nvSpPr>
        <p:spPr>
          <a:xfrm>
            <a:off x="1452283" y="4924018"/>
            <a:ext cx="253349" cy="369332"/>
          </a:xfrm>
          <a:prstGeom prst="rect">
            <a:avLst/>
          </a:prstGeom>
          <a:noFill/>
        </p:spPr>
        <p:txBody>
          <a:bodyPr wrap="square" rtlCol="0">
            <a:spAutoFit/>
          </a:bodyPr>
          <a:lstStyle/>
          <a:p>
            <a:r>
              <a:rPr lang="fr-FR" dirty="0"/>
              <a:t>0</a:t>
            </a:r>
          </a:p>
        </p:txBody>
      </p:sp>
      <p:sp>
        <p:nvSpPr>
          <p:cNvPr id="33" name="ZoneTexte 32">
            <a:extLst>
              <a:ext uri="{FF2B5EF4-FFF2-40B4-BE49-F238E27FC236}">
                <a16:creationId xmlns:a16="http://schemas.microsoft.com/office/drawing/2014/main" id="{C37818F4-AD5D-4D56-B6CC-66E6366FE648}"/>
              </a:ext>
            </a:extLst>
          </p:cNvPr>
          <p:cNvSpPr txBox="1"/>
          <p:nvPr/>
        </p:nvSpPr>
        <p:spPr>
          <a:xfrm>
            <a:off x="2042163" y="4978846"/>
            <a:ext cx="853440"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/2)-1</a:t>
            </a:r>
            <a:endParaRPr lang="fr-FR" dirty="0"/>
          </a:p>
        </p:txBody>
      </p:sp>
      <p:sp>
        <p:nvSpPr>
          <p:cNvPr id="34" name="ZoneTexte 33">
            <a:extLst>
              <a:ext uri="{FF2B5EF4-FFF2-40B4-BE49-F238E27FC236}">
                <a16:creationId xmlns:a16="http://schemas.microsoft.com/office/drawing/2014/main" id="{B667ED40-8287-D902-662C-2B9AE136D684}"/>
              </a:ext>
            </a:extLst>
          </p:cNvPr>
          <p:cNvSpPr txBox="1"/>
          <p:nvPr/>
        </p:nvSpPr>
        <p:spPr>
          <a:xfrm>
            <a:off x="5900570" y="4931137"/>
            <a:ext cx="335280" cy="369332"/>
          </a:xfrm>
          <a:prstGeom prst="rect">
            <a:avLst/>
          </a:prstGeom>
          <a:noFill/>
        </p:spPr>
        <p:txBody>
          <a:bodyPr wrap="square" rtlCol="0">
            <a:spAutoFit/>
          </a:bodyPr>
          <a:lstStyle/>
          <a:p>
            <a:r>
              <a:rPr lang="el-GR" dirty="0">
                <a:latin typeface="Times New Roman" panose="02020603050405020304" pitchFamily="18" charset="0"/>
                <a:cs typeface="Times New Roman" panose="02020603050405020304" pitchFamily="18" charset="0"/>
              </a:rPr>
              <a:t>π</a:t>
            </a:r>
            <a:endParaRPr lang="fr-FR" dirty="0"/>
          </a:p>
        </p:txBody>
      </p:sp>
      <p:sp>
        <p:nvSpPr>
          <p:cNvPr id="35" name="ZoneTexte 34">
            <a:extLst>
              <a:ext uri="{FF2B5EF4-FFF2-40B4-BE49-F238E27FC236}">
                <a16:creationId xmlns:a16="http://schemas.microsoft.com/office/drawing/2014/main" id="{BA0610A5-375A-7826-8D3D-803513DCE37A}"/>
              </a:ext>
            </a:extLst>
          </p:cNvPr>
          <p:cNvSpPr txBox="1"/>
          <p:nvPr/>
        </p:nvSpPr>
        <p:spPr>
          <a:xfrm>
            <a:off x="8917574" y="4948944"/>
            <a:ext cx="1041836"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(3</a:t>
            </a:r>
            <a:r>
              <a:rPr lang="el-GR" dirty="0">
                <a:latin typeface="Times New Roman" panose="02020603050405020304" pitchFamily="18" charset="0"/>
                <a:cs typeface="Times New Roman" panose="02020603050405020304" pitchFamily="18" charset="0"/>
              </a:rPr>
              <a:t>π</a:t>
            </a:r>
            <a:r>
              <a:rPr lang="fr-FR" dirty="0">
                <a:latin typeface="Times New Roman" panose="02020603050405020304" pitchFamily="18" charset="0"/>
                <a:cs typeface="Times New Roman" panose="02020603050405020304" pitchFamily="18" charset="0"/>
              </a:rPr>
              <a:t>/2)+1</a:t>
            </a:r>
            <a:endParaRPr lang="fr-FR" dirty="0"/>
          </a:p>
        </p:txBody>
      </p:sp>
      <p:sp>
        <p:nvSpPr>
          <p:cNvPr id="37" name="ZoneTexte 36">
            <a:extLst>
              <a:ext uri="{FF2B5EF4-FFF2-40B4-BE49-F238E27FC236}">
                <a16:creationId xmlns:a16="http://schemas.microsoft.com/office/drawing/2014/main" id="{B0E7A35C-C615-F2C8-1218-8D9F47D0810C}"/>
              </a:ext>
            </a:extLst>
          </p:cNvPr>
          <p:cNvSpPr txBox="1"/>
          <p:nvPr/>
        </p:nvSpPr>
        <p:spPr>
          <a:xfrm>
            <a:off x="10178011" y="4910021"/>
            <a:ext cx="421855" cy="369332"/>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2</a:t>
            </a:r>
            <a:r>
              <a:rPr lang="el-GR" dirty="0">
                <a:latin typeface="Times New Roman" panose="02020603050405020304" pitchFamily="18" charset="0"/>
                <a:cs typeface="Times New Roman" panose="02020603050405020304" pitchFamily="18" charset="0"/>
              </a:rPr>
              <a:t>π</a:t>
            </a:r>
            <a:endParaRPr lang="fr-FR" dirty="0"/>
          </a:p>
        </p:txBody>
      </p:sp>
      <p:sp>
        <p:nvSpPr>
          <p:cNvPr id="2" name="Ellipse 1">
            <a:extLst>
              <a:ext uri="{FF2B5EF4-FFF2-40B4-BE49-F238E27FC236}">
                <a16:creationId xmlns:a16="http://schemas.microsoft.com/office/drawing/2014/main" id="{365790F0-3D9D-2180-8787-AFFA49F84E34}"/>
              </a:ext>
            </a:extLst>
          </p:cNvPr>
          <p:cNvSpPr/>
          <p:nvPr/>
        </p:nvSpPr>
        <p:spPr>
          <a:xfrm>
            <a:off x="942002" y="3375680"/>
            <a:ext cx="2913827" cy="2889305"/>
          </a:xfrm>
          <a:prstGeom prst="ellipse">
            <a:avLst/>
          </a:prstGeom>
          <a:noFill/>
          <a:ln w="28575">
            <a:solidFill>
              <a:srgbClr val="00B05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5B1C1491-DC52-90BB-4014-5724C37F96DE}"/>
              </a:ext>
            </a:extLst>
          </p:cNvPr>
          <p:cNvSpPr/>
          <p:nvPr/>
        </p:nvSpPr>
        <p:spPr>
          <a:xfrm>
            <a:off x="3305478" y="2077749"/>
            <a:ext cx="5519787" cy="5403789"/>
          </a:xfrm>
          <a:prstGeom prst="ellips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26140F2B-BCA1-9DF9-39F2-1850B89E51A4}"/>
              </a:ext>
            </a:extLst>
          </p:cNvPr>
          <p:cNvSpPr/>
          <p:nvPr/>
        </p:nvSpPr>
        <p:spPr>
          <a:xfrm>
            <a:off x="8266182" y="3334991"/>
            <a:ext cx="2790810" cy="2889306"/>
          </a:xfrm>
          <a:prstGeom prst="ellipse">
            <a:avLst/>
          </a:prstGeom>
          <a:noFill/>
          <a:ln w="28575">
            <a:solidFill>
              <a:srgbClr val="00B05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17E72623-46CD-C612-AB3C-1B24B511667E}"/>
              </a:ext>
            </a:extLst>
          </p:cNvPr>
          <p:cNvSpPr txBox="1"/>
          <p:nvPr/>
        </p:nvSpPr>
        <p:spPr>
          <a:xfrm>
            <a:off x="71120" y="6458079"/>
            <a:ext cx="3444240" cy="369332"/>
          </a:xfrm>
          <a:prstGeom prst="rect">
            <a:avLst/>
          </a:prstGeom>
          <a:noFill/>
        </p:spPr>
        <p:txBody>
          <a:bodyPr wrap="square" rtlCol="0">
            <a:spAutoFit/>
          </a:bodyPr>
          <a:lstStyle/>
          <a:p>
            <a:r>
              <a:rPr lang="fr-FR" b="1" dirty="0">
                <a:solidFill>
                  <a:srgbClr val="FF0000"/>
                </a:solidFill>
              </a:rPr>
              <a:t>Pôle Nord hypersphère 3D (point</a:t>
            </a:r>
            <a:r>
              <a:rPr lang="fr-FR" b="1" dirty="0"/>
              <a:t>)</a:t>
            </a:r>
          </a:p>
        </p:txBody>
      </p:sp>
      <p:sp>
        <p:nvSpPr>
          <p:cNvPr id="26" name="ZoneTexte 25">
            <a:extLst>
              <a:ext uri="{FF2B5EF4-FFF2-40B4-BE49-F238E27FC236}">
                <a16:creationId xmlns:a16="http://schemas.microsoft.com/office/drawing/2014/main" id="{C46E23C4-AA3C-D5C0-DC8E-CDC331C51140}"/>
              </a:ext>
            </a:extLst>
          </p:cNvPr>
          <p:cNvSpPr txBox="1"/>
          <p:nvPr/>
        </p:nvSpPr>
        <p:spPr>
          <a:xfrm>
            <a:off x="8727440" y="6396410"/>
            <a:ext cx="3270722" cy="369332"/>
          </a:xfrm>
          <a:prstGeom prst="rect">
            <a:avLst/>
          </a:prstGeom>
          <a:noFill/>
        </p:spPr>
        <p:txBody>
          <a:bodyPr wrap="square" rtlCol="0">
            <a:spAutoFit/>
          </a:bodyPr>
          <a:lstStyle/>
          <a:p>
            <a:r>
              <a:rPr lang="fr-FR" b="1" dirty="0">
                <a:solidFill>
                  <a:srgbClr val="FF0000"/>
                </a:solidFill>
              </a:rPr>
              <a:t>Pôle Sud hypersphère 3D (point)</a:t>
            </a:r>
          </a:p>
        </p:txBody>
      </p:sp>
      <p:sp>
        <p:nvSpPr>
          <p:cNvPr id="28" name="ZoneTexte 27">
            <a:extLst>
              <a:ext uri="{FF2B5EF4-FFF2-40B4-BE49-F238E27FC236}">
                <a16:creationId xmlns:a16="http://schemas.microsoft.com/office/drawing/2014/main" id="{F68D7731-0AA6-0597-80D3-790A441EF2AD}"/>
              </a:ext>
            </a:extLst>
          </p:cNvPr>
          <p:cNvSpPr txBox="1"/>
          <p:nvPr/>
        </p:nvSpPr>
        <p:spPr>
          <a:xfrm>
            <a:off x="4298034" y="6374414"/>
            <a:ext cx="4373514" cy="369332"/>
          </a:xfrm>
          <a:prstGeom prst="rect">
            <a:avLst/>
          </a:prstGeom>
          <a:noFill/>
        </p:spPr>
        <p:txBody>
          <a:bodyPr wrap="square" rtlCol="0">
            <a:spAutoFit/>
          </a:bodyPr>
          <a:lstStyle/>
          <a:p>
            <a:r>
              <a:rPr lang="fr-FR" b="1" dirty="0">
                <a:solidFill>
                  <a:srgbClr val="FF0000"/>
                </a:solidFill>
              </a:rPr>
              <a:t>Equateur hypersphère 3D: grande sphère</a:t>
            </a:r>
          </a:p>
        </p:txBody>
      </p:sp>
      <p:sp>
        <p:nvSpPr>
          <p:cNvPr id="29" name="Flèche : haut 28">
            <a:extLst>
              <a:ext uri="{FF2B5EF4-FFF2-40B4-BE49-F238E27FC236}">
                <a16:creationId xmlns:a16="http://schemas.microsoft.com/office/drawing/2014/main" id="{49AD08C2-F3C5-2285-49D8-5159DF9D2AB7}"/>
              </a:ext>
            </a:extLst>
          </p:cNvPr>
          <p:cNvSpPr/>
          <p:nvPr/>
        </p:nvSpPr>
        <p:spPr>
          <a:xfrm>
            <a:off x="1516177" y="5183808"/>
            <a:ext cx="130398" cy="121260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 haut 30">
            <a:extLst>
              <a:ext uri="{FF2B5EF4-FFF2-40B4-BE49-F238E27FC236}">
                <a16:creationId xmlns:a16="http://schemas.microsoft.com/office/drawing/2014/main" id="{6E148E66-C5CA-1088-B067-F86CEE6A96BC}"/>
              </a:ext>
            </a:extLst>
          </p:cNvPr>
          <p:cNvSpPr/>
          <p:nvPr/>
        </p:nvSpPr>
        <p:spPr>
          <a:xfrm>
            <a:off x="6004659" y="5223257"/>
            <a:ext cx="130398" cy="121260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 haut 31">
            <a:extLst>
              <a:ext uri="{FF2B5EF4-FFF2-40B4-BE49-F238E27FC236}">
                <a16:creationId xmlns:a16="http://schemas.microsoft.com/office/drawing/2014/main" id="{2EB113C1-4A84-D2C6-D73A-A4ABAF868A83}"/>
              </a:ext>
            </a:extLst>
          </p:cNvPr>
          <p:cNvSpPr/>
          <p:nvPr/>
        </p:nvSpPr>
        <p:spPr>
          <a:xfrm>
            <a:off x="10269656" y="5183808"/>
            <a:ext cx="130398" cy="121260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AC3E4EFB-1390-8F56-F5F9-F860B3CA23B3}"/>
              </a:ext>
            </a:extLst>
          </p:cNvPr>
          <p:cNvSpPr txBox="1"/>
          <p:nvPr/>
        </p:nvSpPr>
        <p:spPr>
          <a:xfrm>
            <a:off x="2087393" y="-19407"/>
            <a:ext cx="9165968" cy="584775"/>
          </a:xfrm>
          <a:prstGeom prst="rect">
            <a:avLst/>
          </a:prstGeom>
          <a:noFill/>
        </p:spPr>
        <p:txBody>
          <a:bodyPr wrap="square">
            <a:spAutoFit/>
          </a:bodyPr>
          <a:lstStyle/>
          <a:p>
            <a:r>
              <a:rPr lang="fr-FR" sz="3200" dirty="0" err="1">
                <a:latin typeface="Times New Roman" panose="02020603050405020304" pitchFamily="18" charset="0"/>
                <a:cs typeface="Times New Roman" panose="02020603050405020304" pitchFamily="18" charset="0"/>
              </a:rPr>
              <a:t>ds</a:t>
            </a:r>
            <a:r>
              <a:rPr lang="fr-FR" sz="3200" dirty="0">
                <a:latin typeface="Times New Roman" panose="02020603050405020304" pitchFamily="18" charset="0"/>
                <a:cs typeface="Times New Roman" panose="02020603050405020304" pitchFamily="18" charset="0"/>
              </a:rPr>
              <a:t>²= -dt² +a²(t).[d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²+sin²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²)]</a:t>
            </a:r>
          </a:p>
        </p:txBody>
      </p:sp>
      <p:cxnSp>
        <p:nvCxnSpPr>
          <p:cNvPr id="40" name="Connecteur droit avec flèche 39">
            <a:extLst>
              <a:ext uri="{FF2B5EF4-FFF2-40B4-BE49-F238E27FC236}">
                <a16:creationId xmlns:a16="http://schemas.microsoft.com/office/drawing/2014/main" id="{4D0C21CA-28EF-668C-87F4-E40309BF4B8B}"/>
              </a:ext>
            </a:extLst>
          </p:cNvPr>
          <p:cNvCxnSpPr>
            <a:cxnSpLocks/>
          </p:cNvCxnSpPr>
          <p:nvPr/>
        </p:nvCxnSpPr>
        <p:spPr>
          <a:xfrm flipH="1">
            <a:off x="2895603" y="1634743"/>
            <a:ext cx="2519677" cy="184536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1F08C7B6-785E-4469-39AF-30740A184971}"/>
              </a:ext>
            </a:extLst>
          </p:cNvPr>
          <p:cNvCxnSpPr>
            <a:cxnSpLocks/>
          </p:cNvCxnSpPr>
          <p:nvPr/>
        </p:nvCxnSpPr>
        <p:spPr>
          <a:xfrm flipH="1">
            <a:off x="5555852" y="1634743"/>
            <a:ext cx="205667" cy="409208"/>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59DD0584-0960-1654-BFAF-81569C3C2C02}"/>
              </a:ext>
            </a:extLst>
          </p:cNvPr>
          <p:cNvCxnSpPr>
            <a:cxnSpLocks/>
          </p:cNvCxnSpPr>
          <p:nvPr/>
        </p:nvCxnSpPr>
        <p:spPr>
          <a:xfrm>
            <a:off x="6644390" y="1534120"/>
            <a:ext cx="2348583" cy="1903837"/>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7" name="ZoneTexte 46">
            <a:extLst>
              <a:ext uri="{FF2B5EF4-FFF2-40B4-BE49-F238E27FC236}">
                <a16:creationId xmlns:a16="http://schemas.microsoft.com/office/drawing/2014/main" id="{FE0F87F9-1A4E-32D2-AF52-5CBE6A7363CE}"/>
              </a:ext>
            </a:extLst>
          </p:cNvPr>
          <p:cNvSpPr txBox="1"/>
          <p:nvPr/>
        </p:nvSpPr>
        <p:spPr>
          <a:xfrm>
            <a:off x="4425703" y="1340202"/>
            <a:ext cx="3925817" cy="369332"/>
          </a:xfrm>
          <a:prstGeom prst="rect">
            <a:avLst/>
          </a:prstGeom>
          <a:noFill/>
        </p:spPr>
        <p:txBody>
          <a:bodyPr wrap="square" rtlCol="0">
            <a:spAutoFit/>
          </a:bodyPr>
          <a:lstStyle/>
          <a:p>
            <a:r>
              <a:rPr lang="fr-FR" b="1" dirty="0">
                <a:solidFill>
                  <a:srgbClr val="00B050"/>
                </a:solidFill>
              </a:rPr>
              <a:t>Surfaces sphériques: (hypersphères 2D)</a:t>
            </a:r>
          </a:p>
        </p:txBody>
      </p:sp>
      <p:cxnSp>
        <p:nvCxnSpPr>
          <p:cNvPr id="51" name="Connecteur droit avec flèche 50">
            <a:extLst>
              <a:ext uri="{FF2B5EF4-FFF2-40B4-BE49-F238E27FC236}">
                <a16:creationId xmlns:a16="http://schemas.microsoft.com/office/drawing/2014/main" id="{F0C77D46-9A10-9127-D360-70EA0369568A}"/>
              </a:ext>
            </a:extLst>
          </p:cNvPr>
          <p:cNvCxnSpPr>
            <a:cxnSpLocks/>
          </p:cNvCxnSpPr>
          <p:nvPr/>
        </p:nvCxnSpPr>
        <p:spPr>
          <a:xfrm>
            <a:off x="6391900" y="1556718"/>
            <a:ext cx="3873071" cy="329302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519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454EF-58DA-1777-6195-9C4CBB577A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C09584-66B1-3515-E522-C7F47AFD7FBA}"/>
              </a:ext>
            </a:extLst>
          </p:cNvPr>
          <p:cNvSpPr>
            <a:spLocks noGrp="1"/>
          </p:cNvSpPr>
          <p:nvPr>
            <p:ph type="title"/>
          </p:nvPr>
        </p:nvSpPr>
        <p:spPr>
          <a:xfrm>
            <a:off x="0" y="-43815"/>
            <a:ext cx="12192000" cy="782320"/>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Différence et similitudes avec l’espace-temps de De Sitter</a:t>
            </a:r>
          </a:p>
        </p:txBody>
      </p:sp>
      <p:sp>
        <p:nvSpPr>
          <p:cNvPr id="3" name="Espace réservé du contenu 2">
            <a:extLst>
              <a:ext uri="{FF2B5EF4-FFF2-40B4-BE49-F238E27FC236}">
                <a16:creationId xmlns:a16="http://schemas.microsoft.com/office/drawing/2014/main" id="{2EA7A3BC-2AC0-D948-8656-A12332F5CC1A}"/>
              </a:ext>
            </a:extLst>
          </p:cNvPr>
          <p:cNvSpPr>
            <a:spLocks noGrp="1"/>
          </p:cNvSpPr>
          <p:nvPr>
            <p:ph idx="1"/>
          </p:nvPr>
        </p:nvSpPr>
        <p:spPr>
          <a:xfrm>
            <a:off x="71120" y="738505"/>
            <a:ext cx="12049760" cy="5956934"/>
          </a:xfrm>
        </p:spPr>
        <p:txBody>
          <a:bodyPr>
            <a:normAutofit/>
          </a:bodyPr>
          <a:lstStyle/>
          <a:p>
            <a:pPr marL="0" indent="0" algn="ctr">
              <a:buNone/>
            </a:pPr>
            <a:r>
              <a:rPr lang="fr-FR" sz="3200" b="1" dirty="0">
                <a:latin typeface="Times New Roman" panose="02020603050405020304" pitchFamily="18" charset="0"/>
                <a:cs typeface="Times New Roman" panose="02020603050405020304" pitchFamily="18" charset="0"/>
              </a:rPr>
              <a:t>De Sitter: espace-temps 4D à symétrie maximale à courbure positive</a:t>
            </a:r>
          </a:p>
          <a:p>
            <a:r>
              <a:rPr lang="fr-FR" sz="3200" dirty="0">
                <a:latin typeface="Times New Roman" panose="02020603050405020304" pitchFamily="18" charset="0"/>
                <a:cs typeface="Times New Roman" panose="02020603050405020304" pitchFamily="18" charset="0"/>
              </a:rPr>
              <a:t>Une des formes de la métrique de l’espace de De Sitter, s’écrit:</a:t>
            </a:r>
          </a:p>
          <a:p>
            <a:pPr algn="ctr"/>
            <a:r>
              <a:rPr lang="fr-FR" sz="3200" dirty="0" err="1">
                <a:latin typeface="Times New Roman" panose="02020603050405020304" pitchFamily="18" charset="0"/>
                <a:cs typeface="Times New Roman" panose="02020603050405020304" pitchFamily="18" charset="0"/>
              </a:rPr>
              <a:t>ds</a:t>
            </a:r>
            <a:r>
              <a:rPr lang="fr-FR" sz="3200" dirty="0">
                <a:latin typeface="Times New Roman" panose="02020603050405020304" pitchFamily="18" charset="0"/>
                <a:cs typeface="Times New Roman" panose="02020603050405020304" pitchFamily="18" charset="0"/>
              </a:rPr>
              <a:t>²= -dt² +a².cosh²(t/a).[d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²+sin²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²)] </a:t>
            </a:r>
          </a:p>
          <a:p>
            <a:pPr algn="just"/>
            <a:r>
              <a:rPr lang="fr-FR" sz="3200" dirty="0">
                <a:latin typeface="Times New Roman" panose="02020603050405020304" pitchFamily="18" charset="0"/>
                <a:cs typeface="Times New Roman" panose="02020603050405020304" pitchFamily="18" charset="0"/>
              </a:rPr>
              <a:t>C’est la même forme que la métrique RW, mais ici le facteur, a(t) = </a:t>
            </a:r>
            <a:r>
              <a:rPr lang="fr-FR" sz="3200" dirty="0" err="1">
                <a:latin typeface="Times New Roman" panose="02020603050405020304" pitchFamily="18" charset="0"/>
                <a:cs typeface="Times New Roman" panose="02020603050405020304" pitchFamily="18" charset="0"/>
              </a:rPr>
              <a:t>cosh</a:t>
            </a:r>
            <a:r>
              <a:rPr lang="fr-FR" sz="3200" dirty="0">
                <a:latin typeface="Times New Roman" panose="02020603050405020304" pitchFamily="18" charset="0"/>
                <a:cs typeface="Times New Roman" panose="02020603050405020304" pitchFamily="18" charset="0"/>
              </a:rPr>
              <a:t>(t), est une fonction </a:t>
            </a:r>
            <a:r>
              <a:rPr lang="fr-FR" sz="3200" b="1" dirty="0">
                <a:latin typeface="Times New Roman" panose="02020603050405020304" pitchFamily="18" charset="0"/>
                <a:cs typeface="Times New Roman" panose="02020603050405020304" pitchFamily="18" charset="0"/>
              </a:rPr>
              <a:t>explicite</a:t>
            </a:r>
            <a:r>
              <a:rPr lang="fr-FR" sz="3200" dirty="0">
                <a:latin typeface="Times New Roman" panose="02020603050405020304" pitchFamily="18" charset="0"/>
                <a:cs typeface="Times New Roman" panose="02020603050405020304" pitchFamily="18" charset="0"/>
              </a:rPr>
              <a:t> de t, à la différence du cas, de l’univers surcritique fait de matière que nous avons cité précédemment. </a:t>
            </a:r>
          </a:p>
          <a:p>
            <a:pPr algn="just"/>
            <a:r>
              <a:rPr lang="fr-FR" sz="3200" dirty="0">
                <a:latin typeface="Times New Roman" panose="02020603050405020304" pitchFamily="18" charset="0"/>
                <a:cs typeface="Times New Roman" panose="02020603050405020304" pitchFamily="18" charset="0"/>
              </a:rPr>
              <a:t>Ici la description de la section spatiale est bien une hypersphère qui partant d’une taille infinie à l’infini du passé, diminue jusqu’à une taille minimum finie pour t = 0 et croît de nouveau vers l’infini à l’infini du futur.</a:t>
            </a:r>
          </a:p>
          <a:p>
            <a:pPr algn="just"/>
            <a:r>
              <a:rPr lang="fr-FR" sz="3200" dirty="0">
                <a:latin typeface="Times New Roman" panose="02020603050405020304" pitchFamily="18" charset="0"/>
                <a:cs typeface="Times New Roman" panose="02020603050405020304" pitchFamily="18" charset="0"/>
              </a:rPr>
              <a:t>On note que la phénoménologie est très différente, nous l’expliquerons.</a:t>
            </a:r>
          </a:p>
          <a:p>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972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74A3EE-608F-456C-5C4D-1630428E9698}"/>
              </a:ext>
            </a:extLst>
          </p:cNvPr>
          <p:cNvSpPr>
            <a:spLocks noGrp="1"/>
          </p:cNvSpPr>
          <p:nvPr>
            <p:ph type="title"/>
          </p:nvPr>
        </p:nvSpPr>
        <p:spPr>
          <a:xfrm>
            <a:off x="838200" y="0"/>
            <a:ext cx="10515600" cy="467995"/>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p>
        </p:txBody>
      </p:sp>
      <p:sp>
        <p:nvSpPr>
          <p:cNvPr id="3" name="Espace réservé du contenu 2">
            <a:extLst>
              <a:ext uri="{FF2B5EF4-FFF2-40B4-BE49-F238E27FC236}">
                <a16:creationId xmlns:a16="http://schemas.microsoft.com/office/drawing/2014/main" id="{F4F41133-7202-647C-A78F-4F2AE26D2FB9}"/>
              </a:ext>
            </a:extLst>
          </p:cNvPr>
          <p:cNvSpPr>
            <a:spLocks noGrp="1"/>
          </p:cNvSpPr>
          <p:nvPr>
            <p:ph idx="1"/>
          </p:nvPr>
        </p:nvSpPr>
        <p:spPr>
          <a:xfrm>
            <a:off x="81280" y="558800"/>
            <a:ext cx="12110720" cy="6370320"/>
          </a:xfrm>
        </p:spPr>
        <p:txBody>
          <a:bodyPr>
            <a:normAutofit/>
          </a:bodyPr>
          <a:lstStyle/>
          <a:p>
            <a:pPr algn="just"/>
            <a:r>
              <a:rPr lang="fr-FR" sz="3200" dirty="0">
                <a:latin typeface="Times New Roman" panose="02020603050405020304" pitchFamily="18" charset="0"/>
                <a:cs typeface="Times New Roman" panose="02020603050405020304" pitchFamily="18" charset="0"/>
              </a:rPr>
              <a:t>L’espace-temps de De Sitter peut être déterminé sans utiliser la relativité générale. On définit un espace de type Minkowskien à 5 dimensions, coordonnées (u, x, y, z, w) avec une métrique : </a:t>
            </a:r>
          </a:p>
          <a:p>
            <a:pPr algn="just"/>
            <a:endParaRPr lang="fr-FR" sz="3200" dirty="0">
              <a:latin typeface="Times New Roman" panose="02020603050405020304" pitchFamily="18" charset="0"/>
              <a:cs typeface="Times New Roman" panose="02020603050405020304" pitchFamily="18" charset="0"/>
            </a:endParaRPr>
          </a:p>
          <a:p>
            <a:pPr algn="ctr"/>
            <a:r>
              <a:rPr lang="fr-FR" sz="3200" dirty="0">
                <a:latin typeface="Times New Roman" panose="02020603050405020304" pitchFamily="18" charset="0"/>
                <a:cs typeface="Times New Roman" panose="02020603050405020304" pitchFamily="18" charset="0"/>
              </a:rPr>
              <a:t>ds</a:t>
            </a:r>
            <a:r>
              <a:rPr lang="fr-FR" sz="3200" baseline="-25000" dirty="0">
                <a:latin typeface="Times New Roman" panose="02020603050405020304" pitchFamily="18" charset="0"/>
                <a:cs typeface="Times New Roman" panose="02020603050405020304" pitchFamily="18" charset="0"/>
              </a:rPr>
              <a:t>5</a:t>
            </a:r>
            <a:r>
              <a:rPr lang="fr-FR" sz="3200" dirty="0">
                <a:latin typeface="Times New Roman" panose="02020603050405020304" pitchFamily="18" charset="0"/>
                <a:cs typeface="Times New Roman" panose="02020603050405020304" pitchFamily="18" charset="0"/>
              </a:rPr>
              <a:t>²= -du²+dx²+dy²+dz²+dw²	(1)</a:t>
            </a:r>
          </a:p>
          <a:p>
            <a:pPr algn="ctr"/>
            <a:endParaRPr lang="fr-FR" sz="3200" dirty="0">
              <a:latin typeface="Times New Roman" panose="02020603050405020304" pitchFamily="18" charset="0"/>
              <a:cs typeface="Times New Roman" panose="02020603050405020304" pitchFamily="18" charset="0"/>
            </a:endParaRPr>
          </a:p>
          <a:p>
            <a:r>
              <a:rPr lang="fr-FR" sz="3200" dirty="0">
                <a:latin typeface="Times New Roman" panose="02020603050405020304" pitchFamily="18" charset="0"/>
                <a:cs typeface="Times New Roman" panose="02020603050405020304" pitchFamily="18" charset="0"/>
              </a:rPr>
              <a:t>et une contrainte:		 -u²+x²+y²+z²+w² = α ² </a:t>
            </a:r>
          </a:p>
          <a:p>
            <a:endParaRPr lang="fr-FR" sz="3200" dirty="0">
              <a:latin typeface="Times New Roman" panose="02020603050405020304" pitchFamily="18" charset="0"/>
              <a:cs typeface="Times New Roman" panose="02020603050405020304" pitchFamily="18" charset="0"/>
            </a:endParaRPr>
          </a:p>
          <a:p>
            <a:r>
              <a:rPr lang="fr-FR" sz="3200" dirty="0">
                <a:latin typeface="Times New Roman" panose="02020603050405020304" pitchFamily="18" charset="0"/>
                <a:cs typeface="Times New Roman" panose="02020603050405020304" pitchFamily="18" charset="0"/>
              </a:rPr>
              <a:t>où α est une constante dépendant du scalaire de Ricci R, définissant la courbure. Cela définit une hypersurface de type hyperboloïde à 4 dimensions. </a:t>
            </a:r>
          </a:p>
          <a:p>
            <a:pPr algn="just"/>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067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CCA2-EC5A-CB59-96EC-2FBA6C1941E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0AABDF-D516-2EDA-35A0-5CA5AFF74B26}"/>
              </a:ext>
            </a:extLst>
          </p:cNvPr>
          <p:cNvSpPr>
            <a:spLocks noGrp="1"/>
          </p:cNvSpPr>
          <p:nvPr>
            <p:ph type="title"/>
          </p:nvPr>
        </p:nvSpPr>
        <p:spPr>
          <a:xfrm>
            <a:off x="838200" y="0"/>
            <a:ext cx="10515600" cy="467995"/>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p>
        </p:txBody>
      </p:sp>
      <p:sp>
        <p:nvSpPr>
          <p:cNvPr id="3" name="Espace réservé du contenu 2">
            <a:extLst>
              <a:ext uri="{FF2B5EF4-FFF2-40B4-BE49-F238E27FC236}">
                <a16:creationId xmlns:a16="http://schemas.microsoft.com/office/drawing/2014/main" id="{CEC2D4AE-004C-9C67-0ED1-4A022A6433C0}"/>
              </a:ext>
            </a:extLst>
          </p:cNvPr>
          <p:cNvSpPr>
            <a:spLocks noGrp="1"/>
          </p:cNvSpPr>
          <p:nvPr>
            <p:ph idx="1"/>
          </p:nvPr>
        </p:nvSpPr>
        <p:spPr>
          <a:xfrm>
            <a:off x="81280" y="558800"/>
            <a:ext cx="12110720" cy="6370320"/>
          </a:xfrm>
        </p:spPr>
        <p:txBody>
          <a:bodyPr>
            <a:normAutofit lnSpcReduction="10000"/>
          </a:bodyPr>
          <a:lstStyle/>
          <a:p>
            <a:r>
              <a:rPr lang="fr-FR" sz="3500" dirty="0">
                <a:latin typeface="Times New Roman" panose="02020603050405020304" pitchFamily="18" charset="0"/>
                <a:cs typeface="Times New Roman" panose="02020603050405020304" pitchFamily="18" charset="0"/>
              </a:rPr>
              <a:t>Définissons les coordonnées ( t, χ, θ, Ф) sur  l’hyperboloïde via:</a:t>
            </a:r>
          </a:p>
          <a:p>
            <a:pPr algn="just"/>
            <a:r>
              <a:rPr lang="fr-FR" sz="3500" i="1" dirty="0">
                <a:latin typeface="Times New Roman" panose="02020603050405020304" pitchFamily="18" charset="0"/>
                <a:cs typeface="Times New Roman" panose="02020603050405020304" pitchFamily="18" charset="0"/>
              </a:rPr>
              <a:t>u = α.</a:t>
            </a:r>
            <a:r>
              <a:rPr lang="fr-FR" sz="3500" i="1" dirty="0" err="1">
                <a:latin typeface="Times New Roman" panose="02020603050405020304" pitchFamily="18" charset="0"/>
                <a:cs typeface="Times New Roman" panose="02020603050405020304" pitchFamily="18" charset="0"/>
              </a:rPr>
              <a:t>sinh</a:t>
            </a:r>
            <a:r>
              <a:rPr lang="fr-FR" sz="3500" i="1" dirty="0">
                <a:latin typeface="Times New Roman" panose="02020603050405020304" pitchFamily="18" charset="0"/>
                <a:cs typeface="Times New Roman" panose="02020603050405020304" pitchFamily="18" charset="0"/>
              </a:rPr>
              <a:t>(t/α), </a:t>
            </a:r>
          </a:p>
          <a:p>
            <a:pPr algn="just"/>
            <a:r>
              <a:rPr lang="fr-FR" sz="3500" i="1" dirty="0">
                <a:latin typeface="Times New Roman" panose="02020603050405020304" pitchFamily="18" charset="0"/>
                <a:cs typeface="Times New Roman" panose="02020603050405020304" pitchFamily="18" charset="0"/>
              </a:rPr>
              <a:t>w = α.</a:t>
            </a:r>
            <a:r>
              <a:rPr lang="fr-FR" sz="3500" i="1" dirty="0" err="1">
                <a:latin typeface="Times New Roman" panose="02020603050405020304" pitchFamily="18" charset="0"/>
                <a:cs typeface="Times New Roman" panose="02020603050405020304" pitchFamily="18" charset="0"/>
              </a:rPr>
              <a:t>cosh</a:t>
            </a:r>
            <a:r>
              <a:rPr lang="fr-FR" sz="3500" i="1" dirty="0">
                <a:latin typeface="Times New Roman" panose="02020603050405020304" pitchFamily="18" charset="0"/>
                <a:cs typeface="Times New Roman" panose="02020603050405020304" pitchFamily="18" charset="0"/>
              </a:rPr>
              <a:t>(t /α).</a:t>
            </a:r>
            <a:r>
              <a:rPr lang="fr-FR" sz="3500" i="1" dirty="0" err="1">
                <a:latin typeface="Times New Roman" panose="02020603050405020304" pitchFamily="18" charset="0"/>
                <a:cs typeface="Times New Roman" panose="02020603050405020304" pitchFamily="18" charset="0"/>
              </a:rPr>
              <a:t>cosχ</a:t>
            </a:r>
            <a:r>
              <a:rPr lang="fr-FR" sz="3500" i="1" dirty="0">
                <a:latin typeface="Times New Roman" panose="02020603050405020304" pitchFamily="18" charset="0"/>
                <a:cs typeface="Times New Roman" panose="02020603050405020304" pitchFamily="18" charset="0"/>
              </a:rPr>
              <a:t>, </a:t>
            </a:r>
          </a:p>
          <a:p>
            <a:pPr algn="just"/>
            <a:r>
              <a:rPr lang="fr-FR" sz="3500" i="1" dirty="0">
                <a:latin typeface="Times New Roman" panose="02020603050405020304" pitchFamily="18" charset="0"/>
                <a:cs typeface="Times New Roman" panose="02020603050405020304" pitchFamily="18" charset="0"/>
              </a:rPr>
              <a:t>x = α.</a:t>
            </a:r>
            <a:r>
              <a:rPr lang="fr-FR" sz="3500" i="1" dirty="0" err="1">
                <a:latin typeface="Times New Roman" panose="02020603050405020304" pitchFamily="18" charset="0"/>
                <a:cs typeface="Times New Roman" panose="02020603050405020304" pitchFamily="18" charset="0"/>
              </a:rPr>
              <a:t>cosh</a:t>
            </a:r>
            <a:r>
              <a:rPr lang="fr-FR" sz="3500" i="1" dirty="0">
                <a:latin typeface="Times New Roman" panose="02020603050405020304" pitchFamily="18" charset="0"/>
                <a:cs typeface="Times New Roman" panose="02020603050405020304" pitchFamily="18" charset="0"/>
              </a:rPr>
              <a:t>(t/α).</a:t>
            </a:r>
            <a:r>
              <a:rPr lang="fr-FR" sz="3500" i="1" dirty="0" err="1">
                <a:latin typeface="Times New Roman" panose="02020603050405020304" pitchFamily="18" charset="0"/>
                <a:cs typeface="Times New Roman" panose="02020603050405020304" pitchFamily="18" charset="0"/>
              </a:rPr>
              <a:t>sinχ.cosθ</a:t>
            </a:r>
            <a:r>
              <a:rPr lang="fr-FR" sz="3500" i="1" dirty="0">
                <a:latin typeface="Times New Roman" panose="02020603050405020304" pitchFamily="18" charset="0"/>
                <a:cs typeface="Times New Roman" panose="02020603050405020304" pitchFamily="18" charset="0"/>
              </a:rPr>
              <a:t>, </a:t>
            </a:r>
          </a:p>
          <a:p>
            <a:pPr algn="just"/>
            <a:r>
              <a:rPr lang="fr-FR" sz="3500" i="1" dirty="0">
                <a:latin typeface="Times New Roman" panose="02020603050405020304" pitchFamily="18" charset="0"/>
                <a:cs typeface="Times New Roman" panose="02020603050405020304" pitchFamily="18" charset="0"/>
              </a:rPr>
              <a:t>y = α.</a:t>
            </a:r>
            <a:r>
              <a:rPr lang="fr-FR" sz="3500" i="1" dirty="0" err="1">
                <a:latin typeface="Times New Roman" panose="02020603050405020304" pitchFamily="18" charset="0"/>
                <a:cs typeface="Times New Roman" panose="02020603050405020304" pitchFamily="18" charset="0"/>
              </a:rPr>
              <a:t>cosh</a:t>
            </a:r>
            <a:r>
              <a:rPr lang="fr-FR" sz="3500" i="1" dirty="0">
                <a:latin typeface="Times New Roman" panose="02020603050405020304" pitchFamily="18" charset="0"/>
                <a:cs typeface="Times New Roman" panose="02020603050405020304" pitchFamily="18" charset="0"/>
              </a:rPr>
              <a:t>(t/α).</a:t>
            </a:r>
            <a:r>
              <a:rPr lang="fr-FR" sz="3500" i="1" dirty="0" err="1">
                <a:latin typeface="Times New Roman" panose="02020603050405020304" pitchFamily="18" charset="0"/>
                <a:cs typeface="Times New Roman" panose="02020603050405020304" pitchFamily="18" charset="0"/>
              </a:rPr>
              <a:t>sinχ.sinθ.cosФ</a:t>
            </a:r>
            <a:r>
              <a:rPr lang="fr-FR" sz="3500" i="1" dirty="0">
                <a:latin typeface="Times New Roman" panose="02020603050405020304" pitchFamily="18" charset="0"/>
                <a:cs typeface="Times New Roman" panose="02020603050405020304" pitchFamily="18" charset="0"/>
              </a:rPr>
              <a:t>, </a:t>
            </a:r>
          </a:p>
          <a:p>
            <a:pPr algn="just"/>
            <a:r>
              <a:rPr lang="fr-FR" sz="3500" i="1" dirty="0">
                <a:latin typeface="Times New Roman" panose="02020603050405020304" pitchFamily="18" charset="0"/>
                <a:cs typeface="Times New Roman" panose="02020603050405020304" pitchFamily="18" charset="0"/>
              </a:rPr>
              <a:t>z = α.</a:t>
            </a:r>
            <a:r>
              <a:rPr lang="fr-FR" sz="3500" i="1" dirty="0" err="1">
                <a:latin typeface="Times New Roman" panose="02020603050405020304" pitchFamily="18" charset="0"/>
                <a:cs typeface="Times New Roman" panose="02020603050405020304" pitchFamily="18" charset="0"/>
              </a:rPr>
              <a:t>cosh</a:t>
            </a:r>
            <a:r>
              <a:rPr lang="fr-FR" sz="3500" i="1" dirty="0">
                <a:latin typeface="Times New Roman" panose="02020603050405020304" pitchFamily="18" charset="0"/>
                <a:cs typeface="Times New Roman" panose="02020603050405020304" pitchFamily="18" charset="0"/>
              </a:rPr>
              <a:t>(t/α).</a:t>
            </a:r>
            <a:r>
              <a:rPr lang="fr-FR" sz="3500" i="1" dirty="0" err="1">
                <a:latin typeface="Times New Roman" panose="02020603050405020304" pitchFamily="18" charset="0"/>
                <a:cs typeface="Times New Roman" panose="02020603050405020304" pitchFamily="18" charset="0"/>
              </a:rPr>
              <a:t>sinχ.sinθ.sinФ</a:t>
            </a:r>
            <a:r>
              <a:rPr lang="fr-FR" sz="3500" i="1" dirty="0">
                <a:latin typeface="Times New Roman" panose="02020603050405020304" pitchFamily="18" charset="0"/>
                <a:cs typeface="Times New Roman" panose="02020603050405020304" pitchFamily="18" charset="0"/>
              </a:rPr>
              <a:t> </a:t>
            </a:r>
          </a:p>
          <a:p>
            <a:pPr algn="just"/>
            <a:endParaRPr lang="fr-FR" sz="3500" dirty="0">
              <a:latin typeface="Times New Roman" panose="02020603050405020304" pitchFamily="18" charset="0"/>
              <a:cs typeface="Times New Roman" panose="02020603050405020304" pitchFamily="18" charset="0"/>
            </a:endParaRPr>
          </a:p>
          <a:p>
            <a:pPr algn="just"/>
            <a:r>
              <a:rPr lang="fr-FR" sz="3500" dirty="0">
                <a:latin typeface="Times New Roman" panose="02020603050405020304" pitchFamily="18" charset="0"/>
                <a:cs typeface="Times New Roman" panose="02020603050405020304" pitchFamily="18" charset="0"/>
              </a:rPr>
              <a:t>En différentiant ces fonctions (on calcule </a:t>
            </a:r>
            <a:r>
              <a:rPr lang="fr-FR" sz="3500" i="1" dirty="0">
                <a:latin typeface="Times New Roman" panose="02020603050405020304" pitchFamily="18" charset="0"/>
                <a:cs typeface="Times New Roman" panose="02020603050405020304" pitchFamily="18" charset="0"/>
              </a:rPr>
              <a:t>du, </a:t>
            </a:r>
            <a:r>
              <a:rPr lang="fr-FR" sz="3500" i="1" dirty="0" err="1">
                <a:latin typeface="Times New Roman" panose="02020603050405020304" pitchFamily="18" charset="0"/>
                <a:cs typeface="Times New Roman" panose="02020603050405020304" pitchFamily="18" charset="0"/>
              </a:rPr>
              <a:t>dw</a:t>
            </a:r>
            <a:r>
              <a:rPr lang="fr-FR" sz="3500" i="1" dirty="0">
                <a:latin typeface="Times New Roman" panose="02020603050405020304" pitchFamily="18" charset="0"/>
                <a:cs typeface="Times New Roman" panose="02020603050405020304" pitchFamily="18" charset="0"/>
              </a:rPr>
              <a:t>, dx, </a:t>
            </a:r>
            <a:r>
              <a:rPr lang="fr-FR" sz="3500" i="1" dirty="0" err="1">
                <a:latin typeface="Times New Roman" panose="02020603050405020304" pitchFamily="18" charset="0"/>
                <a:cs typeface="Times New Roman" panose="02020603050405020304" pitchFamily="18" charset="0"/>
              </a:rPr>
              <a:t>dy</a:t>
            </a:r>
            <a:r>
              <a:rPr lang="fr-FR" sz="3500" i="1" dirty="0">
                <a:latin typeface="Times New Roman" panose="02020603050405020304" pitchFamily="18" charset="0"/>
                <a:cs typeface="Times New Roman" panose="02020603050405020304" pitchFamily="18" charset="0"/>
              </a:rPr>
              <a:t>, dz</a:t>
            </a:r>
            <a:r>
              <a:rPr lang="fr-FR" sz="3500" dirty="0">
                <a:latin typeface="Times New Roman" panose="02020603050405020304" pitchFamily="18" charset="0"/>
                <a:cs typeface="Times New Roman" panose="02020603050405020304" pitchFamily="18" charset="0"/>
              </a:rPr>
              <a:t>) et en le reportant dans (1), on obtient la métrique sur l’hyperboloïde:</a:t>
            </a:r>
          </a:p>
          <a:p>
            <a:pPr algn="just"/>
            <a:r>
              <a:rPr lang="fr-FR" sz="3500" dirty="0">
                <a:latin typeface="Times New Roman" panose="02020603050405020304" pitchFamily="18" charset="0"/>
                <a:cs typeface="Times New Roman" panose="02020603050405020304" pitchFamily="18" charset="0"/>
              </a:rPr>
              <a:t> </a:t>
            </a:r>
          </a:p>
          <a:p>
            <a:pPr algn="ctr"/>
            <a:r>
              <a:rPr lang="fr-FR" sz="3500" dirty="0">
                <a:latin typeface="Times New Roman" panose="02020603050405020304" pitchFamily="18" charset="0"/>
                <a:cs typeface="Times New Roman" panose="02020603050405020304" pitchFamily="18" charset="0"/>
              </a:rPr>
              <a:t>ds²=-dt² +a².cosh²(t/a).[d</a:t>
            </a:r>
            <a:r>
              <a:rPr lang="el-GR" sz="3500" dirty="0">
                <a:latin typeface="Times New Roman" panose="02020603050405020304" pitchFamily="18" charset="0"/>
                <a:cs typeface="Times New Roman" panose="02020603050405020304" pitchFamily="18" charset="0"/>
              </a:rPr>
              <a:t>χ</a:t>
            </a:r>
            <a:r>
              <a:rPr lang="fr-FR" sz="3500" dirty="0">
                <a:latin typeface="Times New Roman" panose="02020603050405020304" pitchFamily="18" charset="0"/>
                <a:cs typeface="Times New Roman" panose="02020603050405020304" pitchFamily="18" charset="0"/>
              </a:rPr>
              <a:t>² + sin²</a:t>
            </a:r>
            <a:r>
              <a:rPr lang="el-GR" sz="3500" dirty="0">
                <a:latin typeface="Times New Roman" panose="02020603050405020304" pitchFamily="18" charset="0"/>
                <a:cs typeface="Times New Roman" panose="02020603050405020304" pitchFamily="18" charset="0"/>
              </a:rPr>
              <a:t>χ</a:t>
            </a:r>
            <a:r>
              <a:rPr lang="fr-FR" sz="3500" dirty="0">
                <a:latin typeface="Times New Roman" panose="02020603050405020304" pitchFamily="18" charset="0"/>
                <a:cs typeface="Times New Roman" panose="02020603050405020304" pitchFamily="18" charset="0"/>
              </a:rPr>
              <a:t>(d</a:t>
            </a:r>
            <a:r>
              <a:rPr lang="el-GR" sz="3500" dirty="0">
                <a:latin typeface="Times New Roman" panose="02020603050405020304" pitchFamily="18" charset="0"/>
                <a:cs typeface="Times New Roman" panose="02020603050405020304" pitchFamily="18" charset="0"/>
              </a:rPr>
              <a:t>θ</a:t>
            </a:r>
            <a:r>
              <a:rPr lang="fr-FR" sz="3500" dirty="0">
                <a:latin typeface="Times New Roman" panose="02020603050405020304" pitchFamily="18" charset="0"/>
                <a:cs typeface="Times New Roman" panose="02020603050405020304" pitchFamily="18" charset="0"/>
              </a:rPr>
              <a:t> ²+sin²</a:t>
            </a:r>
            <a:r>
              <a:rPr lang="el-GR" sz="3500" dirty="0">
                <a:latin typeface="Times New Roman" panose="02020603050405020304" pitchFamily="18" charset="0"/>
                <a:cs typeface="Times New Roman" panose="02020603050405020304" pitchFamily="18" charset="0"/>
              </a:rPr>
              <a:t>θ</a:t>
            </a:r>
            <a:r>
              <a:rPr lang="fr-FR" sz="3500" dirty="0">
                <a:latin typeface="Times New Roman" panose="02020603050405020304" pitchFamily="18" charset="0"/>
                <a:cs typeface="Times New Roman" panose="02020603050405020304" pitchFamily="18" charset="0"/>
              </a:rPr>
              <a:t>.d</a:t>
            </a:r>
            <a:r>
              <a:rPr lang="el-GR" sz="3500" dirty="0">
                <a:latin typeface="Times New Roman" panose="02020603050405020304" pitchFamily="18" charset="0"/>
                <a:cs typeface="Times New Roman" panose="02020603050405020304" pitchFamily="18" charset="0"/>
              </a:rPr>
              <a:t>φ</a:t>
            </a:r>
            <a:r>
              <a:rPr lang="fr-FR" sz="3500" dirty="0">
                <a:latin typeface="Times New Roman" panose="02020603050405020304" pitchFamily="18" charset="0"/>
                <a:cs typeface="Times New Roman" panose="02020603050405020304" pitchFamily="18" charset="0"/>
              </a:rPr>
              <a:t> ²)] .</a:t>
            </a:r>
          </a:p>
          <a:p>
            <a:pPr algn="just"/>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30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02D372-B217-7B08-983D-E2120F7C3E13}"/>
              </a:ext>
            </a:extLst>
          </p:cNvPr>
          <p:cNvSpPr>
            <a:spLocks noGrp="1"/>
          </p:cNvSpPr>
          <p:nvPr>
            <p:ph type="title"/>
          </p:nvPr>
        </p:nvSpPr>
        <p:spPr>
          <a:xfrm>
            <a:off x="838200" y="100966"/>
            <a:ext cx="10515600" cy="315912"/>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endParaRPr lang="fr-FR" dirty="0"/>
          </a:p>
        </p:txBody>
      </p:sp>
      <p:sp>
        <p:nvSpPr>
          <p:cNvPr id="3" name="Espace réservé du contenu 2">
            <a:extLst>
              <a:ext uri="{FF2B5EF4-FFF2-40B4-BE49-F238E27FC236}">
                <a16:creationId xmlns:a16="http://schemas.microsoft.com/office/drawing/2014/main" id="{FBF9C9B7-54F3-2895-6E39-21DA9500D72E}"/>
              </a:ext>
            </a:extLst>
          </p:cNvPr>
          <p:cNvSpPr>
            <a:spLocks noGrp="1"/>
          </p:cNvSpPr>
          <p:nvPr>
            <p:ph idx="1"/>
          </p:nvPr>
        </p:nvSpPr>
        <p:spPr>
          <a:xfrm>
            <a:off x="0" y="546101"/>
            <a:ext cx="12192000" cy="6311899"/>
          </a:xfrm>
        </p:spPr>
        <p:txBody>
          <a:bodyPr>
            <a:normAutofit/>
          </a:bodyPr>
          <a:lstStyle/>
          <a:p>
            <a:pPr algn="just"/>
            <a:endParaRPr lang="fr-FR" sz="3500" dirty="0">
              <a:latin typeface="Times New Roman" panose="02020603050405020304" pitchFamily="18" charset="0"/>
              <a:cs typeface="Times New Roman" panose="02020603050405020304" pitchFamily="18" charset="0"/>
            </a:endParaRPr>
          </a:p>
          <a:p>
            <a:pPr algn="just"/>
            <a:r>
              <a:rPr lang="fr-FR" sz="3500" dirty="0">
                <a:latin typeface="Times New Roman" panose="02020603050405020304" pitchFamily="18" charset="0"/>
                <a:cs typeface="Times New Roman" panose="02020603050405020304" pitchFamily="18" charset="0"/>
              </a:rPr>
              <a:t>On peut aussi déduire la forme de la métrique de De Sitter en utilisant la métrique de Robertson Walker (RW) et les équations de Friedmann avec, comme seul paramètre, la constante cosmologique. </a:t>
            </a:r>
            <a:endParaRPr lang="fr-FR" sz="3500" dirty="0"/>
          </a:p>
          <a:p>
            <a:pPr algn="just"/>
            <a:r>
              <a:rPr lang="fr-FR" sz="3500" dirty="0">
                <a:latin typeface="Times New Roman" panose="02020603050405020304" pitchFamily="18" charset="0"/>
                <a:cs typeface="Times New Roman" panose="02020603050405020304" pitchFamily="18" charset="0"/>
              </a:rPr>
              <a:t>Dans la diapositive précédente, sans utiliser la relativité générale nous avions utilisé des coordonnées qui produisaient une section spatiale de type hypersphère, de taille variant avec le temps. Avec d’autres coordonnées, toujours sans l’équation de Friedmann, nous aurions pu trouver d’autres solutions. </a:t>
            </a:r>
          </a:p>
        </p:txBody>
      </p:sp>
    </p:spTree>
    <p:extLst>
      <p:ext uri="{BB962C8B-B14F-4D97-AF65-F5344CB8AC3E}">
        <p14:creationId xmlns:p14="http://schemas.microsoft.com/office/powerpoint/2010/main" val="50743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DCF6B-883F-76F5-E856-8A8981F917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59A068-A0FC-BA10-D996-6C1F424F5762}"/>
              </a:ext>
            </a:extLst>
          </p:cNvPr>
          <p:cNvSpPr>
            <a:spLocks noGrp="1"/>
          </p:cNvSpPr>
          <p:nvPr>
            <p:ph type="title"/>
          </p:nvPr>
        </p:nvSpPr>
        <p:spPr>
          <a:xfrm>
            <a:off x="838200" y="100966"/>
            <a:ext cx="10515600" cy="315912"/>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1A9CCD5D-2810-0585-A642-542819CB7EA7}"/>
                  </a:ext>
                </a:extLst>
              </p:cNvPr>
              <p:cNvSpPr>
                <a:spLocks noGrp="1"/>
              </p:cNvSpPr>
              <p:nvPr>
                <p:ph idx="1"/>
              </p:nvPr>
            </p:nvSpPr>
            <p:spPr>
              <a:xfrm>
                <a:off x="0" y="546101"/>
                <a:ext cx="12192000" cy="6311899"/>
              </a:xfrm>
            </p:spPr>
            <p:txBody>
              <a:bodyPr>
                <a:normAutofit/>
              </a:bodyPr>
              <a:lstStyle/>
              <a:p>
                <a:pPr algn="just"/>
                <a:r>
                  <a:rPr lang="fr-FR" sz="3500" dirty="0">
                    <a:latin typeface="Times New Roman" panose="02020603050405020304" pitchFamily="18" charset="0"/>
                    <a:cs typeface="Times New Roman" panose="02020603050405020304" pitchFamily="18" charset="0"/>
                  </a:rPr>
                  <a:t>L’intérêt de l’équation de Friedmann est de les introduire naturellement. Avec une constante cosmologique </a:t>
                </a:r>
                <a:r>
                  <a:rPr lang="el-GR" sz="3500" dirty="0">
                    <a:latin typeface="Times New Roman" panose="02020603050405020304" pitchFamily="18" charset="0"/>
                    <a:cs typeface="Times New Roman" panose="02020603050405020304" pitchFamily="18" charset="0"/>
                  </a:rPr>
                  <a:t>λ</a:t>
                </a:r>
                <a:r>
                  <a:rPr lang="fr-FR" sz="3500" dirty="0">
                    <a:latin typeface="Times New Roman" panose="02020603050405020304" pitchFamily="18" charset="0"/>
                    <a:cs typeface="Times New Roman" panose="02020603050405020304" pitchFamily="18" charset="0"/>
                  </a:rPr>
                  <a:t> positive et k = 1, qui correspond à une courbure spatiale positive dans la métrique RW, cela donne :			</a:t>
                </a:r>
              </a:p>
              <a:p>
                <a:pPr algn="just"/>
                <a:r>
                  <a:rPr lang="fr-FR" sz="3600" dirty="0" err="1">
                    <a:latin typeface="Times New Roman" panose="02020603050405020304" pitchFamily="18" charset="0"/>
                    <a:cs typeface="Times New Roman" panose="02020603050405020304" pitchFamily="18" charset="0"/>
                  </a:rPr>
                  <a:t>ds</a:t>
                </a:r>
                <a:r>
                  <a:rPr lang="fr-FR" sz="3600" dirty="0">
                    <a:latin typeface="Times New Roman" panose="02020603050405020304" pitchFamily="18" charset="0"/>
                    <a:cs typeface="Times New Roman" panose="02020603050405020304" pitchFamily="18" charset="0"/>
                  </a:rPr>
                  <a:t>²= -dt² +</a:t>
                </a:r>
                <a:r>
                  <a:rPr lang="fr-FR" sz="3600" dirty="0">
                    <a:cs typeface="Times New Roman" panose="02020603050405020304" pitchFamily="18" charset="0"/>
                  </a:rPr>
                  <a:t> </a:t>
                </a:r>
                <a14:m>
                  <m:oMath xmlns:m="http://schemas.openxmlformats.org/officeDocument/2006/math">
                    <m:f>
                      <m:fPr>
                        <m:ctrlPr>
                          <a:rPr lang="fr-FR" sz="2600" b="0" i="1" smtClean="0">
                            <a:latin typeface="Cambria Math" panose="02040503050406030204" pitchFamily="18" charset="0"/>
                            <a:cs typeface="Times New Roman" panose="02020603050405020304" pitchFamily="18" charset="0"/>
                          </a:rPr>
                        </m:ctrlPr>
                      </m:fPr>
                      <m:num>
                        <m:r>
                          <a:rPr lang="fr-FR" sz="2600" b="0" i="1" smtClean="0">
                            <a:latin typeface="Cambria Math" panose="02040503050406030204" pitchFamily="18" charset="0"/>
                            <a:cs typeface="Times New Roman" panose="02020603050405020304" pitchFamily="18" charset="0"/>
                          </a:rPr>
                          <m:t>3</m:t>
                        </m:r>
                      </m:num>
                      <m:den>
                        <m:r>
                          <m:rPr>
                            <m:sty m:val="p"/>
                          </m:rPr>
                          <a:rPr lang="el-GR" sz="2600" i="1" smtClean="0">
                            <a:latin typeface="Cambria Math" panose="02040503050406030204" pitchFamily="18" charset="0"/>
                            <a:cs typeface="Times New Roman" panose="02020603050405020304" pitchFamily="18" charset="0"/>
                          </a:rPr>
                          <m:t>λ</m:t>
                        </m:r>
                      </m:den>
                    </m:f>
                  </m:oMath>
                </a14:m>
                <a:r>
                  <a:rPr lang="fr-FR" sz="3600" dirty="0">
                    <a:latin typeface="Times New Roman" panose="02020603050405020304" pitchFamily="18" charset="0"/>
                    <a:cs typeface="Times New Roman" panose="02020603050405020304" pitchFamily="18" charset="0"/>
                  </a:rPr>
                  <a:t>cosh²(</a:t>
                </a:r>
                <a14:m>
                  <m:oMath xmlns:m="http://schemas.openxmlformats.org/officeDocument/2006/math">
                    <m:rad>
                      <m:radPr>
                        <m:degHide m:val="on"/>
                        <m:ctrlPr>
                          <a:rPr lang="fr-FR" sz="2600" i="1">
                            <a:latin typeface="Cambria Math" panose="02040503050406030204" pitchFamily="18" charset="0"/>
                            <a:cs typeface="Times New Roman" panose="02020603050405020304" pitchFamily="18" charset="0"/>
                          </a:rPr>
                        </m:ctrlPr>
                      </m:radPr>
                      <m:deg/>
                      <m:e>
                        <m:f>
                          <m:fPr>
                            <m:ctrlPr>
                              <a:rPr lang="fr-FR" sz="2600" i="1">
                                <a:latin typeface="Cambria Math" panose="02040503050406030204" pitchFamily="18" charset="0"/>
                                <a:ea typeface="Cambria Math" panose="02040503050406030204" pitchFamily="18" charset="0"/>
                                <a:cs typeface="Times New Roman" panose="02020603050405020304" pitchFamily="18" charset="0"/>
                              </a:rPr>
                            </m:ctrlPr>
                          </m:fPr>
                          <m:num>
                            <m:r>
                              <a:rPr lang="fr-FR" sz="2600" i="1">
                                <a:latin typeface="Cambria Math" panose="02040503050406030204" pitchFamily="18" charset="0"/>
                                <a:ea typeface="Cambria Math" panose="02040503050406030204" pitchFamily="18" charset="0"/>
                                <a:cs typeface="Times New Roman" panose="02020603050405020304" pitchFamily="18" charset="0"/>
                              </a:rPr>
                              <m:t>𝜆</m:t>
                            </m:r>
                          </m:num>
                          <m:den>
                            <m:r>
                              <a:rPr lang="fr-FR" sz="2600" i="1">
                                <a:latin typeface="Cambria Math" panose="02040503050406030204" pitchFamily="18" charset="0"/>
                                <a:cs typeface="Times New Roman" panose="02020603050405020304" pitchFamily="18" charset="0"/>
                              </a:rPr>
                              <m:t>3</m:t>
                            </m:r>
                          </m:den>
                        </m:f>
                      </m:e>
                    </m:rad>
                  </m:oMath>
                </a14:m>
                <a:r>
                  <a:rPr lang="fr-FR" sz="3600" dirty="0">
                    <a:latin typeface="Times New Roman" panose="02020603050405020304" pitchFamily="18" charset="0"/>
                    <a:cs typeface="Times New Roman" panose="02020603050405020304" pitchFamily="18" charset="0"/>
                  </a:rPr>
                  <a:t>.t).[d</a:t>
                </a:r>
                <a:r>
                  <a:rPr lang="el-GR" sz="3600" dirty="0">
                    <a:latin typeface="Times New Roman" panose="02020603050405020304" pitchFamily="18" charset="0"/>
                    <a:cs typeface="Times New Roman" panose="02020603050405020304" pitchFamily="18" charset="0"/>
                  </a:rPr>
                  <a:t>χ</a:t>
                </a:r>
                <a:r>
                  <a:rPr lang="fr-FR" sz="3600" dirty="0">
                    <a:latin typeface="Times New Roman" panose="02020603050405020304" pitchFamily="18" charset="0"/>
                    <a:cs typeface="Times New Roman" panose="02020603050405020304" pitchFamily="18" charset="0"/>
                  </a:rPr>
                  <a:t>² + sin²</a:t>
                </a:r>
                <a:r>
                  <a:rPr lang="el-GR" sz="3600" dirty="0">
                    <a:latin typeface="Times New Roman" panose="02020603050405020304" pitchFamily="18" charset="0"/>
                    <a:cs typeface="Times New Roman" panose="02020603050405020304" pitchFamily="18" charset="0"/>
                  </a:rPr>
                  <a:t>χ</a:t>
                </a:r>
                <a:r>
                  <a:rPr lang="fr-FR" sz="3600" dirty="0">
                    <a:latin typeface="Times New Roman" panose="02020603050405020304" pitchFamily="18" charset="0"/>
                    <a:cs typeface="Times New Roman" panose="02020603050405020304" pitchFamily="18" charset="0"/>
                  </a:rPr>
                  <a:t>(d</a:t>
                </a:r>
                <a:r>
                  <a:rPr lang="el-GR" sz="3600" dirty="0">
                    <a:latin typeface="Times New Roman" panose="02020603050405020304" pitchFamily="18" charset="0"/>
                    <a:cs typeface="Times New Roman" panose="02020603050405020304" pitchFamily="18" charset="0"/>
                  </a:rPr>
                  <a:t>θ</a:t>
                </a:r>
                <a:r>
                  <a:rPr lang="fr-FR" sz="3600" dirty="0">
                    <a:latin typeface="Times New Roman" panose="02020603050405020304" pitchFamily="18" charset="0"/>
                    <a:cs typeface="Times New Roman" panose="02020603050405020304" pitchFamily="18" charset="0"/>
                  </a:rPr>
                  <a:t> ²+sin²</a:t>
                </a:r>
                <a:r>
                  <a:rPr lang="el-GR" sz="3600" dirty="0">
                    <a:latin typeface="Times New Roman" panose="02020603050405020304" pitchFamily="18" charset="0"/>
                    <a:cs typeface="Times New Roman" panose="02020603050405020304" pitchFamily="18" charset="0"/>
                  </a:rPr>
                  <a:t>θ</a:t>
                </a:r>
                <a:r>
                  <a:rPr lang="fr-FR" sz="3600" dirty="0">
                    <a:latin typeface="Times New Roman" panose="02020603050405020304" pitchFamily="18" charset="0"/>
                    <a:cs typeface="Times New Roman" panose="02020603050405020304" pitchFamily="18" charset="0"/>
                  </a:rPr>
                  <a:t>.d</a:t>
                </a:r>
                <a:r>
                  <a:rPr lang="el-GR" sz="3600" dirty="0">
                    <a:latin typeface="Times New Roman" panose="02020603050405020304" pitchFamily="18" charset="0"/>
                    <a:cs typeface="Times New Roman" panose="02020603050405020304" pitchFamily="18" charset="0"/>
                  </a:rPr>
                  <a:t>φ</a:t>
                </a:r>
                <a:r>
                  <a:rPr lang="fr-FR" sz="3600" dirty="0">
                    <a:latin typeface="Times New Roman" panose="02020603050405020304" pitchFamily="18" charset="0"/>
                    <a:cs typeface="Times New Roman" panose="02020603050405020304" pitchFamily="18" charset="0"/>
                  </a:rPr>
                  <a:t> ²)]</a:t>
                </a:r>
              </a:p>
              <a:p>
                <a:pPr algn="just"/>
                <a:r>
                  <a:rPr lang="fr-FR" sz="3600" dirty="0">
                    <a:latin typeface="Times New Roman" panose="02020603050405020304" pitchFamily="18" charset="0"/>
                    <a:cs typeface="Times New Roman" panose="02020603050405020304" pitchFamily="18" charset="0"/>
                  </a:rPr>
                  <a:t> C’est valorisé par </a:t>
                </a:r>
                <a:r>
                  <a:rPr lang="el-GR" sz="3600" dirty="0">
                    <a:latin typeface="Times New Roman" panose="02020603050405020304" pitchFamily="18" charset="0"/>
                    <a:cs typeface="Times New Roman" panose="02020603050405020304" pitchFamily="18" charset="0"/>
                  </a:rPr>
                  <a:t>λ</a:t>
                </a:r>
                <a:r>
                  <a:rPr lang="fr-FR" sz="3600" dirty="0">
                    <a:latin typeface="Times New Roman" panose="02020603050405020304" pitchFamily="18" charset="0"/>
                    <a:cs typeface="Times New Roman" panose="02020603050405020304" pitchFamily="18" charset="0"/>
                  </a:rPr>
                  <a:t> (relié au scalaire de Ricci R). On constate que c’est la même forme que celle établie directement.</a:t>
                </a:r>
              </a:p>
              <a:p>
                <a:pPr algn="just"/>
                <a:r>
                  <a:rPr lang="fr-FR" sz="3600" dirty="0">
                    <a:latin typeface="Times New Roman" panose="02020603050405020304" pitchFamily="18" charset="0"/>
                    <a:cs typeface="Times New Roman" panose="02020603050405020304" pitchFamily="18" charset="0"/>
                  </a:rPr>
                  <a:t>Les sections spatiales d</a:t>
                </a:r>
                <a:r>
                  <a:rPr lang="el-GR" sz="3600" dirty="0">
                    <a:latin typeface="Times New Roman" panose="02020603050405020304" pitchFamily="18" charset="0"/>
                    <a:cs typeface="Times New Roman" panose="02020603050405020304" pitchFamily="18" charset="0"/>
                  </a:rPr>
                  <a:t>Ω</a:t>
                </a:r>
                <a:r>
                  <a:rPr lang="fr-FR" sz="3600" baseline="-25000" dirty="0">
                    <a:latin typeface="Times New Roman" panose="02020603050405020304" pitchFamily="18" charset="0"/>
                    <a:cs typeface="Times New Roman" panose="02020603050405020304" pitchFamily="18" charset="0"/>
                  </a:rPr>
                  <a:t>3</a:t>
                </a:r>
                <a:r>
                  <a:rPr lang="fr-FR" sz="3600" dirty="0">
                    <a:latin typeface="Times New Roman" panose="02020603050405020304" pitchFamily="18" charset="0"/>
                    <a:cs typeface="Times New Roman" panose="02020603050405020304" pitchFamily="18" charset="0"/>
                  </a:rPr>
                  <a:t>² pour t = t</a:t>
                </a:r>
                <a:r>
                  <a:rPr lang="fr-FR" sz="3600" baseline="-25000" dirty="0">
                    <a:latin typeface="Times New Roman" panose="02020603050405020304" pitchFamily="18" charset="0"/>
                    <a:cs typeface="Times New Roman" panose="02020603050405020304" pitchFamily="18" charset="0"/>
                  </a:rPr>
                  <a:t>i</a:t>
                </a:r>
                <a:r>
                  <a:rPr lang="fr-FR" sz="3600" dirty="0">
                    <a:latin typeface="Times New Roman" panose="02020603050405020304" pitchFamily="18" charset="0"/>
                    <a:cs typeface="Times New Roman" panose="02020603050405020304" pitchFamily="18" charset="0"/>
                  </a:rPr>
                  <a:t>= constante s’écrivent:</a:t>
                </a:r>
              </a:p>
              <a:p>
                <a:pPr algn="just"/>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 Ω</a:t>
                </a:r>
                <a:r>
                  <a:rPr lang="fr-FR" sz="3200" baseline="-25000" dirty="0">
                    <a:latin typeface="Times New Roman" panose="02020603050405020304" pitchFamily="18" charset="0"/>
                    <a:cs typeface="Times New Roman" panose="02020603050405020304" pitchFamily="18" charset="0"/>
                  </a:rPr>
                  <a:t>3</a:t>
                </a:r>
                <a:r>
                  <a:rPr lang="el-GR" sz="3200" dirty="0">
                    <a:latin typeface="Times New Roman" panose="02020603050405020304" pitchFamily="18" charset="0"/>
                    <a:cs typeface="Times New Roman" panose="02020603050405020304" pitchFamily="18" charset="0"/>
                  </a:rPr>
                  <a:t> </a:t>
                </a:r>
                <a:r>
                  <a:rPr lang="fr-FR" sz="3200" dirty="0">
                    <a:latin typeface="Times New Roman" panose="02020603050405020304" pitchFamily="18" charset="0"/>
                    <a:cs typeface="Times New Roman" panose="02020603050405020304" pitchFamily="18" charset="0"/>
                  </a:rPr>
                  <a:t>²= </a:t>
                </a:r>
                <a:r>
                  <a:rPr lang="fr-FR" sz="3200" dirty="0">
                    <a:cs typeface="Times New Roman" panose="02020603050405020304" pitchFamily="18" charset="0"/>
                  </a:rPr>
                  <a:t> </a:t>
                </a:r>
                <a14:m>
                  <m:oMath xmlns:m="http://schemas.openxmlformats.org/officeDocument/2006/math">
                    <m:f>
                      <m:fPr>
                        <m:ctrlPr>
                          <a:rPr lang="fr-FR" sz="3200" i="1">
                            <a:solidFill>
                              <a:srgbClr val="FF0000"/>
                            </a:solidFill>
                            <a:latin typeface="Cambria Math" panose="02040503050406030204" pitchFamily="18" charset="0"/>
                            <a:cs typeface="Times New Roman" panose="02020603050405020304" pitchFamily="18" charset="0"/>
                          </a:rPr>
                        </m:ctrlPr>
                      </m:fPr>
                      <m:num>
                        <m:r>
                          <a:rPr lang="fr-FR" sz="3200" i="1">
                            <a:solidFill>
                              <a:srgbClr val="FF0000"/>
                            </a:solidFill>
                            <a:latin typeface="Cambria Math" panose="02040503050406030204" pitchFamily="18" charset="0"/>
                            <a:cs typeface="Times New Roman" panose="02020603050405020304" pitchFamily="18" charset="0"/>
                          </a:rPr>
                          <m:t>3</m:t>
                        </m:r>
                      </m:num>
                      <m:den>
                        <m:r>
                          <m:rPr>
                            <m:sty m:val="p"/>
                          </m:rPr>
                          <a:rPr lang="el-GR" sz="3200" i="1">
                            <a:solidFill>
                              <a:srgbClr val="FF0000"/>
                            </a:solidFill>
                            <a:latin typeface="Cambria Math" panose="02040503050406030204" pitchFamily="18" charset="0"/>
                            <a:cs typeface="Times New Roman" panose="02020603050405020304" pitchFamily="18" charset="0"/>
                          </a:rPr>
                          <m:t>λ</m:t>
                        </m:r>
                      </m:den>
                    </m:f>
                  </m:oMath>
                </a14:m>
                <a:r>
                  <a:rPr lang="fr-FR" sz="3200" dirty="0">
                    <a:solidFill>
                      <a:srgbClr val="FF0000"/>
                    </a:solidFill>
                    <a:latin typeface="Times New Roman" panose="02020603050405020304" pitchFamily="18" charset="0"/>
                    <a:cs typeface="Times New Roman" panose="02020603050405020304" pitchFamily="18" charset="0"/>
                  </a:rPr>
                  <a:t>cosh²(</a:t>
                </a:r>
                <a14:m>
                  <m:oMath xmlns:m="http://schemas.openxmlformats.org/officeDocument/2006/math">
                    <m:rad>
                      <m:radPr>
                        <m:degHide m:val="on"/>
                        <m:ctrlPr>
                          <a:rPr lang="fr-FR" sz="3200" i="1">
                            <a:solidFill>
                              <a:srgbClr val="FF0000"/>
                            </a:solidFill>
                            <a:latin typeface="Cambria Math" panose="02040503050406030204" pitchFamily="18" charset="0"/>
                            <a:cs typeface="Times New Roman" panose="02020603050405020304" pitchFamily="18" charset="0"/>
                          </a:rPr>
                        </m:ctrlPr>
                      </m:radPr>
                      <m:deg/>
                      <m:e>
                        <m:f>
                          <m:fPr>
                            <m:ctrlPr>
                              <a:rPr lang="fr-FR" sz="3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ctrlPr>
                          </m:fPr>
                          <m:num>
                            <m:r>
                              <a:rPr lang="fr-FR" sz="3200" i="1">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𝜆</m:t>
                            </m:r>
                          </m:num>
                          <m:den>
                            <m:r>
                              <a:rPr lang="fr-FR" sz="3200" i="1">
                                <a:solidFill>
                                  <a:srgbClr val="FF0000"/>
                                </a:solidFill>
                                <a:latin typeface="Cambria Math" panose="02040503050406030204" pitchFamily="18" charset="0"/>
                                <a:cs typeface="Times New Roman" panose="02020603050405020304" pitchFamily="18" charset="0"/>
                              </a:rPr>
                              <m:t>3</m:t>
                            </m:r>
                          </m:den>
                        </m:f>
                      </m:e>
                    </m:rad>
                  </m:oMath>
                </a14:m>
                <a:r>
                  <a:rPr lang="fr-FR" sz="3200" dirty="0">
                    <a:solidFill>
                      <a:srgbClr val="FF0000"/>
                    </a:solidFill>
                    <a:latin typeface="Times New Roman" panose="02020603050405020304" pitchFamily="18" charset="0"/>
                    <a:cs typeface="Times New Roman" panose="02020603050405020304" pitchFamily="18" charset="0"/>
                  </a:rPr>
                  <a:t>.t</a:t>
                </a:r>
                <a:r>
                  <a:rPr lang="fr-FR" sz="3200" baseline="-25000" dirty="0">
                    <a:solidFill>
                      <a:srgbClr val="FF0000"/>
                    </a:solidFill>
                    <a:latin typeface="Times New Roman" panose="02020603050405020304" pitchFamily="18" charset="0"/>
                    <a:cs typeface="Times New Roman" panose="02020603050405020304" pitchFamily="18" charset="0"/>
                  </a:rPr>
                  <a:t>i</a:t>
                </a:r>
                <a:r>
                  <a:rPr lang="fr-FR" sz="3200" dirty="0">
                    <a:solidFill>
                      <a:srgbClr val="FF0000"/>
                    </a:solidFill>
                    <a:latin typeface="Times New Roman" panose="02020603050405020304" pitchFamily="18" charset="0"/>
                    <a:cs typeface="Times New Roman" panose="02020603050405020304" pitchFamily="18" charset="0"/>
                  </a:rPr>
                  <a:t>).</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 ²+sin²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 ²)], </a:t>
                </a:r>
                <a:r>
                  <a:rPr lang="fr-FR" sz="3200" dirty="0">
                    <a:solidFill>
                      <a:srgbClr val="FF0000"/>
                    </a:solidFill>
                    <a:latin typeface="Times New Roman" panose="02020603050405020304" pitchFamily="18" charset="0"/>
                    <a:cs typeface="Times New Roman" panose="02020603050405020304" pitchFamily="18" charset="0"/>
                  </a:rPr>
                  <a:t>en rouge: constante</a:t>
                </a:r>
                <a:r>
                  <a:rPr lang="fr-FR" sz="3200" dirty="0">
                    <a:latin typeface="Times New Roman" panose="02020603050405020304" pitchFamily="18" charset="0"/>
                    <a:cs typeface="Times New Roman" panose="02020603050405020304" pitchFamily="18" charset="0"/>
                  </a:rPr>
                  <a:t>.</a:t>
                </a:r>
              </a:p>
              <a:p>
                <a:pPr algn="just"/>
                <a:r>
                  <a:rPr lang="fr-FR" sz="3200" dirty="0">
                    <a:latin typeface="Times New Roman" panose="02020603050405020304" pitchFamily="18" charset="0"/>
                    <a:cs typeface="Times New Roman" panose="02020603050405020304" pitchFamily="18" charset="0"/>
                  </a:rPr>
                  <a:t>Ce sont des hypersphères à la différence du cas de l’univers surcritique..</a:t>
                </a:r>
              </a:p>
              <a:p>
                <a:pPr algn="just"/>
                <a:endParaRPr lang="fr-FR" dirty="0"/>
              </a:p>
            </p:txBody>
          </p:sp>
        </mc:Choice>
        <mc:Fallback xmlns="">
          <p:sp>
            <p:nvSpPr>
              <p:cNvPr id="3" name="Espace réservé du contenu 2">
                <a:extLst>
                  <a:ext uri="{FF2B5EF4-FFF2-40B4-BE49-F238E27FC236}">
                    <a16:creationId xmlns:a16="http://schemas.microsoft.com/office/drawing/2014/main" id="{1A9CCD5D-2810-0585-A642-542819CB7EA7}"/>
                  </a:ext>
                </a:extLst>
              </p:cNvPr>
              <p:cNvSpPr>
                <a:spLocks noGrp="1" noRot="1" noChangeAspect="1" noMove="1" noResize="1" noEditPoints="1" noAdjustHandles="1" noChangeArrowheads="1" noChangeShapeType="1" noTextEdit="1"/>
              </p:cNvSpPr>
              <p:nvPr>
                <p:ph idx="1"/>
              </p:nvPr>
            </p:nvSpPr>
            <p:spPr>
              <a:xfrm>
                <a:off x="0" y="546101"/>
                <a:ext cx="12192000" cy="6311899"/>
              </a:xfrm>
              <a:blipFill>
                <a:blip r:embed="rId2"/>
                <a:stretch>
                  <a:fillRect l="-1350" t="-2319" r="-1500" b="-1159"/>
                </a:stretch>
              </a:blipFill>
            </p:spPr>
            <p:txBody>
              <a:bodyPr/>
              <a:lstStyle/>
              <a:p>
                <a:r>
                  <a:rPr lang="fr-FR">
                    <a:noFill/>
                  </a:rPr>
                  <a:t> </a:t>
                </a:r>
              </a:p>
            </p:txBody>
          </p:sp>
        </mc:Fallback>
      </mc:AlternateContent>
    </p:spTree>
    <p:extLst>
      <p:ext uri="{BB962C8B-B14F-4D97-AF65-F5344CB8AC3E}">
        <p14:creationId xmlns:p14="http://schemas.microsoft.com/office/powerpoint/2010/main" val="116161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249566D-27AD-6513-3DFB-0CEE071350A9}"/>
              </a:ext>
            </a:extLst>
          </p:cNvPr>
          <p:cNvPicPr>
            <a:picLocks noChangeAspect="1"/>
          </p:cNvPicPr>
          <p:nvPr/>
        </p:nvPicPr>
        <p:blipFill>
          <a:blip r:embed="rId2"/>
          <a:stretch>
            <a:fillRect/>
          </a:stretch>
        </p:blipFill>
        <p:spPr>
          <a:xfrm>
            <a:off x="1" y="-14100"/>
            <a:ext cx="7233920" cy="6709540"/>
          </a:xfrm>
          <a:prstGeom prst="rect">
            <a:avLst/>
          </a:prstGeom>
        </p:spPr>
      </p:pic>
      <p:sp>
        <p:nvSpPr>
          <p:cNvPr id="4" name="ZoneTexte 3">
            <a:extLst>
              <a:ext uri="{FF2B5EF4-FFF2-40B4-BE49-F238E27FC236}">
                <a16:creationId xmlns:a16="http://schemas.microsoft.com/office/drawing/2014/main" id="{E8AE240B-5F15-DC19-C080-BA3AA50CE58C}"/>
              </a:ext>
            </a:extLst>
          </p:cNvPr>
          <p:cNvSpPr txBox="1"/>
          <p:nvPr/>
        </p:nvSpPr>
        <p:spPr>
          <a:xfrm>
            <a:off x="6096000" y="599440"/>
            <a:ext cx="5994400" cy="2062103"/>
          </a:xfrm>
          <a:prstGeom prst="rect">
            <a:avLst/>
          </a:prstGeom>
          <a:noFill/>
        </p:spPr>
        <p:txBody>
          <a:bodyPr wrap="square" rtlCol="0">
            <a:spAutoFit/>
          </a:bodyPr>
          <a:lstStyle/>
          <a:p>
            <a:pPr algn="ctr"/>
            <a:r>
              <a:rPr lang="fr-FR" sz="3200" dirty="0">
                <a:latin typeface="Times New Roman" panose="02020603050405020304" pitchFamily="18" charset="0"/>
                <a:cs typeface="Times New Roman" panose="02020603050405020304" pitchFamily="18" charset="0"/>
              </a:rPr>
              <a:t>Représentation de l’espace-temps de De Sitter, k=1</a:t>
            </a:r>
          </a:p>
          <a:p>
            <a:pPr algn="ctr"/>
            <a:r>
              <a:rPr lang="fr-FR" sz="3200" dirty="0">
                <a:latin typeface="Times New Roman" panose="02020603050405020304" pitchFamily="18" charset="0"/>
                <a:cs typeface="Times New Roman" panose="02020603050405020304" pitchFamily="18" charset="0"/>
              </a:rPr>
              <a:t>Extrait du cours de RG de M2 de E. </a:t>
            </a:r>
            <a:r>
              <a:rPr lang="fr-FR" sz="3200" dirty="0" err="1">
                <a:latin typeface="Times New Roman" panose="02020603050405020304" pitchFamily="18" charset="0"/>
                <a:cs typeface="Times New Roman" panose="02020603050405020304" pitchFamily="18" charset="0"/>
              </a:rPr>
              <a:t>Gourgoulhon</a:t>
            </a:r>
            <a:r>
              <a:rPr lang="fr-FR" sz="3200" dirty="0">
                <a:latin typeface="Times New Roman" panose="02020603050405020304" pitchFamily="18" charset="0"/>
                <a:cs typeface="Times New Roman" panose="02020603050405020304" pitchFamily="18" charset="0"/>
              </a:rPr>
              <a:t> </a:t>
            </a:r>
          </a:p>
        </p:txBody>
      </p:sp>
      <p:sp>
        <p:nvSpPr>
          <p:cNvPr id="6" name="ZoneTexte 5">
            <a:extLst>
              <a:ext uri="{FF2B5EF4-FFF2-40B4-BE49-F238E27FC236}">
                <a16:creationId xmlns:a16="http://schemas.microsoft.com/office/drawing/2014/main" id="{5EDB04BB-31E5-C63B-AE4B-BADE9DA468FA}"/>
              </a:ext>
            </a:extLst>
          </p:cNvPr>
          <p:cNvSpPr txBox="1"/>
          <p:nvPr/>
        </p:nvSpPr>
        <p:spPr>
          <a:xfrm>
            <a:off x="6027420" y="2661543"/>
            <a:ext cx="6131560" cy="369332"/>
          </a:xfrm>
          <a:prstGeom prst="rect">
            <a:avLst/>
          </a:prstGeom>
          <a:noFill/>
        </p:spPr>
        <p:txBody>
          <a:bodyPr wrap="square">
            <a:spAutoFit/>
          </a:bodyPr>
          <a:lstStyle/>
          <a:p>
            <a:pPr algn="ctr"/>
            <a:r>
              <a:rPr lang="fr-FR" sz="1800" dirty="0">
                <a:latin typeface="Times New Roman" panose="02020603050405020304" pitchFamily="18" charset="0"/>
                <a:cs typeface="Times New Roman" panose="02020603050405020304" pitchFamily="18" charset="0"/>
                <a:hlinkClick r:id="rId3"/>
              </a:rPr>
              <a:t>https://people-lux.obspm.fr/gourgoulhon/fr/master/relatM2.pdf</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005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AF069-0198-3617-DE42-7EAFADCDCF8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66DACC-51DF-176D-D0F9-96FCA3052BF5}"/>
              </a:ext>
            </a:extLst>
          </p:cNvPr>
          <p:cNvSpPr>
            <a:spLocks noGrp="1"/>
          </p:cNvSpPr>
          <p:nvPr>
            <p:ph type="title"/>
          </p:nvPr>
        </p:nvSpPr>
        <p:spPr>
          <a:xfrm>
            <a:off x="838200" y="100966"/>
            <a:ext cx="10515600" cy="315912"/>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endParaRPr lang="fr-FR" dirty="0"/>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5D95A9C9-99AD-BC40-71AD-35330D3F7DB3}"/>
                  </a:ext>
                </a:extLst>
              </p:cNvPr>
              <p:cNvSpPr>
                <a:spLocks noGrp="1"/>
              </p:cNvSpPr>
              <p:nvPr>
                <p:ph idx="1"/>
              </p:nvPr>
            </p:nvSpPr>
            <p:spPr>
              <a:xfrm>
                <a:off x="0" y="841375"/>
                <a:ext cx="12192000" cy="6311899"/>
              </a:xfrm>
            </p:spPr>
            <p:txBody>
              <a:bodyPr>
                <a:normAutofit/>
              </a:bodyPr>
              <a:lstStyle/>
              <a:p>
                <a:r>
                  <a:rPr lang="fr-FR" sz="3500" dirty="0">
                    <a:latin typeface="Times New Roman" panose="02020603050405020304" pitchFamily="18" charset="0"/>
                    <a:cs typeface="Times New Roman" panose="02020603050405020304" pitchFamily="18" charset="0"/>
                  </a:rPr>
                  <a:t>Avec toujours une constante cosmologique </a:t>
                </a:r>
                <a:r>
                  <a:rPr lang="el-GR" sz="3500" dirty="0">
                    <a:latin typeface="Times New Roman" panose="02020603050405020304" pitchFamily="18" charset="0"/>
                    <a:cs typeface="Times New Roman" panose="02020603050405020304" pitchFamily="18" charset="0"/>
                  </a:rPr>
                  <a:t>λ </a:t>
                </a:r>
                <a:r>
                  <a:rPr lang="fr-FR" sz="3500" dirty="0">
                    <a:latin typeface="Times New Roman" panose="02020603050405020304" pitchFamily="18" charset="0"/>
                    <a:cs typeface="Times New Roman" panose="02020603050405020304" pitchFamily="18" charset="0"/>
                  </a:rPr>
                  <a:t>positive il existe une solution avec k = -1 (courbure négative), où la section spatiale est de type  hyperbolique de taille variant avec le temps qui s’écrit:</a:t>
                </a:r>
              </a:p>
              <a:p>
                <a:endParaRPr lang="fr-FR" sz="3500" dirty="0">
                  <a:latin typeface="Times New Roman" panose="02020603050405020304" pitchFamily="18" charset="0"/>
                  <a:cs typeface="Times New Roman" panose="02020603050405020304" pitchFamily="18" charset="0"/>
                </a:endParaRPr>
              </a:p>
              <a:p>
                <a:pPr algn="ctr"/>
                <a:r>
                  <a:rPr lang="fr-FR" sz="3500" dirty="0">
                    <a:latin typeface="Times New Roman" panose="02020603050405020304" pitchFamily="18" charset="0"/>
                    <a:cs typeface="Times New Roman" panose="02020603050405020304" pitchFamily="18" charset="0"/>
                  </a:rPr>
                  <a:t>  </a:t>
                </a:r>
                <a:r>
                  <a:rPr lang="fr-FR" sz="3500" dirty="0" err="1">
                    <a:latin typeface="Times New Roman" panose="02020603050405020304" pitchFamily="18" charset="0"/>
                    <a:cs typeface="Times New Roman" panose="02020603050405020304" pitchFamily="18" charset="0"/>
                  </a:rPr>
                  <a:t>ds</a:t>
                </a:r>
                <a:r>
                  <a:rPr lang="fr-FR" sz="3500" dirty="0">
                    <a:latin typeface="Times New Roman" panose="02020603050405020304" pitchFamily="18" charset="0"/>
                    <a:cs typeface="Times New Roman" panose="02020603050405020304" pitchFamily="18" charset="0"/>
                  </a:rPr>
                  <a:t>²= -dt² +</a:t>
                </a:r>
                <a:r>
                  <a:rPr lang="fr-FR" sz="3600" dirty="0">
                    <a:cs typeface="Times New Roman" panose="02020603050405020304" pitchFamily="18" charset="0"/>
                  </a:rPr>
                  <a:t> </a:t>
                </a:r>
                <a14:m>
                  <m:oMath xmlns:m="http://schemas.openxmlformats.org/officeDocument/2006/math">
                    <m:f>
                      <m:fPr>
                        <m:ctrlPr>
                          <a:rPr lang="fr-FR" sz="2400" i="1">
                            <a:latin typeface="Cambria Math" panose="02040503050406030204" pitchFamily="18" charset="0"/>
                            <a:cs typeface="Times New Roman" panose="02020603050405020304" pitchFamily="18" charset="0"/>
                          </a:rPr>
                        </m:ctrlPr>
                      </m:fPr>
                      <m:num>
                        <m:r>
                          <a:rPr lang="fr-FR" sz="2400" i="1">
                            <a:latin typeface="Cambria Math" panose="02040503050406030204" pitchFamily="18" charset="0"/>
                            <a:cs typeface="Times New Roman" panose="02020603050405020304" pitchFamily="18" charset="0"/>
                          </a:rPr>
                          <m:t>3</m:t>
                        </m:r>
                      </m:num>
                      <m:den>
                        <m:r>
                          <a:rPr lang="fr-FR" sz="2400" i="1" smtClean="0">
                            <a:latin typeface="Cambria Math" panose="02040503050406030204" pitchFamily="18" charset="0"/>
                            <a:ea typeface="Cambria Math" panose="02040503050406030204" pitchFamily="18" charset="0"/>
                            <a:cs typeface="Times New Roman" panose="02020603050405020304" pitchFamily="18" charset="0"/>
                          </a:rPr>
                          <m:t>𝜆</m:t>
                        </m:r>
                      </m:den>
                    </m:f>
                    <m:r>
                      <a:rPr lang="fr-FR" sz="2400" i="1">
                        <a:latin typeface="Cambria Math" panose="02040503050406030204" pitchFamily="18" charset="0"/>
                        <a:ea typeface="Cambria Math" panose="02040503050406030204" pitchFamily="18" charset="0"/>
                        <a:cs typeface="Times New Roman" panose="02020603050405020304" pitchFamily="18" charset="0"/>
                      </a:rPr>
                      <m:t> </m:t>
                    </m:r>
                  </m:oMath>
                </a14:m>
                <a:r>
                  <a:rPr lang="fr-FR" sz="3500" dirty="0">
                    <a:latin typeface="Times New Roman" panose="02020603050405020304" pitchFamily="18" charset="0"/>
                    <a:cs typeface="Times New Roman" panose="02020603050405020304" pitchFamily="18" charset="0"/>
                  </a:rPr>
                  <a:t>sinh²(</a:t>
                </a:r>
                <a14:m>
                  <m:oMath xmlns:m="http://schemas.openxmlformats.org/officeDocument/2006/math">
                    <m:rad>
                      <m:radPr>
                        <m:degHide m:val="on"/>
                        <m:ctrlPr>
                          <a:rPr lang="fr-FR" sz="2400" i="1">
                            <a:latin typeface="Cambria Math" panose="02040503050406030204" pitchFamily="18" charset="0"/>
                            <a:cs typeface="Times New Roman" panose="02020603050405020304" pitchFamily="18" charset="0"/>
                          </a:rPr>
                        </m:ctrlPr>
                      </m:radPr>
                      <m:deg/>
                      <m:e>
                        <m:f>
                          <m:fPr>
                            <m:ctrlPr>
                              <a:rPr lang="fr-FR" sz="2400" i="1">
                                <a:latin typeface="Cambria Math" panose="02040503050406030204" pitchFamily="18" charset="0"/>
                                <a:ea typeface="Cambria Math" panose="02040503050406030204" pitchFamily="18" charset="0"/>
                                <a:cs typeface="Times New Roman" panose="02020603050405020304" pitchFamily="18" charset="0"/>
                              </a:rPr>
                            </m:ctrlPr>
                          </m:fPr>
                          <m:num>
                            <m:r>
                              <a:rPr lang="fr-FR" sz="2400" i="1">
                                <a:latin typeface="Cambria Math" panose="02040503050406030204" pitchFamily="18" charset="0"/>
                                <a:ea typeface="Cambria Math" panose="02040503050406030204" pitchFamily="18" charset="0"/>
                                <a:cs typeface="Times New Roman" panose="02020603050405020304" pitchFamily="18" charset="0"/>
                              </a:rPr>
                              <m:t>𝜆</m:t>
                            </m:r>
                          </m:num>
                          <m:den>
                            <m:r>
                              <a:rPr lang="fr-FR" sz="2400" i="1">
                                <a:latin typeface="Cambria Math" panose="02040503050406030204" pitchFamily="18" charset="0"/>
                                <a:cs typeface="Times New Roman" panose="02020603050405020304" pitchFamily="18" charset="0"/>
                              </a:rPr>
                              <m:t>3</m:t>
                            </m:r>
                          </m:den>
                        </m:f>
                      </m:e>
                    </m:rad>
                  </m:oMath>
                </a14:m>
                <a:r>
                  <a:rPr lang="fr-FR" sz="3500" dirty="0">
                    <a:latin typeface="Times New Roman" panose="02020603050405020304" pitchFamily="18" charset="0"/>
                    <a:cs typeface="Times New Roman" panose="02020603050405020304" pitchFamily="18" charset="0"/>
                  </a:rPr>
                  <a:t>.t).[d</a:t>
                </a:r>
                <a:r>
                  <a:rPr lang="el-GR" sz="3500" dirty="0">
                    <a:latin typeface="Times New Roman" panose="02020603050405020304" pitchFamily="18" charset="0"/>
                    <a:cs typeface="Times New Roman" panose="02020603050405020304" pitchFamily="18" charset="0"/>
                  </a:rPr>
                  <a:t>χ</a:t>
                </a:r>
                <a:r>
                  <a:rPr lang="fr-FR" sz="3500" dirty="0">
                    <a:latin typeface="Times New Roman" panose="02020603050405020304" pitchFamily="18" charset="0"/>
                    <a:cs typeface="Times New Roman" panose="02020603050405020304" pitchFamily="18" charset="0"/>
                  </a:rPr>
                  <a:t>² + </a:t>
                </a:r>
                <a:r>
                  <a:rPr lang="fr-FR" sz="3500" dirty="0" err="1">
                    <a:latin typeface="Times New Roman" panose="02020603050405020304" pitchFamily="18" charset="0"/>
                    <a:cs typeface="Times New Roman" panose="02020603050405020304" pitchFamily="18" charset="0"/>
                  </a:rPr>
                  <a:t>sinh</a:t>
                </a:r>
                <a:r>
                  <a:rPr lang="fr-FR" sz="3500" dirty="0">
                    <a:latin typeface="Times New Roman" panose="02020603050405020304" pitchFamily="18" charset="0"/>
                    <a:cs typeface="Times New Roman" panose="02020603050405020304" pitchFamily="18" charset="0"/>
                  </a:rPr>
                  <a:t>²</a:t>
                </a:r>
                <a:r>
                  <a:rPr lang="el-GR" sz="3500" dirty="0">
                    <a:latin typeface="Times New Roman" panose="02020603050405020304" pitchFamily="18" charset="0"/>
                    <a:cs typeface="Times New Roman" panose="02020603050405020304" pitchFamily="18" charset="0"/>
                  </a:rPr>
                  <a:t>χ</a:t>
                </a:r>
                <a:r>
                  <a:rPr lang="fr-FR" sz="3500" dirty="0">
                    <a:latin typeface="Times New Roman" panose="02020603050405020304" pitchFamily="18" charset="0"/>
                    <a:cs typeface="Times New Roman" panose="02020603050405020304" pitchFamily="18" charset="0"/>
                  </a:rPr>
                  <a:t>(d</a:t>
                </a:r>
                <a:r>
                  <a:rPr lang="el-GR" sz="3500" dirty="0">
                    <a:latin typeface="Times New Roman" panose="02020603050405020304" pitchFamily="18" charset="0"/>
                    <a:cs typeface="Times New Roman" panose="02020603050405020304" pitchFamily="18" charset="0"/>
                  </a:rPr>
                  <a:t>θ</a:t>
                </a:r>
                <a:r>
                  <a:rPr lang="fr-FR" sz="3500" dirty="0">
                    <a:latin typeface="Times New Roman" panose="02020603050405020304" pitchFamily="18" charset="0"/>
                    <a:cs typeface="Times New Roman" panose="02020603050405020304" pitchFamily="18" charset="0"/>
                  </a:rPr>
                  <a:t> ²+sin²</a:t>
                </a:r>
                <a:r>
                  <a:rPr lang="el-GR" sz="3500" dirty="0">
                    <a:latin typeface="Times New Roman" panose="02020603050405020304" pitchFamily="18" charset="0"/>
                    <a:cs typeface="Times New Roman" panose="02020603050405020304" pitchFamily="18" charset="0"/>
                  </a:rPr>
                  <a:t>θ</a:t>
                </a:r>
                <a:r>
                  <a:rPr lang="fr-FR" sz="3500" dirty="0">
                    <a:latin typeface="Times New Roman" panose="02020603050405020304" pitchFamily="18" charset="0"/>
                    <a:cs typeface="Times New Roman" panose="02020603050405020304" pitchFamily="18" charset="0"/>
                  </a:rPr>
                  <a:t>.d</a:t>
                </a:r>
                <a:r>
                  <a:rPr lang="el-GR" sz="3500" dirty="0">
                    <a:latin typeface="Times New Roman" panose="02020603050405020304" pitchFamily="18" charset="0"/>
                    <a:cs typeface="Times New Roman" panose="02020603050405020304" pitchFamily="18" charset="0"/>
                  </a:rPr>
                  <a:t>φ</a:t>
                </a:r>
                <a:r>
                  <a:rPr lang="fr-FR" sz="3500" dirty="0">
                    <a:latin typeface="Times New Roman" panose="02020603050405020304" pitchFamily="18" charset="0"/>
                    <a:cs typeface="Times New Roman" panose="02020603050405020304" pitchFamily="18" charset="0"/>
                  </a:rPr>
                  <a:t> ²)] </a:t>
                </a:r>
              </a:p>
              <a:p>
                <a:pPr algn="ctr"/>
                <a:endParaRPr lang="fr-FR" sz="3500" dirty="0">
                  <a:latin typeface="Times New Roman" panose="02020603050405020304" pitchFamily="18" charset="0"/>
                  <a:cs typeface="Times New Roman" panose="02020603050405020304" pitchFamily="18" charset="0"/>
                </a:endParaRPr>
              </a:p>
              <a:p>
                <a:pPr algn="just"/>
                <a:r>
                  <a:rPr lang="fr-FR" sz="3500" dirty="0">
                    <a:latin typeface="Times New Roman" panose="02020603050405020304" pitchFamily="18" charset="0"/>
                    <a:cs typeface="Times New Roman" panose="02020603050405020304" pitchFamily="18" charset="0"/>
                  </a:rPr>
                  <a:t> et il existe même une solution où k = 0, où a(t) est de type </a:t>
                </a:r>
                <a:r>
                  <a:rPr lang="fr-FR" sz="3500" dirty="0" err="1">
                    <a:latin typeface="Times New Roman" panose="02020603050405020304" pitchFamily="18" charset="0"/>
                    <a:cs typeface="Times New Roman" panose="02020603050405020304" pitchFamily="18" charset="0"/>
                  </a:rPr>
                  <a:t>exp</a:t>
                </a:r>
                <a:r>
                  <a:rPr lang="fr-FR" sz="3500" dirty="0">
                    <a:latin typeface="Times New Roman" panose="02020603050405020304" pitchFamily="18" charset="0"/>
                    <a:cs typeface="Times New Roman" panose="02020603050405020304" pitchFamily="18" charset="0"/>
                  </a:rPr>
                  <a:t>(t) (Lemaitre), mais non maximale (de couvre pas toute la variété).</a:t>
                </a:r>
              </a:p>
              <a:p>
                <a:pPr algn="just"/>
                <a:r>
                  <a:rPr lang="fr-FR" sz="3500" dirty="0">
                    <a:latin typeface="Times New Roman" panose="02020603050405020304" pitchFamily="18" charset="0"/>
                    <a:cs typeface="Times New Roman" panose="02020603050405020304" pitchFamily="18" charset="0"/>
                  </a:rPr>
                  <a:t>.</a:t>
                </a:r>
              </a:p>
              <a:p>
                <a:endParaRPr lang="fr-FR" sz="3200" dirty="0">
                  <a:latin typeface="Times New Roman" panose="02020603050405020304" pitchFamily="18" charset="0"/>
                  <a:cs typeface="Times New Roman" panose="02020603050405020304" pitchFamily="18" charset="0"/>
                </a:endParaRPr>
              </a:p>
              <a:p>
                <a:endParaRPr lang="fr-FR" dirty="0"/>
              </a:p>
            </p:txBody>
          </p:sp>
        </mc:Choice>
        <mc:Fallback xmlns="">
          <p:sp>
            <p:nvSpPr>
              <p:cNvPr id="3" name="Espace réservé du contenu 2">
                <a:extLst>
                  <a:ext uri="{FF2B5EF4-FFF2-40B4-BE49-F238E27FC236}">
                    <a16:creationId xmlns:a16="http://schemas.microsoft.com/office/drawing/2014/main" id="{5D95A9C9-99AD-BC40-71AD-35330D3F7DB3}"/>
                  </a:ext>
                </a:extLst>
              </p:cNvPr>
              <p:cNvSpPr>
                <a:spLocks noGrp="1" noRot="1" noChangeAspect="1" noMove="1" noResize="1" noEditPoints="1" noAdjustHandles="1" noChangeArrowheads="1" noChangeShapeType="1" noTextEdit="1"/>
              </p:cNvSpPr>
              <p:nvPr>
                <p:ph idx="1"/>
              </p:nvPr>
            </p:nvSpPr>
            <p:spPr>
              <a:xfrm>
                <a:off x="0" y="841375"/>
                <a:ext cx="12192000" cy="6311899"/>
              </a:xfrm>
              <a:blipFill>
                <a:blip r:embed="rId2"/>
                <a:stretch>
                  <a:fillRect l="-1300" t="-2319" r="-1900"/>
                </a:stretch>
              </a:blipFill>
            </p:spPr>
            <p:txBody>
              <a:bodyPr/>
              <a:lstStyle/>
              <a:p>
                <a:r>
                  <a:rPr lang="fr-FR">
                    <a:noFill/>
                  </a:rPr>
                  <a:t> </a:t>
                </a:r>
              </a:p>
            </p:txBody>
          </p:sp>
        </mc:Fallback>
      </mc:AlternateContent>
    </p:spTree>
    <p:extLst>
      <p:ext uri="{BB962C8B-B14F-4D97-AF65-F5344CB8AC3E}">
        <p14:creationId xmlns:p14="http://schemas.microsoft.com/office/powerpoint/2010/main" val="3477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A16C3-1B53-B588-4457-30F9C138A9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4EB915-7881-2F62-31B1-561C700C219B}"/>
              </a:ext>
            </a:extLst>
          </p:cNvPr>
          <p:cNvSpPr>
            <a:spLocks noGrp="1"/>
          </p:cNvSpPr>
          <p:nvPr>
            <p:ph type="title"/>
          </p:nvPr>
        </p:nvSpPr>
        <p:spPr>
          <a:xfrm>
            <a:off x="838200" y="100966"/>
            <a:ext cx="10515600" cy="315912"/>
          </a:xfrm>
        </p:spPr>
        <p:txBody>
          <a:bodyPr>
            <a:normAutofit fontScale="90000"/>
          </a:bodyPr>
          <a:lstStyle/>
          <a:p>
            <a:pPr algn="ctr"/>
            <a:r>
              <a:rPr lang="fr-FR" dirty="0">
                <a:latin typeface="Times New Roman" panose="02020603050405020304" pitchFamily="18" charset="0"/>
                <a:cs typeface="Times New Roman" panose="02020603050405020304" pitchFamily="18" charset="0"/>
              </a:rPr>
              <a:t>L’espace-temps de De Sitter</a:t>
            </a:r>
            <a:endParaRPr lang="fr-FR" dirty="0"/>
          </a:p>
        </p:txBody>
      </p:sp>
      <p:sp>
        <p:nvSpPr>
          <p:cNvPr id="3" name="Espace réservé du contenu 2">
            <a:extLst>
              <a:ext uri="{FF2B5EF4-FFF2-40B4-BE49-F238E27FC236}">
                <a16:creationId xmlns:a16="http://schemas.microsoft.com/office/drawing/2014/main" id="{BF0DA749-8836-DFB6-FA29-72B5548FCBEA}"/>
              </a:ext>
            </a:extLst>
          </p:cNvPr>
          <p:cNvSpPr>
            <a:spLocks noGrp="1"/>
          </p:cNvSpPr>
          <p:nvPr>
            <p:ph idx="1"/>
          </p:nvPr>
        </p:nvSpPr>
        <p:spPr>
          <a:xfrm>
            <a:off x="0" y="758248"/>
            <a:ext cx="12192000" cy="6311899"/>
          </a:xfrm>
        </p:spPr>
        <p:txBody>
          <a:bodyPr>
            <a:normAutofit/>
          </a:bodyPr>
          <a:lstStyle/>
          <a:p>
            <a:pPr lvl="0" algn="ctr"/>
            <a:r>
              <a:rPr lang="fr-FR" sz="3200" b="1" dirty="0">
                <a:latin typeface="Times New Roman" panose="02020603050405020304" pitchFamily="18" charset="0"/>
                <a:cs typeface="Times New Roman" panose="02020603050405020304" pitchFamily="18" charset="0"/>
              </a:rPr>
              <a:t>Commentaires sur la diversité des formes</a:t>
            </a:r>
          </a:p>
          <a:p>
            <a:pPr algn="just"/>
            <a:r>
              <a:rPr lang="fr-FR" sz="3200" dirty="0">
                <a:latin typeface="Times New Roman" panose="02020603050405020304" pitchFamily="18" charset="0"/>
                <a:cs typeface="Times New Roman" panose="02020603050405020304" pitchFamily="18" charset="0"/>
              </a:rPr>
              <a:t>Toutes ces formes décrivent le même espace-temps, mais dans des coordonnées différentes.</a:t>
            </a:r>
          </a:p>
          <a:p>
            <a:pPr algn="just"/>
            <a:r>
              <a:rPr lang="fr-FR" sz="3200" dirty="0">
                <a:latin typeface="Times New Roman" panose="02020603050405020304" pitchFamily="18" charset="0"/>
                <a:cs typeface="Times New Roman" panose="02020603050405020304" pitchFamily="18" charset="0"/>
              </a:rPr>
              <a:t>La diversité de géométrie des sections spatiales de ses formes, décrivant le même espace-temps, montre que c’est l’espace-temps qui a une réalité physique et pas son feuilletage en temps et espace. </a:t>
            </a:r>
          </a:p>
          <a:p>
            <a:pPr algn="just"/>
            <a:r>
              <a:rPr lang="fr-FR" sz="3200" dirty="0">
                <a:latin typeface="Times New Roman" panose="02020603050405020304" pitchFamily="18" charset="0"/>
                <a:cs typeface="Times New Roman" panose="02020603050405020304" pitchFamily="18" charset="0"/>
              </a:rPr>
              <a:t>Il ne faut donc pas trop s’en préoccuper pour en déduire des caractéristiques physiques. </a:t>
            </a:r>
            <a:endParaRPr lang="fr-FR" sz="35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Pour plus de détails sur les solutions espace-temps de De Sitter voir: </a:t>
            </a:r>
            <a:r>
              <a:rPr lang="fr-FR" sz="3200" dirty="0">
                <a:latin typeface="Times New Roman" panose="02020603050405020304" pitchFamily="18" charset="0"/>
                <a:cs typeface="Times New Roman" panose="02020603050405020304" pitchFamily="18" charset="0"/>
                <a:hlinkClick r:id="rId2"/>
              </a:rPr>
              <a:t>https://astromontgeron.fr/de_sitter_st-antidesitter180523.pdf</a:t>
            </a:r>
            <a:endParaRPr lang="fr-FR" sz="3200" dirty="0">
              <a:latin typeface="Times New Roman" panose="02020603050405020304" pitchFamily="18" charset="0"/>
              <a:cs typeface="Times New Roman" panose="02020603050405020304" pitchFamily="18" charset="0"/>
            </a:endParaRPr>
          </a:p>
          <a:p>
            <a:pPr algn="just"/>
            <a:r>
              <a:rPr lang="fr-FR" sz="3200" dirty="0">
                <a:latin typeface="Times New Roman" panose="02020603050405020304" pitchFamily="18" charset="0"/>
                <a:cs typeface="Times New Roman" panose="02020603050405020304" pitchFamily="18" charset="0"/>
              </a:rPr>
              <a:t>Pour une constante cosmologique négative on obtient un autre espace-temps l’espace-temps </a:t>
            </a:r>
            <a:r>
              <a:rPr lang="fr-FR" sz="3200" dirty="0" err="1">
                <a:latin typeface="Times New Roman" panose="02020603050405020304" pitchFamily="18" charset="0"/>
                <a:cs typeface="Times New Roman" panose="02020603050405020304" pitchFamily="18" charset="0"/>
              </a:rPr>
              <a:t>anti-De</a:t>
            </a:r>
            <a:r>
              <a:rPr lang="fr-FR" sz="3200" dirty="0">
                <a:latin typeface="Times New Roman" panose="02020603050405020304" pitchFamily="18" charset="0"/>
                <a:cs typeface="Times New Roman" panose="02020603050405020304" pitchFamily="18" charset="0"/>
              </a:rPr>
              <a:t> Sitter, qui a une structure très particulière</a:t>
            </a:r>
          </a:p>
          <a:p>
            <a:pPr algn="just"/>
            <a:endParaRPr lang="fr-FR" sz="35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1805198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67D1DC-7D03-76F3-21FD-5A7A3AF9CF5C}"/>
              </a:ext>
            </a:extLst>
          </p:cNvPr>
          <p:cNvSpPr>
            <a:spLocks noGrp="1"/>
          </p:cNvSpPr>
          <p:nvPr>
            <p:ph type="title"/>
          </p:nvPr>
        </p:nvSpPr>
        <p:spPr>
          <a:xfrm>
            <a:off x="83127" y="365125"/>
            <a:ext cx="12108873" cy="1325563"/>
          </a:xfrm>
        </p:spPr>
        <p:txBody>
          <a:bodyPr/>
          <a:lstStyle/>
          <a:p>
            <a:r>
              <a:rPr lang="fr-FR" dirty="0">
                <a:latin typeface="Times New Roman" panose="02020603050405020304" pitchFamily="18" charset="0"/>
                <a:cs typeface="Times New Roman" panose="02020603050405020304" pitchFamily="18" charset="0"/>
              </a:rPr>
              <a:t>Autre cas d’hypersphère: Univers statique d’Einstein</a:t>
            </a:r>
          </a:p>
        </p:txBody>
      </p:sp>
      <p:sp>
        <p:nvSpPr>
          <p:cNvPr id="3" name="Espace réservé du contenu 2">
            <a:extLst>
              <a:ext uri="{FF2B5EF4-FFF2-40B4-BE49-F238E27FC236}">
                <a16:creationId xmlns:a16="http://schemas.microsoft.com/office/drawing/2014/main" id="{F4FAAB42-A068-4FFC-7749-75148826F354}"/>
              </a:ext>
            </a:extLst>
          </p:cNvPr>
          <p:cNvSpPr>
            <a:spLocks noGrp="1"/>
          </p:cNvSpPr>
          <p:nvPr>
            <p:ph idx="1"/>
          </p:nvPr>
        </p:nvSpPr>
        <p:spPr/>
        <p:txBody>
          <a:bodyPr/>
          <a:lstStyle/>
          <a:p>
            <a:pPr algn="just"/>
            <a:r>
              <a:rPr lang="fr-FR" sz="3200" dirty="0">
                <a:latin typeface="Times New Roman" panose="02020603050405020304" pitchFamily="18" charset="0"/>
                <a:cs typeface="Times New Roman" panose="02020603050405020304" pitchFamily="18" charset="0"/>
              </a:rPr>
              <a:t>La métrique associée à la solution d’Einstein statique s’écrit:</a:t>
            </a:r>
          </a:p>
          <a:p>
            <a:pPr algn="just"/>
            <a:r>
              <a:rPr lang="fr-FR" sz="3200" dirty="0" err="1">
                <a:latin typeface="Times New Roman" panose="02020603050405020304" pitchFamily="18" charset="0"/>
                <a:cs typeface="Times New Roman" panose="02020603050405020304" pitchFamily="18" charset="0"/>
              </a:rPr>
              <a:t>ds</a:t>
            </a:r>
            <a:r>
              <a:rPr lang="fr-FR" sz="3200" dirty="0">
                <a:latin typeface="Times New Roman" panose="02020603050405020304" pitchFamily="18" charset="0"/>
                <a:cs typeface="Times New Roman" panose="02020603050405020304" pitchFamily="18" charset="0"/>
              </a:rPr>
              <a:t>² = -dt² +d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² +sin²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²) = -dt² + d</a:t>
            </a:r>
            <a:r>
              <a:rPr lang="el-GR" sz="3200" dirty="0">
                <a:latin typeface="Times New Roman" panose="02020603050405020304" pitchFamily="18" charset="0"/>
                <a:cs typeface="Times New Roman" panose="02020603050405020304" pitchFamily="18" charset="0"/>
              </a:rPr>
              <a:t>Ω</a:t>
            </a:r>
            <a:r>
              <a:rPr lang="fr-FR" sz="3200" baseline="-25000" dirty="0">
                <a:latin typeface="Times New Roman" panose="02020603050405020304" pitchFamily="18" charset="0"/>
                <a:cs typeface="Times New Roman" panose="02020603050405020304" pitchFamily="18" charset="0"/>
              </a:rPr>
              <a:t>3</a:t>
            </a:r>
            <a:r>
              <a:rPr lang="fr-FR" sz="3200" dirty="0">
                <a:latin typeface="Times New Roman" panose="02020603050405020304" pitchFamily="18" charset="0"/>
                <a:cs typeface="Times New Roman" panose="02020603050405020304" pitchFamily="18" charset="0"/>
              </a:rPr>
              <a:t>² </a:t>
            </a:r>
          </a:p>
          <a:p>
            <a:pPr algn="just"/>
            <a:r>
              <a:rPr lang="fr-FR" sz="3200" dirty="0">
                <a:latin typeface="Times New Roman" panose="02020603050405020304" pitchFamily="18" charset="0"/>
                <a:cs typeface="Times New Roman" panose="02020603050405020304" pitchFamily="18" charset="0"/>
              </a:rPr>
              <a:t>La section spatiale pour t = constante s’écrit:</a:t>
            </a:r>
          </a:p>
          <a:p>
            <a:pPr algn="just"/>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Ω</a:t>
            </a:r>
            <a:r>
              <a:rPr lang="fr-FR" sz="3200" baseline="-25000" dirty="0">
                <a:latin typeface="Times New Roman" panose="02020603050405020304" pitchFamily="18" charset="0"/>
                <a:cs typeface="Times New Roman" panose="02020603050405020304" pitchFamily="18" charset="0"/>
              </a:rPr>
              <a:t>3</a:t>
            </a:r>
            <a:r>
              <a:rPr lang="fr-FR" sz="3200" dirty="0">
                <a:latin typeface="Times New Roman" panose="02020603050405020304" pitchFamily="18" charset="0"/>
                <a:cs typeface="Times New Roman" panose="02020603050405020304" pitchFamily="18" charset="0"/>
              </a:rPr>
              <a:t>² = d</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² + sin²</a:t>
            </a:r>
            <a:r>
              <a:rPr lang="el-GR" sz="3200" dirty="0">
                <a:latin typeface="Times New Roman" panose="02020603050405020304" pitchFamily="18" charset="0"/>
                <a:cs typeface="Times New Roman" panose="02020603050405020304" pitchFamily="18" charset="0"/>
              </a:rPr>
              <a:t>χ</a:t>
            </a:r>
            <a:r>
              <a:rPr lang="fr-FR" sz="3200" dirty="0">
                <a:latin typeface="Times New Roman" panose="02020603050405020304" pitchFamily="18" charset="0"/>
                <a:cs typeface="Times New Roman" panose="02020603050405020304" pitchFamily="18" charset="0"/>
              </a:rPr>
              <a:t> (d</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² +sin²</a:t>
            </a:r>
            <a:r>
              <a:rPr lang="el-GR" sz="3200" dirty="0">
                <a:latin typeface="Times New Roman" panose="02020603050405020304" pitchFamily="18" charset="0"/>
                <a:cs typeface="Times New Roman" panose="02020603050405020304" pitchFamily="18" charset="0"/>
              </a:rPr>
              <a:t>θ</a:t>
            </a:r>
            <a:r>
              <a:rPr lang="fr-FR" sz="3200" dirty="0">
                <a:latin typeface="Times New Roman" panose="02020603050405020304" pitchFamily="18" charset="0"/>
                <a:cs typeface="Times New Roman" panose="02020603050405020304" pitchFamily="18" charset="0"/>
              </a:rPr>
              <a:t>d.</a:t>
            </a:r>
            <a:r>
              <a:rPr lang="el-GR" sz="3200" dirty="0">
                <a:latin typeface="Times New Roman" panose="02020603050405020304" pitchFamily="18" charset="0"/>
                <a:cs typeface="Times New Roman" panose="02020603050405020304" pitchFamily="18" charset="0"/>
              </a:rPr>
              <a:t>φ</a:t>
            </a:r>
            <a:r>
              <a:rPr lang="fr-FR" sz="3200" dirty="0">
                <a:latin typeface="Times New Roman" panose="02020603050405020304" pitchFamily="18" charset="0"/>
                <a:cs typeface="Times New Roman" panose="02020603050405020304" pitchFamily="18" charset="0"/>
              </a:rPr>
              <a:t>²)</a:t>
            </a:r>
          </a:p>
          <a:p>
            <a:pPr algn="just"/>
            <a:r>
              <a:rPr lang="fr-FR" sz="3200" dirty="0">
                <a:latin typeface="Times New Roman" panose="02020603050405020304" pitchFamily="18" charset="0"/>
                <a:cs typeface="Times New Roman" panose="02020603050405020304" pitchFamily="18" charset="0"/>
              </a:rPr>
              <a:t>C’est une hypersphère fixe dont la taille de la section ne dépend pas du temps.</a:t>
            </a:r>
          </a:p>
          <a:p>
            <a:endParaRPr lang="fr-FR" sz="3200" dirty="0">
              <a:latin typeface="Times New Roman" panose="02020603050405020304" pitchFamily="18" charset="0"/>
              <a:cs typeface="Times New Roman" panose="02020603050405020304" pitchFamily="18" charset="0"/>
            </a:endParaRPr>
          </a:p>
          <a:p>
            <a:endParaRPr lang="fr-FR" sz="3200" dirty="0">
              <a:latin typeface="Times New Roman" panose="02020603050405020304" pitchFamily="18" charset="0"/>
              <a:cs typeface="Times New Roman" panose="02020603050405020304" pitchFamily="18" charset="0"/>
            </a:endParaRPr>
          </a:p>
          <a:p>
            <a:endParaRPr lang="fr-FR" dirty="0"/>
          </a:p>
        </p:txBody>
      </p:sp>
    </p:spTree>
    <p:extLst>
      <p:ext uri="{BB962C8B-B14F-4D97-AF65-F5344CB8AC3E}">
        <p14:creationId xmlns:p14="http://schemas.microsoft.com/office/powerpoint/2010/main" val="652576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68B2D-E568-EC9E-4D96-B531D3C4A5A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D3711B-21D8-9743-85B5-5CAE8E94A320}"/>
              </a:ext>
            </a:extLst>
          </p:cNvPr>
          <p:cNvSpPr>
            <a:spLocks noGrp="1"/>
          </p:cNvSpPr>
          <p:nvPr>
            <p:ph type="title"/>
          </p:nvPr>
        </p:nvSpPr>
        <p:spPr>
          <a:xfrm>
            <a:off x="381000" y="1"/>
            <a:ext cx="11430000" cy="782320"/>
          </a:xfrm>
        </p:spPr>
        <p:txBody>
          <a:bodyPr>
            <a:normAutofit/>
          </a:bodyPr>
          <a:lstStyle/>
          <a:p>
            <a:r>
              <a:rPr lang="fr-FR">
                <a:latin typeface="Times New Roman" panose="02020603050405020304" pitchFamily="18" charset="0"/>
                <a:cs typeface="Times New Roman" panose="02020603050405020304" pitchFamily="18" charset="0"/>
              </a:rPr>
              <a:t>La </a:t>
            </a:r>
            <a:r>
              <a:rPr lang="fr-FR" dirty="0">
                <a:latin typeface="Times New Roman" panose="02020603050405020304" pitchFamily="18" charset="0"/>
                <a:cs typeface="Times New Roman" panose="02020603050405020304" pitchFamily="18" charset="0"/>
              </a:rPr>
              <a:t>raison des différences de phénoménologie</a:t>
            </a:r>
          </a:p>
        </p:txBody>
      </p:sp>
      <p:sp>
        <p:nvSpPr>
          <p:cNvPr id="3" name="Espace réservé du contenu 2">
            <a:extLst>
              <a:ext uri="{FF2B5EF4-FFF2-40B4-BE49-F238E27FC236}">
                <a16:creationId xmlns:a16="http://schemas.microsoft.com/office/drawing/2014/main" id="{AF5B8D4F-B340-E24E-EE36-AE02947B1EAF}"/>
              </a:ext>
            </a:extLst>
          </p:cNvPr>
          <p:cNvSpPr>
            <a:spLocks noGrp="1"/>
          </p:cNvSpPr>
          <p:nvPr>
            <p:ph idx="1"/>
          </p:nvPr>
        </p:nvSpPr>
        <p:spPr>
          <a:xfrm>
            <a:off x="166254" y="901065"/>
            <a:ext cx="11954625" cy="5956934"/>
          </a:xfrm>
        </p:spPr>
        <p:txBody>
          <a:bodyPr>
            <a:normAutofit/>
          </a:bodyPr>
          <a:lstStyle/>
          <a:p>
            <a:r>
              <a:rPr lang="fr-FR" sz="3200" b="1" dirty="0">
                <a:latin typeface="Times New Roman" panose="02020603050405020304" pitchFamily="18" charset="0"/>
                <a:cs typeface="Times New Roman" panose="02020603050405020304" pitchFamily="18" charset="0"/>
              </a:rPr>
              <a:t>Quelques différences fondamentales entre ces solutions.</a:t>
            </a:r>
          </a:p>
          <a:p>
            <a:pPr algn="just"/>
            <a:r>
              <a:rPr lang="fr-FR" sz="3200" dirty="0">
                <a:latin typeface="Times New Roman" panose="02020603050405020304" pitchFamily="18" charset="0"/>
                <a:cs typeface="Times New Roman" panose="02020603050405020304" pitchFamily="18" charset="0"/>
              </a:rPr>
              <a:t>La solution de de Sitter citée représente un espace-temps (4D) à symétrie maximum (10 symétries). </a:t>
            </a:r>
          </a:p>
          <a:p>
            <a:pPr algn="just"/>
            <a:r>
              <a:rPr lang="fr-FR" sz="3200" dirty="0">
                <a:latin typeface="Times New Roman" panose="02020603050405020304" pitchFamily="18" charset="0"/>
                <a:cs typeface="Times New Roman" panose="02020603050405020304" pitchFamily="18" charset="0"/>
              </a:rPr>
              <a:t>Elle peut s’établir indépendamment de la relativité générale sur de simples considérations géométriques.</a:t>
            </a:r>
          </a:p>
          <a:p>
            <a:pPr algn="just"/>
            <a:r>
              <a:rPr lang="fr-FR" sz="3200" dirty="0">
                <a:latin typeface="Times New Roman" panose="02020603050405020304" pitchFamily="18" charset="0"/>
                <a:cs typeface="Times New Roman" panose="02020603050405020304" pitchFamily="18" charset="0"/>
              </a:rPr>
              <a:t>Si la solution de De Sitter satisfait l’équation d’Einstein (solution des équations de Friedmann), est-elle pour autant une solution de la relativité générale puisqu’elle peut s’établir sans y faire appel?</a:t>
            </a:r>
          </a:p>
          <a:p>
            <a:pPr marL="0" indent="0" algn="just">
              <a:buNone/>
            </a:pPr>
            <a:r>
              <a:rPr lang="fr-FR" sz="3200" dirty="0">
                <a:latin typeface="Times New Roman" panose="02020603050405020304" pitchFamily="18" charset="0"/>
                <a:cs typeface="Times New Roman" panose="02020603050405020304" pitchFamily="18" charset="0"/>
              </a:rPr>
              <a:t> </a:t>
            </a:r>
          </a:p>
          <a:p>
            <a:pPr algn="just"/>
            <a:r>
              <a:rPr lang="fr-FR" sz="3200" dirty="0">
                <a:latin typeface="Times New Roman" panose="02020603050405020304" pitchFamily="18" charset="0"/>
                <a:cs typeface="Times New Roman" panose="02020603050405020304" pitchFamily="18" charset="0"/>
              </a:rPr>
              <a:t>La solution statique d’Einstein est également à symétrie maximum.</a:t>
            </a:r>
          </a:p>
          <a:p>
            <a:pPr marL="0" indent="0" algn="just">
              <a:buNone/>
            </a:pP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40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57C7B-014E-1536-269A-A01DBF2821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0E3DA4-CF10-1584-2AA0-866CF60881C3}"/>
              </a:ext>
            </a:extLst>
          </p:cNvPr>
          <p:cNvSpPr>
            <a:spLocks noGrp="1"/>
          </p:cNvSpPr>
          <p:nvPr>
            <p:ph type="title"/>
          </p:nvPr>
        </p:nvSpPr>
        <p:spPr>
          <a:xfrm>
            <a:off x="381000" y="1"/>
            <a:ext cx="11430000" cy="782320"/>
          </a:xfrm>
        </p:spPr>
        <p:txBody>
          <a:bodyPr>
            <a:normAutofit/>
          </a:bodyPr>
          <a:lstStyle/>
          <a:p>
            <a:r>
              <a:rPr lang="fr-FR">
                <a:latin typeface="Times New Roman" panose="02020603050405020304" pitchFamily="18" charset="0"/>
                <a:cs typeface="Times New Roman" panose="02020603050405020304" pitchFamily="18" charset="0"/>
              </a:rPr>
              <a:t>La </a:t>
            </a:r>
            <a:r>
              <a:rPr lang="fr-FR" dirty="0">
                <a:latin typeface="Times New Roman" panose="02020603050405020304" pitchFamily="18" charset="0"/>
                <a:cs typeface="Times New Roman" panose="02020603050405020304" pitchFamily="18" charset="0"/>
              </a:rPr>
              <a:t>raison des différences de phénoménologie</a:t>
            </a:r>
          </a:p>
        </p:txBody>
      </p:sp>
      <p:sp>
        <p:nvSpPr>
          <p:cNvPr id="3" name="Espace réservé du contenu 2">
            <a:extLst>
              <a:ext uri="{FF2B5EF4-FFF2-40B4-BE49-F238E27FC236}">
                <a16:creationId xmlns:a16="http://schemas.microsoft.com/office/drawing/2014/main" id="{3D42CA26-EB07-C49E-C8D2-38556484F064}"/>
              </a:ext>
            </a:extLst>
          </p:cNvPr>
          <p:cNvSpPr>
            <a:spLocks noGrp="1"/>
          </p:cNvSpPr>
          <p:nvPr>
            <p:ph idx="1"/>
          </p:nvPr>
        </p:nvSpPr>
        <p:spPr>
          <a:xfrm>
            <a:off x="0" y="901065"/>
            <a:ext cx="12032673" cy="5956934"/>
          </a:xfrm>
        </p:spPr>
        <p:txBody>
          <a:bodyPr>
            <a:normAutofit/>
          </a:bodyPr>
          <a:lstStyle/>
          <a:p>
            <a:pPr algn="just"/>
            <a:r>
              <a:rPr lang="fr-FR" sz="3200" dirty="0">
                <a:latin typeface="Times New Roman" panose="02020603050405020304" pitchFamily="18" charset="0"/>
                <a:cs typeface="Times New Roman" panose="02020603050405020304" pitchFamily="18" charset="0"/>
              </a:rPr>
              <a:t>Si on trace le diagramme de Penrose de ces deux solutions on constate qu’il est identique: autrement dit l’univers de De Sitter et celui d’Einstein statique ont la même structure causale, ils sont conformément équivalents, voir p.26 à 30 sur le lien suivant: </a:t>
            </a:r>
          </a:p>
          <a:p>
            <a:pPr algn="just"/>
            <a:r>
              <a:rPr lang="fr-FR" sz="3200">
                <a:latin typeface="Times New Roman" panose="02020603050405020304" pitchFamily="18" charset="0"/>
                <a:cs typeface="Times New Roman" panose="02020603050405020304" pitchFamily="18" charset="0"/>
                <a:hlinkClick r:id="rId2"/>
              </a:rPr>
              <a:t>https://cosmologie.saf-astronomie.fr/univers_sym%C3%A9trique.pdf</a:t>
            </a:r>
            <a:endParaRPr lang="fr-FR" sz="3200">
              <a:latin typeface="Times New Roman" panose="02020603050405020304" pitchFamily="18" charset="0"/>
              <a:cs typeface="Times New Roman" panose="02020603050405020304" pitchFamily="18" charset="0"/>
            </a:endParaRPr>
          </a:p>
          <a:p>
            <a:pPr algn="just"/>
            <a:r>
              <a:rPr lang="fr-FR" sz="3200" b="1">
                <a:latin typeface="Times New Roman" panose="02020603050405020304" pitchFamily="18" charset="0"/>
                <a:cs typeface="Times New Roman" panose="02020603050405020304" pitchFamily="18" charset="0"/>
              </a:rPr>
              <a:t>Quelques </a:t>
            </a:r>
            <a:r>
              <a:rPr lang="fr-FR" sz="3200" b="1" dirty="0">
                <a:latin typeface="Times New Roman" panose="02020603050405020304" pitchFamily="18" charset="0"/>
                <a:cs typeface="Times New Roman" panose="02020603050405020304" pitchFamily="18" charset="0"/>
              </a:rPr>
              <a:t>différences fondamentales entre toutes ces solutions.</a:t>
            </a:r>
          </a:p>
          <a:p>
            <a:pPr algn="just"/>
            <a:r>
              <a:rPr lang="fr-FR" sz="3200" dirty="0">
                <a:latin typeface="Times New Roman" panose="02020603050405020304" pitchFamily="18" charset="0"/>
                <a:cs typeface="Times New Roman" panose="02020603050405020304" pitchFamily="18" charset="0"/>
              </a:rPr>
              <a:t>Dans l’univers fermé, fait de matière que nous avons cité, la symétrie est moindre (6 symétries), car elle ne porte que sur la section spatiale que dans celles de De Sitter et d’Einstein statique (10 symétries). </a:t>
            </a:r>
          </a:p>
          <a:p>
            <a:pPr algn="just"/>
            <a:r>
              <a:rPr lang="fr-FR" sz="3200" dirty="0">
                <a:latin typeface="Times New Roman" panose="02020603050405020304" pitchFamily="18" charset="0"/>
                <a:cs typeface="Times New Roman" panose="02020603050405020304" pitchFamily="18" charset="0"/>
              </a:rPr>
              <a:t>Des solutions qui n’ont pas le même niveau de symétrie sont </a:t>
            </a:r>
            <a:r>
              <a:rPr lang="fr-FR" sz="3200" b="1" dirty="0">
                <a:latin typeface="Times New Roman" panose="02020603050405020304" pitchFamily="18" charset="0"/>
                <a:cs typeface="Times New Roman" panose="02020603050405020304" pitchFamily="18" charset="0"/>
              </a:rPr>
              <a:t>structurellement</a:t>
            </a:r>
            <a:r>
              <a:rPr lang="fr-FR" sz="3200" dirty="0">
                <a:latin typeface="Times New Roman" panose="02020603050405020304" pitchFamily="18" charset="0"/>
                <a:cs typeface="Times New Roman" panose="02020603050405020304" pitchFamily="18" charset="0"/>
              </a:rPr>
              <a:t> différentes, ceci expliquant que les phénoménologies soient différentes.</a:t>
            </a:r>
          </a:p>
        </p:txBody>
      </p:sp>
    </p:spTree>
    <p:extLst>
      <p:ext uri="{BB962C8B-B14F-4D97-AF65-F5344CB8AC3E}">
        <p14:creationId xmlns:p14="http://schemas.microsoft.com/office/powerpoint/2010/main" val="103656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F409F-C640-4046-A839-DCBF296F7374}"/>
              </a:ext>
            </a:extLst>
          </p:cNvPr>
          <p:cNvSpPr>
            <a:spLocks noGrp="1"/>
          </p:cNvSpPr>
          <p:nvPr>
            <p:ph type="title"/>
          </p:nvPr>
        </p:nvSpPr>
        <p:spPr>
          <a:xfrm>
            <a:off x="838200" y="365126"/>
            <a:ext cx="10515600" cy="788266"/>
          </a:xfrm>
        </p:spPr>
        <p:txBody>
          <a:bodyPr/>
          <a:lstStyle/>
          <a:p>
            <a:pPr algn="ctr"/>
            <a:r>
              <a:rPr lang="fr-FR" dirty="0">
                <a:latin typeface="Times New Roman" panose="02020603050405020304" pitchFamily="18" charset="0"/>
                <a:cs typeface="Times New Roman" panose="02020603050405020304" pitchFamily="18" charset="0"/>
              </a:rPr>
              <a:t>Annexe: </a:t>
            </a:r>
            <a:r>
              <a:rPr lang="fr-FR" dirty="0" err="1">
                <a:latin typeface="Times New Roman" panose="02020603050405020304" pitchFamily="18" charset="0"/>
                <a:cs typeface="Times New Roman" panose="02020603050405020304" pitchFamily="18" charset="0"/>
              </a:rPr>
              <a:t>Flatland</a:t>
            </a:r>
            <a:endParaRPr lang="fr-FR" dirty="0">
              <a:latin typeface="Times New Roman" panose="02020603050405020304" pitchFamily="18" charset="0"/>
              <a:cs typeface="Times New Roman" panose="02020603050405020304" pitchFamily="18" charset="0"/>
            </a:endParaRPr>
          </a:p>
        </p:txBody>
      </p:sp>
      <p:pic>
        <p:nvPicPr>
          <p:cNvPr id="1026" name="Picture 2" descr="Flatland: A Romance of Many Dimensions by Edwin A. Abbott">
            <a:extLst>
              <a:ext uri="{FF2B5EF4-FFF2-40B4-BE49-F238E27FC236}">
                <a16:creationId xmlns:a16="http://schemas.microsoft.com/office/drawing/2014/main" id="{8A087274-BCB5-7A41-A2A3-BCCA1024F3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50227" y="1565853"/>
            <a:ext cx="2900892" cy="435133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9A7DD01-C696-2D74-6844-1B8251880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1119" y="1565853"/>
            <a:ext cx="293019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640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FB08F-4400-C21A-4E45-59C92C9441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CCD562-E90B-5D15-37CD-5338FF3999AA}"/>
              </a:ext>
            </a:extLst>
          </p:cNvPr>
          <p:cNvSpPr>
            <a:spLocks noGrp="1"/>
          </p:cNvSpPr>
          <p:nvPr>
            <p:ph type="title"/>
          </p:nvPr>
        </p:nvSpPr>
        <p:spPr>
          <a:xfrm>
            <a:off x="838200" y="365126"/>
            <a:ext cx="10515600" cy="788266"/>
          </a:xfrm>
        </p:spPr>
        <p:txBody>
          <a:bodyPr/>
          <a:lstStyle/>
          <a:p>
            <a:pPr algn="ctr"/>
            <a:r>
              <a:rPr lang="fr-FR" dirty="0">
                <a:latin typeface="Times New Roman" panose="02020603050405020304" pitchFamily="18" charset="0"/>
                <a:cs typeface="Times New Roman" panose="02020603050405020304" pitchFamily="18" charset="0"/>
              </a:rPr>
              <a:t>Annexe: </a:t>
            </a:r>
            <a:r>
              <a:rPr lang="fr-FR" dirty="0" err="1">
                <a:latin typeface="Times New Roman" panose="02020603050405020304" pitchFamily="18" charset="0"/>
                <a:cs typeface="Times New Roman" panose="02020603050405020304" pitchFamily="18" charset="0"/>
              </a:rPr>
              <a:t>Flatland</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6C80CE0B-4BF1-D69B-2E91-483D021BC722}"/>
              </a:ext>
            </a:extLst>
          </p:cNvPr>
          <p:cNvSpPr>
            <a:spLocks noGrp="1"/>
          </p:cNvSpPr>
          <p:nvPr>
            <p:ph idx="1"/>
          </p:nvPr>
        </p:nvSpPr>
        <p:spPr/>
        <p:txBody>
          <a:bodyPr>
            <a:normAutofit/>
          </a:bodyPr>
          <a:lstStyle/>
          <a:p>
            <a:pPr algn="just"/>
            <a:r>
              <a:rPr lang="fr-FR" sz="3200" dirty="0">
                <a:latin typeface="Times New Roman" panose="02020603050405020304" pitchFamily="18" charset="0"/>
                <a:cs typeface="Times New Roman" panose="02020603050405020304" pitchFamily="18" charset="0"/>
              </a:rPr>
              <a:t>Edwin. A. Abbott, pasteur anglais, en marge de ses recherches théologiques, a écrit à la fin du XIXe siècle ce jeu d'esprit de «science-fiction mathématique»: </a:t>
            </a:r>
          </a:p>
          <a:p>
            <a:pPr algn="just"/>
            <a:r>
              <a:rPr lang="fr-FR" sz="3200" dirty="0">
                <a:latin typeface="Times New Roman" panose="02020603050405020304" pitchFamily="18" charset="0"/>
                <a:cs typeface="Times New Roman" panose="02020603050405020304" pitchFamily="18" charset="0"/>
              </a:rPr>
              <a:t>Carré, habitant de </a:t>
            </a:r>
            <a:r>
              <a:rPr lang="fr-FR" sz="3200" dirty="0" err="1">
                <a:latin typeface="Times New Roman" panose="02020603050405020304" pitchFamily="18" charset="0"/>
                <a:cs typeface="Times New Roman" panose="02020603050405020304" pitchFamily="18" charset="0"/>
              </a:rPr>
              <a:t>Flatland</a:t>
            </a:r>
            <a:r>
              <a:rPr lang="fr-FR" sz="3200" dirty="0">
                <a:latin typeface="Times New Roman" panose="02020603050405020304" pitchFamily="18" charset="0"/>
                <a:cs typeface="Times New Roman" panose="02020603050405020304" pitchFamily="18" charset="0"/>
              </a:rPr>
              <a:t>, le pays à deux dimensions, nous conte comment il a été convié à découvrir les mystères de la troisième dimension, et nous invite à comprendre la situation et le mode de vie de son peuple.</a:t>
            </a:r>
          </a:p>
        </p:txBody>
      </p:sp>
    </p:spTree>
    <p:extLst>
      <p:ext uri="{BB962C8B-B14F-4D97-AF65-F5344CB8AC3E}">
        <p14:creationId xmlns:p14="http://schemas.microsoft.com/office/powerpoint/2010/main" val="2450075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D943-369B-BEF3-509B-C8F59197936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CA25BA7-B520-E05F-8C0F-D5053689A605}"/>
              </a:ext>
            </a:extLst>
          </p:cNvPr>
          <p:cNvSpPr>
            <a:spLocks noGrp="1"/>
          </p:cNvSpPr>
          <p:nvPr>
            <p:ph type="title"/>
          </p:nvPr>
        </p:nvSpPr>
        <p:spPr>
          <a:xfrm>
            <a:off x="838200" y="365126"/>
            <a:ext cx="10515600" cy="788266"/>
          </a:xfrm>
        </p:spPr>
        <p:txBody>
          <a:bodyPr/>
          <a:lstStyle/>
          <a:p>
            <a:pPr algn="ctr"/>
            <a:r>
              <a:rPr lang="fr-FR" dirty="0">
                <a:latin typeface="Times New Roman" panose="02020603050405020304" pitchFamily="18" charset="0"/>
                <a:cs typeface="Times New Roman" panose="02020603050405020304" pitchFamily="18" charset="0"/>
              </a:rPr>
              <a:t>Annexe: </a:t>
            </a:r>
            <a:r>
              <a:rPr lang="fr-FR" dirty="0" err="1">
                <a:latin typeface="Times New Roman" panose="02020603050405020304" pitchFamily="18" charset="0"/>
                <a:cs typeface="Times New Roman" panose="02020603050405020304" pitchFamily="18" charset="0"/>
              </a:rPr>
              <a:t>Flatland</a:t>
            </a:r>
            <a:endParaRPr lang="fr-FR"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8BD7667C-852A-4868-A2C2-08CF1D9B1EC1}"/>
              </a:ext>
            </a:extLst>
          </p:cNvPr>
          <p:cNvSpPr>
            <a:spLocks noGrp="1"/>
          </p:cNvSpPr>
          <p:nvPr>
            <p:ph idx="1"/>
          </p:nvPr>
        </p:nvSpPr>
        <p:spPr/>
        <p:txBody>
          <a:bodyPr>
            <a:normAutofit/>
          </a:bodyPr>
          <a:lstStyle/>
          <a:p>
            <a:pPr algn="just"/>
            <a:r>
              <a:rPr lang="fr-FR" sz="3200" dirty="0">
                <a:latin typeface="Times New Roman" panose="02020603050405020304" pitchFamily="18" charset="0"/>
                <a:cs typeface="Times New Roman" panose="02020603050405020304" pitchFamily="18" charset="0"/>
              </a:rPr>
              <a:t>C’est dans le même esprit, mais en plus réjouissant, que la présentation </a:t>
            </a:r>
            <a:r>
              <a:rPr lang="fr-FR" sz="3200">
                <a:latin typeface="Times New Roman" panose="02020603050405020304" pitchFamily="18" charset="0"/>
                <a:cs typeface="Times New Roman" panose="02020603050405020304" pitchFamily="18" charset="0"/>
              </a:rPr>
              <a:t>qui précède, </a:t>
            </a:r>
            <a:r>
              <a:rPr lang="fr-FR" sz="3200" dirty="0">
                <a:latin typeface="Times New Roman" panose="02020603050405020304" pitchFamily="18" charset="0"/>
                <a:cs typeface="Times New Roman" panose="02020603050405020304" pitchFamily="18" charset="0"/>
              </a:rPr>
              <a:t>où la situation à 2 dimensions de la </a:t>
            </a:r>
            <a:r>
              <a:rPr lang="fr-FR" sz="3200">
                <a:latin typeface="Times New Roman" panose="02020603050405020304" pitchFamily="18" charset="0"/>
                <a:cs typeface="Times New Roman" panose="02020603050405020304" pitchFamily="18" charset="0"/>
              </a:rPr>
              <a:t>surface sphérique induit, </a:t>
            </a:r>
            <a:r>
              <a:rPr lang="fr-FR" sz="3200" dirty="0">
                <a:latin typeface="Times New Roman" panose="02020603050405020304" pitchFamily="18" charset="0"/>
                <a:cs typeface="Times New Roman" panose="02020603050405020304" pitchFamily="18" charset="0"/>
              </a:rPr>
              <a:t>par des </a:t>
            </a:r>
            <a:r>
              <a:rPr lang="fr-FR" sz="3200">
                <a:latin typeface="Times New Roman" panose="02020603050405020304" pitchFamily="18" charset="0"/>
                <a:cs typeface="Times New Roman" panose="02020603050405020304" pitchFamily="18" charset="0"/>
              </a:rPr>
              <a:t>considérations structurelles, </a:t>
            </a:r>
            <a:r>
              <a:rPr lang="fr-FR" sz="3200" dirty="0">
                <a:latin typeface="Times New Roman" panose="02020603050405020304" pitchFamily="18" charset="0"/>
                <a:cs typeface="Times New Roman" panose="02020603050405020304" pitchFamily="18" charset="0"/>
              </a:rPr>
              <a:t>la description de l’hypersurface sphérique à 3 dimensions.</a:t>
            </a:r>
          </a:p>
        </p:txBody>
      </p:sp>
    </p:spTree>
    <p:extLst>
      <p:ext uri="{BB962C8B-B14F-4D97-AF65-F5344CB8AC3E}">
        <p14:creationId xmlns:p14="http://schemas.microsoft.com/office/powerpoint/2010/main" val="170820887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1764</TotalTime>
  <Words>4704</Words>
  <Application>Microsoft Office PowerPoint</Application>
  <PresentationFormat>Grand écran</PresentationFormat>
  <Paragraphs>276</Paragraphs>
  <Slides>37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37</vt:i4>
      </vt:variant>
    </vt:vector>
  </HeadingPairs>
  <TitlesOfParts>
    <vt:vector size="44" baseType="lpstr">
      <vt:lpstr>Algerian</vt:lpstr>
      <vt:lpstr>Arial</vt:lpstr>
      <vt:lpstr>Calibri</vt:lpstr>
      <vt:lpstr>Calibri Light</vt:lpstr>
      <vt:lpstr>Cambria Math</vt:lpstr>
      <vt:lpstr>Times New Roman</vt:lpstr>
      <vt:lpstr>Thème Office</vt:lpstr>
      <vt:lpstr>Sphère &amp;  Hypersphère</vt:lpstr>
      <vt:lpstr>Avertissement</vt:lpstr>
      <vt:lpstr>La sphère comme paradigme pour l’hypersphère 3D</vt:lpstr>
      <vt:lpstr>Exemple de n-sphère et de son hypersurface S(n-1)</vt:lpstr>
      <vt:lpstr>La sphère comme paradigme pour l’hypersphère 3D</vt:lpstr>
      <vt:lpstr>La sphère comme paradigme pour l’hypersphère 3D</vt:lpstr>
      <vt:lpstr>Présentation PowerPoint</vt:lpstr>
      <vt:lpstr>Peut-on visualiser une hypersphère?</vt:lpstr>
      <vt:lpstr>Courbure intrinsèque et extrinsèque</vt:lpstr>
      <vt:lpstr>Géodésique de l’ hypersphère</vt:lpstr>
      <vt:lpstr>Géodésique de l’ hypersphère</vt:lpstr>
      <vt:lpstr>Présentation PowerPoint</vt:lpstr>
      <vt:lpstr>Présentation PowerPoint</vt:lpstr>
      <vt:lpstr>La sphère comme paradigme pour l’hypersphère 3D</vt:lpstr>
      <vt:lpstr>Note sur le cas de dimensions quelconques</vt:lpstr>
      <vt:lpstr>Exemple d’élément à 4 dimensions spatiales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Différence et similitudes avec l’espace-temps de De Sitter</vt:lpstr>
      <vt:lpstr>L’espace-temps de De Sitter</vt:lpstr>
      <vt:lpstr>L’espace-temps de De Sitter</vt:lpstr>
      <vt:lpstr>L’espace-temps de De Sitter</vt:lpstr>
      <vt:lpstr>L’espace-temps de De Sitter</vt:lpstr>
      <vt:lpstr>Présentation PowerPoint</vt:lpstr>
      <vt:lpstr>L’espace-temps de De Sitter</vt:lpstr>
      <vt:lpstr>L’espace-temps de De Sitter</vt:lpstr>
      <vt:lpstr>Autre cas d’hypersphère: Univers statique d’Einstein</vt:lpstr>
      <vt:lpstr>La raison des différences de phénoménologie</vt:lpstr>
      <vt:lpstr>La raison des différences de phénoménologie</vt:lpstr>
      <vt:lpstr>Annexe: Flatland</vt:lpstr>
      <vt:lpstr>Annexe: Flatland</vt:lpstr>
      <vt:lpstr>Annexe: Flatland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jacques Fric</dc:creator>
  <cp:lastModifiedBy>jacques Fric</cp:lastModifiedBy>
  <cp:revision>113</cp:revision>
  <dcterms:created xsi:type="dcterms:W3CDTF">2025-08-21T09:38:57Z</dcterms:created>
  <dcterms:modified xsi:type="dcterms:W3CDTF">2026-09-29T07:42:57Z</dcterms:modified>
</cp:coreProperties>
</file>