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4" r:id="rId4"/>
    <p:sldId id="261" r:id="rId5"/>
    <p:sldId id="273" r:id="rId6"/>
    <p:sldId id="276" r:id="rId7"/>
    <p:sldId id="275" r:id="rId8"/>
    <p:sldId id="263" r:id="rId9"/>
    <p:sldId id="269" r:id="rId10"/>
    <p:sldId id="264" r:id="rId11"/>
    <p:sldId id="289" r:id="rId12"/>
    <p:sldId id="270" r:id="rId13"/>
    <p:sldId id="284" r:id="rId14"/>
    <p:sldId id="266" r:id="rId15"/>
    <p:sldId id="283" r:id="rId16"/>
    <p:sldId id="280" r:id="rId17"/>
    <p:sldId id="285" r:id="rId18"/>
    <p:sldId id="281" r:id="rId19"/>
    <p:sldId id="286" r:id="rId20"/>
    <p:sldId id="287" r:id="rId21"/>
    <p:sldId id="282" r:id="rId22"/>
    <p:sldId id="288" r:id="rId23"/>
    <p:sldId id="290" r:id="rId24"/>
    <p:sldId id="291" r:id="rId25"/>
    <p:sldId id="279" r:id="rId26"/>
    <p:sldId id="292" r:id="rId27"/>
    <p:sldId id="293" r:id="rId28"/>
    <p:sldId id="29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2" d="100"/>
          <a:sy n="92" d="100"/>
        </p:scale>
        <p:origin x="12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E319F-8BEF-6427-43A5-CD5E9F76B38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A8BCBF-917F-81FA-595C-B9D957981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A0E7FE-2E33-145D-4329-18393DB8179F}"/>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5" name="Espace réservé du pied de page 4">
            <a:extLst>
              <a:ext uri="{FF2B5EF4-FFF2-40B4-BE49-F238E27FC236}">
                <a16:creationId xmlns:a16="http://schemas.microsoft.com/office/drawing/2014/main" id="{5E6ABC46-8D93-DBA0-1E34-2EFEAC7F42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A54F53-7241-B33C-DBB7-A75DF7440219}"/>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53153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1A34D-CFEF-34AF-BBD6-4D1114CE40D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0857F8-6AF7-581E-0070-1938B895685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B65757-8047-3919-C09C-6C4806A0B6FB}"/>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5" name="Espace réservé du pied de page 4">
            <a:extLst>
              <a:ext uri="{FF2B5EF4-FFF2-40B4-BE49-F238E27FC236}">
                <a16:creationId xmlns:a16="http://schemas.microsoft.com/office/drawing/2014/main" id="{BEE9FE48-FABA-A8A1-C7DA-1FD09DC504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D9A75C-B26E-B5C3-4421-7D47A8DC6A3A}"/>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283805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259B94-1726-9796-5D75-BFDC91BF43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F45646-A780-31FE-2532-17A02FA27A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5AF8E4-5ABD-DDE3-8C96-323EEB6B1E08}"/>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5" name="Espace réservé du pied de page 4">
            <a:extLst>
              <a:ext uri="{FF2B5EF4-FFF2-40B4-BE49-F238E27FC236}">
                <a16:creationId xmlns:a16="http://schemas.microsoft.com/office/drawing/2014/main" id="{F9A3E8A7-1973-B192-ABFD-7CDE2D38C1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567434-B418-1007-9269-CB339A983008}"/>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276286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564C4-0D3E-89BB-3442-5581A6E602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0D8EB6-41DB-9473-DB02-0A2D8122F4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48400-40D2-8A63-8D2F-663CD6ACC234}"/>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5" name="Espace réservé du pied de page 4">
            <a:extLst>
              <a:ext uri="{FF2B5EF4-FFF2-40B4-BE49-F238E27FC236}">
                <a16:creationId xmlns:a16="http://schemas.microsoft.com/office/drawing/2014/main" id="{92687C81-D95D-FA97-E952-C657440485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2D4C73-4CAF-05F4-23C6-FFE544A7CE57}"/>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236303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8ACEF-E094-D1B9-CE70-B13459FFF3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9C0A14-5ADB-E274-9A75-240871A8B8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6553E37-772A-6500-2BDC-03A3852E9525}"/>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5" name="Espace réservé du pied de page 4">
            <a:extLst>
              <a:ext uri="{FF2B5EF4-FFF2-40B4-BE49-F238E27FC236}">
                <a16:creationId xmlns:a16="http://schemas.microsoft.com/office/drawing/2014/main" id="{FDAA947E-E36C-5704-016D-0C2F067E1D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A59167-AD1B-9203-8421-75B8419AFC10}"/>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323896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1CD6D-901F-387D-9927-515A783F51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F1805E-E099-D84B-7701-AC7B3998F0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D2A183A-E4F0-70E4-00DC-C341AE7293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41E94FD-60AF-38D1-0147-092E04E6EC6C}"/>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6" name="Espace réservé du pied de page 5">
            <a:extLst>
              <a:ext uri="{FF2B5EF4-FFF2-40B4-BE49-F238E27FC236}">
                <a16:creationId xmlns:a16="http://schemas.microsoft.com/office/drawing/2014/main" id="{1A07A3B4-B61A-E2D6-B487-791E1C7A1E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6C83A8-FB2A-6392-F223-1CE14A002F3C}"/>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6123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B72D5-C760-DC93-4990-EC341572F0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973B969-D73C-3EE2-5BEA-68412ECA3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4E55E27-BD09-EC8B-BC94-D3C0498C9E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54D36A-2D75-DBBC-6245-9EFD6A367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FFF4FF0-274A-20F0-0911-E59D788F814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9DA7D38-2997-0A9A-D96C-17123C1C0EA3}"/>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8" name="Espace réservé du pied de page 7">
            <a:extLst>
              <a:ext uri="{FF2B5EF4-FFF2-40B4-BE49-F238E27FC236}">
                <a16:creationId xmlns:a16="http://schemas.microsoft.com/office/drawing/2014/main" id="{3A6582A7-DCD2-C0E0-6102-FCA358E23E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92A0754-E38D-2994-251B-689B00185213}"/>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72246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3839C-9625-35F5-BA63-E49CED2D9F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CAD741-AA6A-0EC1-9647-18CA1D62F720}"/>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4" name="Espace réservé du pied de page 3">
            <a:extLst>
              <a:ext uri="{FF2B5EF4-FFF2-40B4-BE49-F238E27FC236}">
                <a16:creationId xmlns:a16="http://schemas.microsoft.com/office/drawing/2014/main" id="{33629F28-EAE7-96BD-CC58-8CBE30E4A81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EB37A0-347E-6615-5A5C-CB16371642A8}"/>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113397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481AD5-A5BB-A947-4DB9-92FC76F11E96}"/>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3" name="Espace réservé du pied de page 2">
            <a:extLst>
              <a:ext uri="{FF2B5EF4-FFF2-40B4-BE49-F238E27FC236}">
                <a16:creationId xmlns:a16="http://schemas.microsoft.com/office/drawing/2014/main" id="{B1CDB92C-2403-7380-8896-03F1E85FFAF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33B3322-C0E7-1F64-8C9C-4C76F1134C8C}"/>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53439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F41A6-16D0-3186-D16C-E7AD088CF9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A93787-D635-FC98-94FF-8617CAFA2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F37036-6CC6-7926-E0FB-F1AC5C490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C4B3F8-6CE3-2545-CB9C-9CF7429CF8E5}"/>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6" name="Espace réservé du pied de page 5">
            <a:extLst>
              <a:ext uri="{FF2B5EF4-FFF2-40B4-BE49-F238E27FC236}">
                <a16:creationId xmlns:a16="http://schemas.microsoft.com/office/drawing/2014/main" id="{105D2730-D22A-2F4E-458D-DC7C8DE114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71CABB-5409-A78D-53C6-73C04213E7DD}"/>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74225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BE438-D321-41C0-2DD6-E24095FDE0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86B053-513E-58E4-A452-4EB7C0528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AF4FCC5-24E5-8360-9C5E-659F58453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4D1467-9372-74C4-CA9B-6C5F4A49D3B1}"/>
              </a:ext>
            </a:extLst>
          </p:cNvPr>
          <p:cNvSpPr>
            <a:spLocks noGrp="1"/>
          </p:cNvSpPr>
          <p:nvPr>
            <p:ph type="dt" sz="half" idx="10"/>
          </p:nvPr>
        </p:nvSpPr>
        <p:spPr/>
        <p:txBody>
          <a:bodyPr/>
          <a:lstStyle/>
          <a:p>
            <a:fld id="{FB939663-3F85-4641-876A-472C472F411F}" type="datetimeFigureOut">
              <a:rPr lang="fr-FR" smtClean="0"/>
              <a:t>01/12/2025</a:t>
            </a:fld>
            <a:endParaRPr lang="fr-FR"/>
          </a:p>
        </p:txBody>
      </p:sp>
      <p:sp>
        <p:nvSpPr>
          <p:cNvPr id="6" name="Espace réservé du pied de page 5">
            <a:extLst>
              <a:ext uri="{FF2B5EF4-FFF2-40B4-BE49-F238E27FC236}">
                <a16:creationId xmlns:a16="http://schemas.microsoft.com/office/drawing/2014/main" id="{2E81038D-53B4-DD4F-247F-1915155B95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EC8AA5-2B68-A34F-1842-CD873B171E02}"/>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330467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C692AB-3026-F2A2-E04D-1F5429F2A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AF6D00-316E-3DCA-6EDA-9605475B4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9CF88E-2004-E0DD-EE15-2B8A79874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39663-3F85-4641-876A-472C472F411F}" type="datetimeFigureOut">
              <a:rPr lang="fr-FR" smtClean="0"/>
              <a:t>01/12/2025</a:t>
            </a:fld>
            <a:endParaRPr lang="fr-FR"/>
          </a:p>
        </p:txBody>
      </p:sp>
      <p:sp>
        <p:nvSpPr>
          <p:cNvPr id="5" name="Espace réservé du pied de page 4">
            <a:extLst>
              <a:ext uri="{FF2B5EF4-FFF2-40B4-BE49-F238E27FC236}">
                <a16:creationId xmlns:a16="http://schemas.microsoft.com/office/drawing/2014/main" id="{E10599B8-C2C9-3412-E02D-4E3E46CE4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F7D54F-0C49-9B1F-DF85-AA80FE4ED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9E8-478F-4BB4-9057-BC0543DA489D}" type="slidenum">
              <a:rPr lang="fr-FR" smtClean="0"/>
              <a:t>‹N°›</a:t>
            </a:fld>
            <a:endParaRPr lang="fr-FR"/>
          </a:p>
        </p:txBody>
      </p:sp>
    </p:spTree>
    <p:extLst>
      <p:ext uri="{BB962C8B-B14F-4D97-AF65-F5344CB8AC3E}">
        <p14:creationId xmlns:p14="http://schemas.microsoft.com/office/powerpoint/2010/main" val="196653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eople-lux.obspm.fr/gourgoulhon/fr/master/relatM2.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stromontgeron.fr/de_sitter_st-antidesitter18052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eople-lux.obspm.fr/gourgoulhon/fr/master/relatM2.pdf"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71933-59F2-719D-8753-C63757D7411B}"/>
              </a:ext>
            </a:extLst>
          </p:cNvPr>
          <p:cNvSpPr>
            <a:spLocks noGrp="1"/>
          </p:cNvSpPr>
          <p:nvPr>
            <p:ph type="ctrTitle"/>
          </p:nvPr>
        </p:nvSpPr>
        <p:spPr>
          <a:xfrm>
            <a:off x="1524000" y="1122363"/>
            <a:ext cx="9631680" cy="2387600"/>
          </a:xfrm>
        </p:spPr>
        <p:txBody>
          <a:bodyPr>
            <a:normAutofit/>
          </a:bodyPr>
          <a:lstStyle/>
          <a:p>
            <a:r>
              <a:rPr lang="fr-FR" dirty="0">
                <a:latin typeface="Algerian" panose="04020705040A02060702" pitchFamily="82" charset="0"/>
              </a:rPr>
              <a:t>Sphères &amp; </a:t>
            </a:r>
            <a:br>
              <a:rPr lang="fr-FR" dirty="0">
                <a:latin typeface="Algerian" panose="04020705040A02060702" pitchFamily="82" charset="0"/>
              </a:rPr>
            </a:br>
            <a:r>
              <a:rPr lang="fr-FR" dirty="0">
                <a:latin typeface="Algerian" panose="04020705040A02060702" pitchFamily="82" charset="0"/>
              </a:rPr>
              <a:t>Hypersphères</a:t>
            </a:r>
          </a:p>
        </p:txBody>
      </p:sp>
      <p:sp>
        <p:nvSpPr>
          <p:cNvPr id="3" name="Sous-titre 2">
            <a:extLst>
              <a:ext uri="{FF2B5EF4-FFF2-40B4-BE49-F238E27FC236}">
                <a16:creationId xmlns:a16="http://schemas.microsoft.com/office/drawing/2014/main" id="{7BE828DF-0A7D-6DE6-7C8A-717B96D274D7}"/>
              </a:ext>
            </a:extLst>
          </p:cNvPr>
          <p:cNvSpPr>
            <a:spLocks noGrp="1"/>
          </p:cNvSpPr>
          <p:nvPr>
            <p:ph type="subTitle" idx="1"/>
          </p:nvPr>
        </p:nvSpPr>
        <p:spPr>
          <a:xfrm>
            <a:off x="365760" y="4323398"/>
            <a:ext cx="11460480" cy="1655762"/>
          </a:xfrm>
        </p:spPr>
        <p:txBody>
          <a:bodyPr>
            <a:normAutofit/>
          </a:bodyPr>
          <a:lstStyle/>
          <a:p>
            <a:r>
              <a:rPr lang="fr-FR" sz="3200" dirty="0">
                <a:latin typeface="Algerian" panose="04020705040A02060702" pitchFamily="82" charset="0"/>
              </a:rPr>
              <a:t>Quel paradigme Pour tenter d’y voir plus clair?</a:t>
            </a:r>
          </a:p>
        </p:txBody>
      </p:sp>
    </p:spTree>
    <p:extLst>
      <p:ext uri="{BB962C8B-B14F-4D97-AF65-F5344CB8AC3E}">
        <p14:creationId xmlns:p14="http://schemas.microsoft.com/office/powerpoint/2010/main" val="19618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93F08A-A5BA-B976-E458-223295A98AB6}"/>
              </a:ext>
            </a:extLst>
          </p:cNvPr>
          <p:cNvSpPr txBox="1"/>
          <p:nvPr/>
        </p:nvSpPr>
        <p:spPr>
          <a:xfrm>
            <a:off x="0" y="102198"/>
            <a:ext cx="12192000" cy="7848302"/>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Dans ce cas, générant une géométrie spatiale </a:t>
            </a:r>
            <a:r>
              <a:rPr lang="fr-FR" sz="3200" dirty="0" err="1">
                <a:latin typeface="Times New Roman" panose="02020603050405020304" pitchFamily="18" charset="0"/>
                <a:cs typeface="Times New Roman" panose="02020603050405020304" pitchFamily="18" charset="0"/>
              </a:rPr>
              <a:t>hypersphérique</a:t>
            </a:r>
            <a:r>
              <a:rPr lang="fr-FR" sz="3200" dirty="0">
                <a:latin typeface="Times New Roman" panose="02020603050405020304" pitchFamily="18" charset="0"/>
                <a:cs typeface="Times New Roman" panose="02020603050405020304" pitchFamily="18" charset="0"/>
              </a:rPr>
              <a:t> (fermée), on définit souvent r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(notons que pour k =-1, on poserait r = </a:t>
            </a:r>
            <a:r>
              <a:rPr lang="fr-FR" sz="3200" dirty="0" err="1">
                <a:latin typeface="Times New Roman" panose="02020603050405020304" pitchFamily="18" charset="0"/>
                <a:cs typeface="Times New Roman" panose="02020603050405020304" pitchFamily="18" charset="0"/>
              </a:rPr>
              <a:t>sinh</a:t>
            </a:r>
            <a:r>
              <a:rPr lang="el-GR" sz="3200" dirty="0">
                <a:latin typeface="Times New Roman" panose="02020603050405020304" pitchFamily="18" charset="0"/>
                <a:cs typeface="Times New Roman" panose="02020603050405020304" pitchFamily="18" charset="0"/>
              </a:rPr>
              <a:t> χ</a:t>
            </a:r>
            <a:r>
              <a:rPr lang="fr-FR" sz="3200" dirty="0">
                <a:latin typeface="Times New Roman" panose="02020603050405020304" pitchFamily="18" charset="0"/>
                <a:cs typeface="Times New Roman" panose="02020603050405020304" pitchFamily="18" charset="0"/>
              </a:rPr>
              <a:t> et pour k = 0, r =</a:t>
            </a:r>
            <a:r>
              <a:rPr lang="el-GR" sz="3200" dirty="0">
                <a:latin typeface="Times New Roman" panose="02020603050405020304" pitchFamily="18" charset="0"/>
                <a:cs typeface="Times New Roman" panose="02020603050405020304" pitchFamily="18" charset="0"/>
              </a:rPr>
              <a:t> χ</a:t>
            </a:r>
            <a:r>
              <a:rPr lang="fr-FR" sz="3200" dirty="0">
                <a:latin typeface="Times New Roman" panose="02020603050405020304" pitchFamily="18" charset="0"/>
                <a:cs typeface="Times New Roman" panose="02020603050405020304" pitchFamily="18" charset="0"/>
              </a:rPr>
              <a:t>),  pour écrire la métrique RW qui devient:</a:t>
            </a:r>
          </a:p>
          <a:p>
            <a:endParaRPr lang="fr-FR" sz="3200" dirty="0">
              <a:latin typeface="Times New Roman" panose="02020603050405020304" pitchFamily="18" charset="0"/>
              <a:cs typeface="Times New Roman" panose="02020603050405020304" pitchFamily="18" charset="0"/>
            </a:endParaRP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t>
            </a:r>
            <a:r>
              <a:rPr lang="fr-FR" sz="3200" dirty="0">
                <a:solidFill>
                  <a:srgbClr val="FF0000"/>
                </a:solidFill>
                <a:latin typeface="Times New Roman" panose="02020603050405020304" pitchFamily="18" charset="0"/>
                <a:cs typeface="Times New Roman" panose="02020603050405020304" pitchFamily="18" charset="0"/>
              </a:rPr>
              <a:t>a²(t).[d</a:t>
            </a:r>
            <a:r>
              <a:rPr lang="el-GR" sz="3200" dirty="0">
                <a:solidFill>
                  <a:srgbClr val="FF0000"/>
                </a:solidFill>
                <a:latin typeface="Times New Roman" panose="02020603050405020304" pitchFamily="18" charset="0"/>
                <a:cs typeface="Times New Roman" panose="02020603050405020304" pitchFamily="18" charset="0"/>
              </a:rPr>
              <a:t>χ</a:t>
            </a:r>
            <a:r>
              <a:rPr lang="fr-FR" sz="3200" dirty="0">
                <a:solidFill>
                  <a:srgbClr val="FF0000"/>
                </a:solidFill>
                <a:latin typeface="Times New Roman" panose="02020603050405020304" pitchFamily="18" charset="0"/>
                <a:cs typeface="Times New Roman" panose="02020603050405020304" pitchFamily="18" charset="0"/>
              </a:rPr>
              <a:t>² + sin²</a:t>
            </a:r>
            <a:r>
              <a:rPr lang="el-GR" sz="3200" dirty="0">
                <a:solidFill>
                  <a:srgbClr val="FF0000"/>
                </a:solidFill>
                <a:latin typeface="Times New Roman" panose="02020603050405020304" pitchFamily="18" charset="0"/>
                <a:cs typeface="Times New Roman" panose="02020603050405020304" pitchFamily="18" charset="0"/>
              </a:rPr>
              <a:t>χ</a:t>
            </a:r>
            <a:r>
              <a:rPr lang="fr-FR" sz="3200" dirty="0">
                <a:solidFill>
                  <a:srgbClr val="FF0000"/>
                </a:solidFill>
                <a:latin typeface="Times New Roman" panose="02020603050405020304" pitchFamily="18" charset="0"/>
                <a:cs typeface="Times New Roman" panose="02020603050405020304" pitchFamily="18" charset="0"/>
              </a:rPr>
              <a:t>(d</a:t>
            </a:r>
            <a:r>
              <a:rPr lang="el-GR" sz="3200" dirty="0">
                <a:solidFill>
                  <a:srgbClr val="FF0000"/>
                </a:solidFill>
                <a:latin typeface="Times New Roman" panose="02020603050405020304" pitchFamily="18" charset="0"/>
                <a:cs typeface="Times New Roman" panose="02020603050405020304" pitchFamily="18" charset="0"/>
              </a:rPr>
              <a:t>θ</a:t>
            </a:r>
            <a:r>
              <a:rPr lang="fr-FR" sz="3200" dirty="0">
                <a:solidFill>
                  <a:srgbClr val="FF0000"/>
                </a:solidFill>
                <a:latin typeface="Times New Roman" panose="02020603050405020304" pitchFamily="18" charset="0"/>
                <a:cs typeface="Times New Roman" panose="02020603050405020304" pitchFamily="18" charset="0"/>
              </a:rPr>
              <a:t> ²+sin²</a:t>
            </a:r>
            <a:r>
              <a:rPr lang="el-GR" sz="3200" dirty="0">
                <a:solidFill>
                  <a:srgbClr val="FF0000"/>
                </a:solidFill>
                <a:latin typeface="Times New Roman" panose="02020603050405020304" pitchFamily="18" charset="0"/>
                <a:cs typeface="Times New Roman" panose="02020603050405020304" pitchFamily="18" charset="0"/>
              </a:rPr>
              <a:t>θ</a:t>
            </a:r>
            <a:r>
              <a:rPr lang="fr-FR" sz="3200" dirty="0">
                <a:solidFill>
                  <a:srgbClr val="FF0000"/>
                </a:solidFill>
                <a:latin typeface="Times New Roman" panose="02020603050405020304" pitchFamily="18" charset="0"/>
                <a:cs typeface="Times New Roman" panose="02020603050405020304" pitchFamily="18" charset="0"/>
              </a:rPr>
              <a:t>.d</a:t>
            </a:r>
            <a:r>
              <a:rPr lang="el-GR" sz="3200" dirty="0">
                <a:solidFill>
                  <a:srgbClr val="FF0000"/>
                </a:solidFill>
                <a:latin typeface="Times New Roman" panose="02020603050405020304" pitchFamily="18" charset="0"/>
                <a:cs typeface="Times New Roman" panose="02020603050405020304" pitchFamily="18" charset="0"/>
              </a:rPr>
              <a:t>φ</a:t>
            </a:r>
            <a:r>
              <a:rPr lang="fr-FR" sz="3200" dirty="0">
                <a:solidFill>
                  <a:srgbClr val="FF0000"/>
                </a:solidFill>
                <a:latin typeface="Times New Roman" panose="02020603050405020304" pitchFamily="18" charset="0"/>
                <a:cs typeface="Times New Roman" panose="02020603050405020304" pitchFamily="18" charset="0"/>
              </a:rPr>
              <a:t> ²)] </a:t>
            </a:r>
            <a:r>
              <a:rPr lang="fr-FR" sz="3200" dirty="0">
                <a:latin typeface="Times New Roman" panose="02020603050405020304" pitchFamily="18" charset="0"/>
                <a:cs typeface="Times New Roman" panose="02020603050405020304" pitchFamily="18" charset="0"/>
              </a:rPr>
              <a:t>= -dt² +a²(t). d</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²      (2)</a:t>
            </a:r>
          </a:p>
          <a:p>
            <a:r>
              <a:rPr lang="fr-FR" sz="3200" dirty="0">
                <a:latin typeface="Times New Roman" panose="02020603050405020304" pitchFamily="18" charset="0"/>
                <a:cs typeface="Times New Roman" panose="02020603050405020304" pitchFamily="18" charset="0"/>
              </a:rPr>
              <a:t> d</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 ² = 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Ω</a:t>
            </a:r>
            <a:r>
              <a:rPr lang="fr-FR" sz="3200" dirty="0">
                <a:latin typeface="Times New Roman" panose="02020603050405020304" pitchFamily="18" charset="0"/>
                <a:cs typeface="Times New Roman" panose="02020603050405020304" pitchFamily="18" charset="0"/>
              </a:rPr>
              <a:t> ², est la métrique d'une hypersphère.</a:t>
            </a:r>
          </a:p>
          <a:p>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Ω</a:t>
            </a:r>
            <a:r>
              <a:rPr lang="fr-FR" sz="3200" dirty="0">
                <a:latin typeface="Times New Roman" panose="02020603050405020304" pitchFamily="18" charset="0"/>
                <a:cs typeface="Times New Roman" panose="02020603050405020304" pitchFamily="18" charset="0"/>
              </a:rPr>
              <a:t> ² = 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est la métrique sur une surface sphérique (2D).</a:t>
            </a:r>
          </a:p>
          <a:p>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L’équation (2) laisserait à penser que la section spatiale (en rouge) est une hypersphère dont le rayon varie en fonction du temps par a(t)  qui est en facteur. Ce n’est pas le cas, comme la suite va l’illustrer.</a:t>
            </a:r>
            <a:endParaRPr lang="fr-FR" sz="3200" dirty="0"/>
          </a:p>
          <a:p>
            <a:pPr algn="just"/>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7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65D3C7E-FCA0-D303-BBD5-C6E821C78AC5}"/>
              </a:ext>
            </a:extLst>
          </p:cNvPr>
          <p:cNvSpPr txBox="1"/>
          <p:nvPr/>
        </p:nvSpPr>
        <p:spPr>
          <a:xfrm>
            <a:off x="0" y="0"/>
            <a:ext cx="12192000" cy="698652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La valeur de a(t) donnée par les équations de Friedmann, dans ce cas, est sous forme paramétrique et va s’exprimer par les équations suivantes: </a:t>
            </a:r>
          </a:p>
          <a:p>
            <a:pPr algn="ctr"/>
            <a:endParaRPr lang="fr-FR" sz="3200" dirty="0">
              <a:latin typeface="Times New Roman" panose="02020603050405020304" pitchFamily="18" charset="0"/>
              <a:cs typeface="Times New Roman" panose="02020603050405020304" pitchFamily="18" charset="0"/>
            </a:endParaRPr>
          </a:p>
          <a:p>
            <a:pPr algn="ctr"/>
            <a:r>
              <a:rPr lang="fr-FR" sz="3200" dirty="0">
                <a:latin typeface="Times New Roman" panose="02020603050405020304" pitchFamily="18" charset="0"/>
                <a:cs typeface="Times New Roman" panose="02020603050405020304" pitchFamily="18" charset="0"/>
              </a:rPr>
              <a:t>a = C/2 ( 1 - cos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 (3)                t = C/2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pour k = + 1 , (4)</a:t>
            </a:r>
          </a:p>
          <a:p>
            <a:pPr algn="just"/>
            <a:r>
              <a:rPr lang="fr-FR" sz="3200" dirty="0">
                <a:latin typeface="Times New Roman" panose="02020603050405020304" pitchFamily="18" charset="0"/>
                <a:cs typeface="Times New Roman" panose="02020603050405020304" pitchFamily="18" charset="0"/>
              </a:rPr>
              <a:t>où : C = (8</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G/3).</a:t>
            </a:r>
            <a:r>
              <a:rPr lang="el-GR" sz="3200" dirty="0">
                <a:latin typeface="Times New Roman" panose="02020603050405020304" pitchFamily="18" charset="0"/>
                <a:cs typeface="Times New Roman" panose="02020603050405020304" pitchFamily="18" charset="0"/>
              </a:rPr>
              <a:t>ρ</a:t>
            </a:r>
            <a:r>
              <a:rPr lang="fr-FR" sz="3200" dirty="0">
                <a:latin typeface="Times New Roman" panose="02020603050405020304" pitchFamily="18" charset="0"/>
                <a:cs typeface="Times New Roman" panose="02020603050405020304" pitchFamily="18" charset="0"/>
              </a:rPr>
              <a:t>.a</a:t>
            </a:r>
            <a:r>
              <a:rPr lang="fr-FR" sz="3200" baseline="30000" dirty="0">
                <a:latin typeface="Times New Roman" panose="02020603050405020304" pitchFamily="18" charset="0"/>
                <a:cs typeface="Times New Roman" panose="02020603050405020304" pitchFamily="18" charset="0"/>
              </a:rPr>
              <a:t>3</a:t>
            </a:r>
            <a:r>
              <a:rPr lang="fr-FR" sz="3200" dirty="0">
                <a:latin typeface="Times New Roman" panose="02020603050405020304" pitchFamily="18" charset="0"/>
                <a:cs typeface="Times New Roman" panose="02020603050405020304" pitchFamily="18" charset="0"/>
              </a:rPr>
              <a:t> = constante et on rappelle que r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a:t>
            </a:r>
          </a:p>
          <a:p>
            <a:pPr algn="just"/>
            <a:r>
              <a:rPr lang="fr-FR" sz="3200" dirty="0">
                <a:latin typeface="Times New Roman" panose="02020603050405020304" pitchFamily="18" charset="0"/>
                <a:cs typeface="Times New Roman" panose="02020603050405020304" pitchFamily="18" charset="0"/>
              </a:rPr>
              <a:t>Le phénomène est périodique par rapport à</a:t>
            </a:r>
            <a:r>
              <a:rPr lang="el-GR" sz="3200" dirty="0">
                <a:latin typeface="Times New Roman" panose="02020603050405020304" pitchFamily="18" charset="0"/>
                <a:cs typeface="Times New Roman" panose="02020603050405020304" pitchFamily="18" charset="0"/>
              </a:rPr>
              <a:t> χ</a:t>
            </a:r>
            <a:r>
              <a:rPr lang="fr-FR" sz="3200" dirty="0">
                <a:latin typeface="Times New Roman" panose="02020603050405020304" pitchFamily="18" charset="0"/>
                <a:cs typeface="Times New Roman" panose="02020603050405020304" pitchFamily="18" charset="0"/>
              </a:rPr>
              <a:t> , Considérons 0  ≤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 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Soit une section spatiale (t= </a:t>
            </a:r>
            <a:r>
              <a:rPr lang="fr-FR" sz="3200" i="1" dirty="0">
                <a:latin typeface="Times New Roman" panose="02020603050405020304" pitchFamily="18" charset="0"/>
                <a:cs typeface="Times New Roman" panose="02020603050405020304" pitchFamily="18" charset="0"/>
              </a:rPr>
              <a:t>t</a:t>
            </a:r>
            <a:r>
              <a:rPr lang="fr-FR" sz="3200" i="1" baseline="-25000" dirty="0">
                <a:latin typeface="Times New Roman" panose="02020603050405020304" pitchFamily="18" charset="0"/>
                <a:cs typeface="Times New Roman" panose="02020603050405020304" pitchFamily="18" charset="0"/>
              </a:rPr>
              <a:t>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dt</a:t>
            </a:r>
            <a:r>
              <a:rPr lang="fr-FR" sz="3200" dirty="0">
                <a:latin typeface="Times New Roman" panose="02020603050405020304" pitchFamily="18" charset="0"/>
                <a:cs typeface="Times New Roman" panose="02020603050405020304" pitchFamily="18" charset="0"/>
              </a:rPr>
              <a:t>=0) de la métrique RW (eq 2). Ceci correspond à une valeur (</a:t>
            </a:r>
            <a:r>
              <a:rPr lang="el-GR" sz="3200" i="1" dirty="0">
                <a:latin typeface="Times New Roman" panose="02020603050405020304" pitchFamily="18" charset="0"/>
                <a:cs typeface="Times New Roman" panose="02020603050405020304" pitchFamily="18" charset="0"/>
              </a:rPr>
              <a:t>χ</a:t>
            </a:r>
            <a:r>
              <a:rPr lang="fr-FR" sz="3200" i="1" baseline="-25000" dirty="0">
                <a:latin typeface="Times New Roman" panose="02020603050405020304" pitchFamily="18" charset="0"/>
                <a:cs typeface="Times New Roman" panose="02020603050405020304" pitchFamily="18" charset="0"/>
              </a:rPr>
              <a:t>i</a:t>
            </a:r>
            <a:r>
              <a:rPr lang="fr-FR" sz="3200" dirty="0">
                <a:latin typeface="Times New Roman" panose="02020603050405020304" pitchFamily="18" charset="0"/>
                <a:cs typeface="Times New Roman" panose="02020603050405020304" pitchFamily="18" charset="0"/>
              </a:rPr>
              <a:t>, 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=0)</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selon l’équation (4), l’équation (3) donne une valeur </a:t>
            </a:r>
            <a:r>
              <a:rPr lang="fr-FR" sz="3200" i="1" dirty="0">
                <a:latin typeface="Times New Roman" panose="02020603050405020304" pitchFamily="18" charset="0"/>
                <a:cs typeface="Times New Roman" panose="02020603050405020304" pitchFamily="18" charset="0"/>
              </a:rPr>
              <a:t>a</a:t>
            </a:r>
            <a:r>
              <a:rPr lang="fr-FR" sz="3200" i="1" baseline="-25000" dirty="0">
                <a:latin typeface="Times New Roman" panose="02020603050405020304" pitchFamily="18" charset="0"/>
                <a:cs typeface="Times New Roman" panose="02020603050405020304" pitchFamily="18" charset="0"/>
              </a:rPr>
              <a:t>i</a:t>
            </a:r>
            <a:r>
              <a:rPr lang="fr-FR" sz="3200" dirty="0">
                <a:latin typeface="Times New Roman" panose="02020603050405020304" pitchFamily="18" charset="0"/>
                <a:cs typeface="Times New Roman" panose="02020603050405020304" pitchFamily="18" charset="0"/>
              </a:rPr>
              <a:t> pour le facteur d’échelle. L’équation (2) s’écrit alors:</a:t>
            </a:r>
          </a:p>
          <a:p>
            <a:pPr algn="just"/>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Ω</a:t>
            </a:r>
            <a:r>
              <a:rPr lang="fr-FR" sz="3200" baseline="-25000" dirty="0">
                <a:latin typeface="Times New Roman" panose="02020603050405020304" pitchFamily="18" charset="0"/>
                <a:cs typeface="Times New Roman" panose="02020603050405020304" pitchFamily="18" charset="0"/>
              </a:rPr>
              <a:t>3(ti)</a:t>
            </a:r>
            <a:r>
              <a:rPr lang="fr-FR" sz="3200" dirty="0">
                <a:latin typeface="Times New Roman" panose="02020603050405020304" pitchFamily="18" charset="0"/>
                <a:cs typeface="Times New Roman" panose="02020603050405020304" pitchFamily="18" charset="0"/>
              </a:rPr>
              <a:t>²= -0 +</a:t>
            </a:r>
            <a:r>
              <a:rPr lang="fr-FR" sz="3200" dirty="0">
                <a:solidFill>
                  <a:srgbClr val="FF0000"/>
                </a:solidFill>
                <a:latin typeface="Times New Roman" panose="02020603050405020304" pitchFamily="18" charset="0"/>
                <a:cs typeface="Times New Roman" panose="02020603050405020304" pitchFamily="18" charset="0"/>
              </a:rPr>
              <a:t>a</a:t>
            </a:r>
            <a:r>
              <a:rPr lang="fr-FR" sz="3200" baseline="-25000" dirty="0">
                <a:solidFill>
                  <a:srgbClr val="FF0000"/>
                </a:solidFill>
                <a:latin typeface="Times New Roman" panose="02020603050405020304" pitchFamily="18" charset="0"/>
                <a:cs typeface="Times New Roman" panose="02020603050405020304" pitchFamily="18" charset="0"/>
              </a:rPr>
              <a:t>i</a:t>
            </a:r>
            <a:r>
              <a:rPr lang="fr-FR" sz="3200" dirty="0">
                <a:solidFill>
                  <a:srgbClr val="FF0000"/>
                </a:solidFill>
                <a:latin typeface="Times New Roman" panose="02020603050405020304" pitchFamily="18" charset="0"/>
                <a:cs typeface="Times New Roman" panose="02020603050405020304" pitchFamily="18" charset="0"/>
              </a:rPr>
              <a:t>²[0+sin²</a:t>
            </a:r>
            <a:r>
              <a:rPr lang="el-GR" sz="3200" dirty="0">
                <a:solidFill>
                  <a:srgbClr val="FF0000"/>
                </a:solidFill>
                <a:latin typeface="Times New Roman" panose="02020603050405020304" pitchFamily="18" charset="0"/>
                <a:cs typeface="Times New Roman" panose="02020603050405020304" pitchFamily="18" charset="0"/>
              </a:rPr>
              <a:t>χ</a:t>
            </a:r>
            <a:r>
              <a:rPr lang="fr-FR" sz="3200" baseline="-25000" dirty="0">
                <a:solidFill>
                  <a:srgbClr val="FF0000"/>
                </a:solidFill>
                <a:latin typeface="Times New Roman" panose="02020603050405020304" pitchFamily="18" charset="0"/>
                <a:cs typeface="Times New Roman" panose="02020603050405020304" pitchFamily="18" charset="0"/>
              </a:rPr>
              <a:t>1</a:t>
            </a:r>
            <a:r>
              <a:rPr lang="fr-FR" sz="3200" dirty="0">
                <a:solidFill>
                  <a:srgbClr val="FF0000"/>
                </a:solidFill>
                <a:latin typeface="Times New Roman" panose="02020603050405020304" pitchFamily="18" charset="0"/>
                <a:cs typeface="Times New Roman" panose="02020603050405020304" pitchFamily="18" charset="0"/>
              </a:rPr>
              <a:t>(d</a:t>
            </a:r>
            <a:r>
              <a:rPr lang="el-GR" sz="3200" dirty="0">
                <a:solidFill>
                  <a:srgbClr val="FF0000"/>
                </a:solidFill>
                <a:latin typeface="Times New Roman" panose="02020603050405020304" pitchFamily="18" charset="0"/>
                <a:cs typeface="Times New Roman" panose="02020603050405020304" pitchFamily="18" charset="0"/>
              </a:rPr>
              <a:t>θ</a:t>
            </a:r>
            <a:r>
              <a:rPr lang="fr-FR" sz="3200" dirty="0">
                <a:solidFill>
                  <a:srgbClr val="FF0000"/>
                </a:solidFill>
                <a:latin typeface="Times New Roman" panose="02020603050405020304" pitchFamily="18" charset="0"/>
                <a:cs typeface="Times New Roman" panose="02020603050405020304" pitchFamily="18" charset="0"/>
              </a:rPr>
              <a:t>²+sin²</a:t>
            </a:r>
            <a:r>
              <a:rPr lang="el-GR" sz="3200" dirty="0">
                <a:solidFill>
                  <a:srgbClr val="FF0000"/>
                </a:solidFill>
                <a:latin typeface="Times New Roman" panose="02020603050405020304" pitchFamily="18" charset="0"/>
                <a:cs typeface="Times New Roman" panose="02020603050405020304" pitchFamily="18" charset="0"/>
              </a:rPr>
              <a:t>θ</a:t>
            </a:r>
            <a:r>
              <a:rPr lang="fr-FR" sz="3200" dirty="0">
                <a:solidFill>
                  <a:srgbClr val="FF0000"/>
                </a:solidFill>
                <a:latin typeface="Times New Roman" panose="02020603050405020304" pitchFamily="18" charset="0"/>
                <a:cs typeface="Times New Roman" panose="02020603050405020304" pitchFamily="18" charset="0"/>
              </a:rPr>
              <a:t>.d</a:t>
            </a:r>
            <a:r>
              <a:rPr lang="el-GR" sz="3200" dirty="0">
                <a:solidFill>
                  <a:srgbClr val="FF0000"/>
                </a:solidFill>
                <a:latin typeface="Times New Roman" panose="02020603050405020304" pitchFamily="18" charset="0"/>
                <a:cs typeface="Times New Roman" panose="02020603050405020304" pitchFamily="18" charset="0"/>
              </a:rPr>
              <a:t>φ</a:t>
            </a:r>
            <a:r>
              <a:rPr lang="fr-FR" sz="3200" dirty="0">
                <a:solidFill>
                  <a:srgbClr val="FF0000"/>
                </a:solidFill>
                <a:latin typeface="Times New Roman" panose="02020603050405020304" pitchFamily="18" charset="0"/>
                <a:cs typeface="Times New Roman" panose="02020603050405020304" pitchFamily="18" charset="0"/>
              </a:rPr>
              <a:t>²)]=a</a:t>
            </a:r>
            <a:r>
              <a:rPr lang="fr-FR" sz="3200" baseline="-25000" dirty="0">
                <a:solidFill>
                  <a:srgbClr val="FF0000"/>
                </a:solidFill>
                <a:latin typeface="Times New Roman" panose="02020603050405020304" pitchFamily="18" charset="0"/>
                <a:cs typeface="Times New Roman" panose="02020603050405020304" pitchFamily="18" charset="0"/>
              </a:rPr>
              <a:t>i</a:t>
            </a:r>
            <a:r>
              <a:rPr lang="fr-FR" sz="3200" dirty="0">
                <a:solidFill>
                  <a:srgbClr val="FF0000"/>
                </a:solidFill>
                <a:latin typeface="Times New Roman" panose="02020603050405020304" pitchFamily="18" charset="0"/>
                <a:cs typeface="Times New Roman" panose="02020603050405020304" pitchFamily="18" charset="0"/>
              </a:rPr>
              <a:t>²sin²</a:t>
            </a:r>
            <a:r>
              <a:rPr lang="el-GR" sz="3200" dirty="0">
                <a:solidFill>
                  <a:srgbClr val="FF0000"/>
                </a:solidFill>
                <a:latin typeface="Times New Roman" panose="02020603050405020304" pitchFamily="18" charset="0"/>
                <a:cs typeface="Times New Roman" panose="02020603050405020304" pitchFamily="18" charset="0"/>
              </a:rPr>
              <a:t>χ</a:t>
            </a:r>
            <a:r>
              <a:rPr lang="fr-FR" sz="3200" baseline="-25000" dirty="0">
                <a:solidFill>
                  <a:srgbClr val="FF0000"/>
                </a:solidFill>
                <a:latin typeface="Times New Roman" panose="02020603050405020304" pitchFamily="18" charset="0"/>
                <a:cs typeface="Times New Roman" panose="02020603050405020304" pitchFamily="18" charset="0"/>
              </a:rPr>
              <a:t>1</a:t>
            </a:r>
            <a:r>
              <a:rPr lang="fr-FR" sz="3200" dirty="0">
                <a:solidFill>
                  <a:srgbClr val="FF0000"/>
                </a:solidFill>
                <a:latin typeface="Times New Roman" panose="02020603050405020304" pitchFamily="18" charset="0"/>
                <a:cs typeface="Times New Roman" panose="02020603050405020304" pitchFamily="18" charset="0"/>
              </a:rPr>
              <a:t>(d</a:t>
            </a:r>
            <a:r>
              <a:rPr lang="el-GR" sz="3200" dirty="0">
                <a:solidFill>
                  <a:srgbClr val="FF0000"/>
                </a:solidFill>
                <a:latin typeface="Times New Roman" panose="02020603050405020304" pitchFamily="18" charset="0"/>
                <a:cs typeface="Times New Roman" panose="02020603050405020304" pitchFamily="18" charset="0"/>
              </a:rPr>
              <a:t>θ</a:t>
            </a:r>
            <a:r>
              <a:rPr lang="fr-FR" sz="3200" dirty="0">
                <a:solidFill>
                  <a:srgbClr val="FF0000"/>
                </a:solidFill>
                <a:latin typeface="Times New Roman" panose="02020603050405020304" pitchFamily="18" charset="0"/>
                <a:cs typeface="Times New Roman" panose="02020603050405020304" pitchFamily="18" charset="0"/>
              </a:rPr>
              <a:t>²+sin²</a:t>
            </a:r>
            <a:r>
              <a:rPr lang="el-GR" sz="3200" dirty="0">
                <a:solidFill>
                  <a:srgbClr val="FF0000"/>
                </a:solidFill>
                <a:latin typeface="Times New Roman" panose="02020603050405020304" pitchFamily="18" charset="0"/>
                <a:cs typeface="Times New Roman" panose="02020603050405020304" pitchFamily="18" charset="0"/>
              </a:rPr>
              <a:t>θ</a:t>
            </a:r>
            <a:r>
              <a:rPr lang="fr-FR" sz="3200" dirty="0">
                <a:solidFill>
                  <a:srgbClr val="FF0000"/>
                </a:solidFill>
                <a:latin typeface="Times New Roman" panose="02020603050405020304" pitchFamily="18" charset="0"/>
                <a:cs typeface="Times New Roman" panose="02020603050405020304" pitchFamily="18" charset="0"/>
              </a:rPr>
              <a:t>.d</a:t>
            </a:r>
            <a:r>
              <a:rPr lang="el-GR" sz="3200" dirty="0">
                <a:solidFill>
                  <a:srgbClr val="FF0000"/>
                </a:solidFill>
                <a:latin typeface="Times New Roman" panose="02020603050405020304" pitchFamily="18" charset="0"/>
                <a:cs typeface="Times New Roman" panose="02020603050405020304" pitchFamily="18" charset="0"/>
              </a:rPr>
              <a:t>φ</a:t>
            </a:r>
            <a:r>
              <a:rPr lang="fr-FR" sz="3200" dirty="0">
                <a:solidFill>
                  <a:srgbClr val="FF0000"/>
                </a:solidFill>
                <a:latin typeface="Times New Roman" panose="02020603050405020304" pitchFamily="18" charset="0"/>
                <a:cs typeface="Times New Roman" panose="02020603050405020304" pitchFamily="18" charset="0"/>
              </a:rPr>
              <a:t>²)=</a:t>
            </a:r>
            <a:r>
              <a:rPr lang="fr-FR" sz="3200" dirty="0">
                <a:latin typeface="Times New Roman" panose="02020603050405020304" pitchFamily="18" charset="0"/>
                <a:cs typeface="Times New Roman" panose="02020603050405020304" pitchFamily="18" charset="0"/>
              </a:rPr>
              <a:t> d</a:t>
            </a:r>
            <a:r>
              <a:rPr lang="el-GR" sz="3200" dirty="0">
                <a:latin typeface="Times New Roman" panose="02020603050405020304" pitchFamily="18" charset="0"/>
                <a:cs typeface="Times New Roman" panose="02020603050405020304" pitchFamily="18" charset="0"/>
              </a:rPr>
              <a:t>Ω</a:t>
            </a:r>
            <a:r>
              <a:rPr lang="fr-FR" sz="3200" baseline="-25000" dirty="0">
                <a:latin typeface="Times New Roman" panose="02020603050405020304" pitchFamily="18" charset="0"/>
                <a:cs typeface="Times New Roman" panose="02020603050405020304" pitchFamily="18" charset="0"/>
              </a:rPr>
              <a:t>2(ti)</a:t>
            </a:r>
            <a:r>
              <a:rPr lang="fr-FR" sz="3200" dirty="0">
                <a:latin typeface="Times New Roman" panose="02020603050405020304" pitchFamily="18" charset="0"/>
                <a:cs typeface="Times New Roman" panose="02020603050405020304" pitchFamily="18" charset="0"/>
              </a:rPr>
              <a:t>²</a:t>
            </a:r>
            <a:endParaRPr lang="fr-FR" sz="3200" dirty="0">
              <a:solidFill>
                <a:srgbClr val="FF0000"/>
              </a:solidFill>
              <a:latin typeface="Times New Roman" panose="02020603050405020304" pitchFamily="18" charset="0"/>
              <a:cs typeface="Times New Roman" panose="02020603050405020304" pitchFamily="18" charset="0"/>
            </a:endParaRPr>
          </a:p>
          <a:p>
            <a:pPr algn="just"/>
            <a:endParaRPr lang="fr-FR" sz="3200" dirty="0">
              <a:solidFill>
                <a:srgbClr val="FF0000"/>
              </a:solidFill>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Les sections spatiales sont des </a:t>
            </a:r>
            <a:r>
              <a:rPr lang="fr-FR" sz="3200" dirty="0">
                <a:solidFill>
                  <a:srgbClr val="FF0000"/>
                </a:solidFill>
                <a:latin typeface="Times New Roman" panose="02020603050405020304" pitchFamily="18" charset="0"/>
                <a:cs typeface="Times New Roman" panose="02020603050405020304" pitchFamily="18" charset="0"/>
              </a:rPr>
              <a:t>2-sphères</a:t>
            </a:r>
            <a:r>
              <a:rPr lang="fr-FR" sz="3200" dirty="0">
                <a:latin typeface="Times New Roman" panose="02020603050405020304" pitchFamily="18" charset="0"/>
                <a:cs typeface="Times New Roman" panose="02020603050405020304" pitchFamily="18" charset="0"/>
              </a:rPr>
              <a:t>. Quand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varie, (donc</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t),  ces 2sphères engendrent une hypersphère fixe d’équateur donné par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500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46EED-1022-5D9A-899E-D66EA2729EF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DB5B7BA-5D82-75C7-6255-40382E36FDF4}"/>
              </a:ext>
            </a:extLst>
          </p:cNvPr>
          <p:cNvSpPr txBox="1"/>
          <p:nvPr/>
        </p:nvSpPr>
        <p:spPr>
          <a:xfrm>
            <a:off x="0" y="0"/>
            <a:ext cx="12192000" cy="7602081"/>
          </a:xfrm>
          <a:prstGeom prst="rect">
            <a:avLst/>
          </a:prstGeom>
          <a:noFill/>
        </p:spPr>
        <p:txBody>
          <a:bodyPr wrap="square">
            <a:spAutoFit/>
          </a:bodyPr>
          <a:lstStyle/>
          <a:p>
            <a:pPr algn="ctr"/>
            <a:r>
              <a:rPr lang="fr-FR" sz="4000" dirty="0">
                <a:latin typeface="Times New Roman" panose="02020603050405020304" pitchFamily="18" charset="0"/>
                <a:cs typeface="Times New Roman" panose="02020603050405020304" pitchFamily="18" charset="0"/>
              </a:rPr>
              <a:t>Univers « surcritique » fait de poussière</a:t>
            </a:r>
            <a:r>
              <a:rPr lang="fr-FR" sz="3200" dirty="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Univers fermé </a:t>
            </a:r>
          </a:p>
          <a:p>
            <a:pPr algn="just"/>
            <a:r>
              <a:rPr lang="fr-FR" sz="3200" dirty="0">
                <a:latin typeface="Times New Roman" panose="02020603050405020304" pitchFamily="18" charset="0"/>
                <a:cs typeface="Times New Roman" panose="02020603050405020304" pitchFamily="18" charset="0"/>
              </a:rPr>
              <a:t>Divisons a</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et t(</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par C/2, ce qui donne:</a:t>
            </a:r>
          </a:p>
          <a:p>
            <a:pPr algn="just"/>
            <a:r>
              <a:rPr lang="fr-FR" sz="3200" dirty="0">
                <a:latin typeface="Times New Roman" panose="02020603050405020304" pitchFamily="18" charset="0"/>
                <a:cs typeface="Times New Roman" panose="02020603050405020304" pitchFamily="18" charset="0"/>
              </a:rPr>
              <a:t>A(</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(2a/C)= ( 1 - cos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et T(</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)=(2t/C)  =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Calculons quelques points de la courbe A(T) qui est la même a(t).</a:t>
            </a:r>
          </a:p>
          <a:p>
            <a:pPr algn="just"/>
            <a:endParaRPr lang="fr-FR" sz="3200" dirty="0">
              <a:latin typeface="Times New Roman" panose="02020603050405020304" pitchFamily="18" charset="0"/>
              <a:cs typeface="Times New Roman" panose="02020603050405020304" pitchFamily="18" charset="0"/>
            </a:endParaRP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0 → A(0) = ( 1 - cos 0 )= 0,  T(0) = (0-sin 0) =0</a:t>
            </a:r>
          </a:p>
          <a:p>
            <a:pPr algn="just"/>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A(</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(1- cos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1,  T(</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/2 -sin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a:t>
            </a: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A(</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(1 - cos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2,  T(</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a:t>
            </a:r>
            <a:r>
              <a:rPr lang="el-GR" sz="3200" dirty="0">
                <a:latin typeface="Times New Roman" panose="02020603050405020304" pitchFamily="18" charset="0"/>
                <a:cs typeface="Times New Roman" panose="02020603050405020304" pitchFamily="18" charset="0"/>
              </a:rPr>
              <a:t>π </a:t>
            </a:r>
            <a:r>
              <a:rPr lang="fr-FR" sz="3200" dirty="0">
                <a:latin typeface="Times New Roman" panose="02020603050405020304" pitchFamily="18" charset="0"/>
                <a:cs typeface="Times New Roman" panose="02020603050405020304" pitchFamily="18" charset="0"/>
              </a:rPr>
              <a:t>-sin 0) =</a:t>
            </a:r>
            <a:r>
              <a:rPr lang="el-GR" sz="3200" dirty="0">
                <a:latin typeface="Times New Roman" panose="02020603050405020304" pitchFamily="18" charset="0"/>
                <a:cs typeface="Times New Roman" panose="02020603050405020304" pitchFamily="18" charset="0"/>
              </a:rPr>
              <a:t> π</a:t>
            </a:r>
            <a:endParaRPr lang="fr-FR" sz="3200" dirty="0">
              <a:latin typeface="Times New Roman" panose="02020603050405020304" pitchFamily="18" charset="0"/>
              <a:cs typeface="Times New Roman" panose="02020603050405020304" pitchFamily="18" charset="0"/>
            </a:endParaRP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→A(3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/2)=(1-cos(3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/2)=1,T(3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/2-sin(3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a:t>
            </a: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A(2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(1 – cos2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0,  T(2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(2</a:t>
            </a:r>
            <a:r>
              <a:rPr lang="el-GR" sz="3200" dirty="0">
                <a:latin typeface="Times New Roman" panose="02020603050405020304" pitchFamily="18" charset="0"/>
                <a:cs typeface="Times New Roman" panose="02020603050405020304" pitchFamily="18" charset="0"/>
              </a:rPr>
              <a:t>π </a:t>
            </a:r>
            <a:r>
              <a:rPr lang="fr-FR" sz="3200" dirty="0">
                <a:latin typeface="Times New Roman" panose="02020603050405020304" pitchFamily="18" charset="0"/>
                <a:cs typeface="Times New Roman" panose="02020603050405020304" pitchFamily="18" charset="0"/>
              </a:rPr>
              <a:t>-sin 0) =</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2</a:t>
            </a:r>
            <a:r>
              <a:rPr lang="el-GR" sz="3200" dirty="0">
                <a:latin typeface="Times New Roman" panose="02020603050405020304" pitchFamily="18" charset="0"/>
                <a:cs typeface="Times New Roman" panose="02020603050405020304" pitchFamily="18" charset="0"/>
              </a:rPr>
              <a:t>π</a:t>
            </a:r>
            <a:endParaRPr lang="fr-FR" sz="3200" dirty="0">
              <a:latin typeface="Times New Roman" panose="02020603050405020304" pitchFamily="18" charset="0"/>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Ces points sont notés (étoiles bleues) sur le diagramme avec la cycloïde.</a:t>
            </a:r>
          </a:p>
          <a:p>
            <a:pPr algn="just"/>
            <a:endParaRPr lang="fr-FR" sz="3200" dirty="0">
              <a:latin typeface="Times New Roman" panose="02020603050405020304" pitchFamily="18" charset="0"/>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44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1A7B-D97D-7865-7232-288083C2C9D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6F55AF3-6A59-4245-5311-A554D95139B3}"/>
              </a:ext>
            </a:extLst>
          </p:cNvPr>
          <p:cNvSpPr txBox="1"/>
          <p:nvPr/>
        </p:nvSpPr>
        <p:spPr>
          <a:xfrm>
            <a:off x="107576" y="0"/>
            <a:ext cx="12084424" cy="6617196"/>
          </a:xfrm>
          <a:prstGeom prst="rect">
            <a:avLst/>
          </a:prstGeom>
          <a:noFill/>
        </p:spPr>
        <p:txBody>
          <a:bodyPr wrap="square">
            <a:spAutoFit/>
          </a:bodyPr>
          <a:lstStyle/>
          <a:p>
            <a:pPr algn="ctr"/>
            <a:r>
              <a:rPr lang="fr-FR" sz="4000" dirty="0">
                <a:latin typeface="Times New Roman" panose="02020603050405020304" pitchFamily="18" charset="0"/>
                <a:cs typeface="Times New Roman" panose="02020603050405020304" pitchFamily="18" charset="0"/>
              </a:rPr>
              <a:t>Solution pour univers « surcritique » </a:t>
            </a:r>
            <a:r>
              <a:rPr lang="fr-FR" sz="3200" dirty="0">
                <a:latin typeface="Times New Roman" panose="02020603050405020304" pitchFamily="18" charset="0"/>
                <a:cs typeface="Times New Roman" panose="02020603050405020304" pitchFamily="18" charset="0"/>
              </a:rPr>
              <a:t>:</a:t>
            </a:r>
            <a:r>
              <a:rPr lang="fr-FR" sz="4000" dirty="0">
                <a:latin typeface="Times New Roman" panose="02020603050405020304" pitchFamily="18" charset="0"/>
                <a:cs typeface="Times New Roman" panose="02020603050405020304" pitchFamily="18" charset="0"/>
              </a:rPr>
              <a:t>Univers fermés: </a:t>
            </a:r>
          </a:p>
          <a:p>
            <a:pPr algn="just"/>
            <a:endParaRPr lang="fr-FR" sz="3200" dirty="0">
              <a:latin typeface="Times New Roman" panose="02020603050405020304" pitchFamily="18" charset="0"/>
              <a:cs typeface="Times New Roman" panose="02020603050405020304" pitchFamily="18" charset="0"/>
            </a:endParaRPr>
          </a:p>
          <a:p>
            <a:pPr algn="just"/>
            <a:r>
              <a:rPr lang="fr-FR" sz="3200" b="1" dirty="0">
                <a:latin typeface="Times New Roman" panose="02020603050405020304" pitchFamily="18" charset="0"/>
                <a:cs typeface="Times New Roman" panose="02020603050405020304" pitchFamily="18" charset="0"/>
              </a:rPr>
              <a:t>La solution est l’équation d’une cycloïde</a:t>
            </a:r>
            <a:r>
              <a:rPr lang="fr-FR" sz="3200" dirty="0">
                <a:latin typeface="Times New Roman" panose="02020603050405020304" pitchFamily="18" charset="0"/>
                <a:cs typeface="Times New Roman" panose="02020603050405020304" pitchFamily="18" charset="0"/>
              </a:rPr>
              <a:t>, sous forme « paramétrique » où, contrairement à ce que la métrique laisserait à supposer, le paramètre dynamique n’est pas le temps, mais plutôt l’angle de développement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La diapo suivante, montre la dynamique lorsqu’on parcoure l’hypersphère en faisant varier l’angle de développement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de 0 à 2</a:t>
            </a:r>
            <a:r>
              <a:rPr lang="el-GR" sz="3200" dirty="0">
                <a:latin typeface="Times New Roman" panose="02020603050405020304" pitchFamily="18" charset="0"/>
                <a:cs typeface="Times New Roman" panose="02020603050405020304" pitchFamily="18" charset="0"/>
              </a:rPr>
              <a:t> π</a:t>
            </a:r>
            <a:r>
              <a:rPr lang="fr-FR" sz="3200" dirty="0">
                <a:latin typeface="Times New Roman" panose="02020603050405020304" pitchFamily="18" charset="0"/>
                <a:cs typeface="Times New Roman" panose="02020603050405020304" pitchFamily="18" charset="0"/>
              </a:rPr>
              <a:t>. </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C’est l’enveloppe de sphères 2D de rayon croissant depuis une sphère de rayon nul jusqu’à la grande sphère 2D dont le rayon est celui de l’hypersphère, puis décroissant ensuite de façon symétrique.</a:t>
            </a:r>
          </a:p>
          <a:p>
            <a:pPr algn="just"/>
            <a:r>
              <a:rPr lang="fr-FR" sz="3200" dirty="0">
                <a:latin typeface="Times New Roman" panose="02020603050405020304" pitchFamily="18" charset="0"/>
                <a:cs typeface="Times New Roman" panose="02020603050405020304" pitchFamily="18" charset="0"/>
              </a:rPr>
              <a:t>On pourra vérifier que cette cycloïde passe par les points calculés, notés par des étoiles bleues, pour </a:t>
            </a:r>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0,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sur une diapo à venir.</a:t>
            </a:r>
          </a:p>
        </p:txBody>
      </p:sp>
    </p:spTree>
    <p:extLst>
      <p:ext uri="{BB962C8B-B14F-4D97-AF65-F5344CB8AC3E}">
        <p14:creationId xmlns:p14="http://schemas.microsoft.com/office/powerpoint/2010/main" val="795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1A53A5A-71CF-B998-AD0D-B876B8DB7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54" y="746921"/>
            <a:ext cx="11165952" cy="5508812"/>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A7CB5158-EE71-BE56-5624-38F06D56F75D}"/>
              </a:ext>
            </a:extLst>
          </p:cNvPr>
          <p:cNvCxnSpPr/>
          <p:nvPr/>
        </p:nvCxnSpPr>
        <p:spPr>
          <a:xfrm flipV="1">
            <a:off x="1599373" y="510138"/>
            <a:ext cx="0" cy="436760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DD7F9486-EB1D-F7A9-BB38-FA45D7FF67F5}"/>
              </a:ext>
            </a:extLst>
          </p:cNvPr>
          <p:cNvCxnSpPr>
            <a:cxnSpLocks/>
          </p:cNvCxnSpPr>
          <p:nvPr/>
        </p:nvCxnSpPr>
        <p:spPr>
          <a:xfrm>
            <a:off x="1585933" y="4844522"/>
            <a:ext cx="10412229" cy="4047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Étoile : 5 branches 6">
            <a:extLst>
              <a:ext uri="{FF2B5EF4-FFF2-40B4-BE49-F238E27FC236}">
                <a16:creationId xmlns:a16="http://schemas.microsoft.com/office/drawing/2014/main" id="{0C1E5097-4B94-48E0-D6E9-44E83EE9458A}"/>
              </a:ext>
            </a:extLst>
          </p:cNvPr>
          <p:cNvSpPr/>
          <p:nvPr/>
        </p:nvSpPr>
        <p:spPr>
          <a:xfrm>
            <a:off x="1466829" y="4721672"/>
            <a:ext cx="265088" cy="2784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D151522C-880E-CBDC-708B-B890B662D524}"/>
              </a:ext>
            </a:extLst>
          </p:cNvPr>
          <p:cNvSpPr/>
          <p:nvPr/>
        </p:nvSpPr>
        <p:spPr>
          <a:xfrm>
            <a:off x="5976770" y="1984786"/>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E80474DF-4F11-F28B-15CA-1A2DE51A9842}"/>
              </a:ext>
            </a:extLst>
          </p:cNvPr>
          <p:cNvSpPr/>
          <p:nvPr/>
        </p:nvSpPr>
        <p:spPr>
          <a:xfrm>
            <a:off x="2377443" y="3258671"/>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15081263-7862-15F5-686C-972AB6661B01}"/>
              </a:ext>
            </a:extLst>
          </p:cNvPr>
          <p:cNvSpPr/>
          <p:nvPr/>
        </p:nvSpPr>
        <p:spPr>
          <a:xfrm>
            <a:off x="10178012" y="4727985"/>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58BC4AD1-F8C9-FFB7-9D53-9C4DBD548B81}"/>
              </a:ext>
            </a:extLst>
          </p:cNvPr>
          <p:cNvSpPr/>
          <p:nvPr/>
        </p:nvSpPr>
        <p:spPr>
          <a:xfrm>
            <a:off x="9310910" y="3318742"/>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C1ABD331-EC56-1894-D04C-314658CF199C}"/>
              </a:ext>
            </a:extLst>
          </p:cNvPr>
          <p:cNvCxnSpPr>
            <a:cxnSpLocks/>
          </p:cNvCxnSpPr>
          <p:nvPr/>
        </p:nvCxnSpPr>
        <p:spPr>
          <a:xfrm>
            <a:off x="1559860" y="2076223"/>
            <a:ext cx="1006646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710DB25-E8E3-5717-C1CB-879255D9265C}"/>
              </a:ext>
            </a:extLst>
          </p:cNvPr>
          <p:cNvSpPr txBox="1"/>
          <p:nvPr/>
        </p:nvSpPr>
        <p:spPr>
          <a:xfrm>
            <a:off x="654938" y="909682"/>
            <a:ext cx="1008849"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A=2</a:t>
            </a:r>
            <a:r>
              <a:rPr lang="fr-FR" b="1" dirty="0">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C</a:t>
            </a:r>
          </a:p>
        </p:txBody>
      </p:sp>
      <p:sp>
        <p:nvSpPr>
          <p:cNvPr id="20" name="ZoneTexte 19">
            <a:extLst>
              <a:ext uri="{FF2B5EF4-FFF2-40B4-BE49-F238E27FC236}">
                <a16:creationId xmlns:a16="http://schemas.microsoft.com/office/drawing/2014/main" id="{3665C247-4C81-F411-EE5D-8F5C3FE55F32}"/>
              </a:ext>
            </a:extLst>
          </p:cNvPr>
          <p:cNvSpPr txBox="1"/>
          <p:nvPr/>
        </p:nvSpPr>
        <p:spPr>
          <a:xfrm rot="235290">
            <a:off x="11159319" y="4555957"/>
            <a:ext cx="897952" cy="369332"/>
          </a:xfrm>
          <a:prstGeom prst="rect">
            <a:avLst/>
          </a:prstGeom>
          <a:noFill/>
        </p:spPr>
        <p:txBody>
          <a:bodyPr wrap="square" rtlCol="0">
            <a:spAutoFit/>
          </a:bodyPr>
          <a:lstStyle/>
          <a:p>
            <a:r>
              <a:rPr lang="fr-FR" dirty="0"/>
              <a:t>T=2</a:t>
            </a:r>
            <a:r>
              <a:rPr lang="fr-FR" b="1" dirty="0"/>
              <a:t>t</a:t>
            </a:r>
            <a:r>
              <a:rPr lang="fr-FR" dirty="0"/>
              <a:t>/C</a:t>
            </a:r>
          </a:p>
        </p:txBody>
      </p:sp>
      <p:cxnSp>
        <p:nvCxnSpPr>
          <p:cNvPr id="22" name="Connecteur droit 21">
            <a:extLst>
              <a:ext uri="{FF2B5EF4-FFF2-40B4-BE49-F238E27FC236}">
                <a16:creationId xmlns:a16="http://schemas.microsoft.com/office/drawing/2014/main" id="{7A29636C-2FC4-9C68-6B11-00382B4D678D}"/>
              </a:ext>
            </a:extLst>
          </p:cNvPr>
          <p:cNvCxnSpPr>
            <a:cxnSpLocks/>
            <a:endCxn id="13" idx="4"/>
          </p:cNvCxnSpPr>
          <p:nvPr/>
        </p:nvCxnSpPr>
        <p:spPr>
          <a:xfrm>
            <a:off x="1617915" y="3377910"/>
            <a:ext cx="7875875" cy="2468"/>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9676C30-2F83-6D8D-A511-19A9BC809A74}"/>
              </a:ext>
            </a:extLst>
          </p:cNvPr>
          <p:cNvSpPr txBox="1"/>
          <p:nvPr/>
        </p:nvSpPr>
        <p:spPr>
          <a:xfrm>
            <a:off x="1156448" y="3253291"/>
            <a:ext cx="295835" cy="369332"/>
          </a:xfrm>
          <a:prstGeom prst="rect">
            <a:avLst/>
          </a:prstGeom>
          <a:noFill/>
        </p:spPr>
        <p:txBody>
          <a:bodyPr wrap="square" rtlCol="0">
            <a:spAutoFit/>
          </a:bodyPr>
          <a:lstStyle/>
          <a:p>
            <a:r>
              <a:rPr lang="fr-FR" dirty="0"/>
              <a:t>1</a:t>
            </a:r>
          </a:p>
        </p:txBody>
      </p:sp>
      <p:sp>
        <p:nvSpPr>
          <p:cNvPr id="25" name="ZoneTexte 24">
            <a:extLst>
              <a:ext uri="{FF2B5EF4-FFF2-40B4-BE49-F238E27FC236}">
                <a16:creationId xmlns:a16="http://schemas.microsoft.com/office/drawing/2014/main" id="{9C447685-2B0E-D55F-F9FA-0600E86A2782}"/>
              </a:ext>
            </a:extLst>
          </p:cNvPr>
          <p:cNvSpPr txBox="1"/>
          <p:nvPr/>
        </p:nvSpPr>
        <p:spPr>
          <a:xfrm>
            <a:off x="1122832" y="1800120"/>
            <a:ext cx="248321" cy="369332"/>
          </a:xfrm>
          <a:prstGeom prst="rect">
            <a:avLst/>
          </a:prstGeom>
          <a:noFill/>
        </p:spPr>
        <p:txBody>
          <a:bodyPr wrap="square" rtlCol="0">
            <a:spAutoFit/>
          </a:bodyPr>
          <a:lstStyle/>
          <a:p>
            <a:r>
              <a:rPr lang="fr-FR" dirty="0"/>
              <a:t>2</a:t>
            </a:r>
          </a:p>
        </p:txBody>
      </p:sp>
      <p:sp>
        <p:nvSpPr>
          <p:cNvPr id="4" name="ZoneTexte 3">
            <a:extLst>
              <a:ext uri="{FF2B5EF4-FFF2-40B4-BE49-F238E27FC236}">
                <a16:creationId xmlns:a16="http://schemas.microsoft.com/office/drawing/2014/main" id="{50D71F42-65BD-D507-9F5F-48856066F033}"/>
              </a:ext>
            </a:extLst>
          </p:cNvPr>
          <p:cNvSpPr txBox="1"/>
          <p:nvPr/>
        </p:nvSpPr>
        <p:spPr>
          <a:xfrm>
            <a:off x="890410" y="4508411"/>
            <a:ext cx="668961"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0</a:t>
            </a:r>
          </a:p>
        </p:txBody>
      </p:sp>
      <p:sp>
        <p:nvSpPr>
          <p:cNvPr id="6" name="ZoneTexte 5">
            <a:extLst>
              <a:ext uri="{FF2B5EF4-FFF2-40B4-BE49-F238E27FC236}">
                <a16:creationId xmlns:a16="http://schemas.microsoft.com/office/drawing/2014/main" id="{1D22B178-C2FD-66FC-1655-65323F8C6F9D}"/>
              </a:ext>
            </a:extLst>
          </p:cNvPr>
          <p:cNvSpPr txBox="1"/>
          <p:nvPr/>
        </p:nvSpPr>
        <p:spPr>
          <a:xfrm>
            <a:off x="1777920" y="3038153"/>
            <a:ext cx="928036"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π</a:t>
            </a:r>
            <a:r>
              <a:rPr lang="fr-FR" dirty="0">
                <a:solidFill>
                  <a:srgbClr val="FF0000"/>
                </a:solidFill>
                <a:latin typeface="Times New Roman" panose="02020603050405020304" pitchFamily="18" charset="0"/>
                <a:cs typeface="Times New Roman" panose="02020603050405020304" pitchFamily="18" charset="0"/>
              </a:rPr>
              <a:t>/2</a:t>
            </a:r>
            <a:endParaRPr lang="fr-FR" dirty="0">
              <a:solidFill>
                <a:srgbClr val="FF0000"/>
              </a:solidFill>
              <a:cs typeface="Times New Roman" panose="02020603050405020304" pitchFamily="18" charset="0"/>
            </a:endParaRPr>
          </a:p>
        </p:txBody>
      </p:sp>
      <p:sp>
        <p:nvSpPr>
          <p:cNvPr id="9" name="ZoneTexte 8">
            <a:extLst>
              <a:ext uri="{FF2B5EF4-FFF2-40B4-BE49-F238E27FC236}">
                <a16:creationId xmlns:a16="http://schemas.microsoft.com/office/drawing/2014/main" id="{BEE85E73-5012-5D0B-751B-345A27E31833}"/>
              </a:ext>
            </a:extLst>
          </p:cNvPr>
          <p:cNvSpPr txBox="1"/>
          <p:nvPr/>
        </p:nvSpPr>
        <p:spPr>
          <a:xfrm>
            <a:off x="5761519" y="1634743"/>
            <a:ext cx="720561"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π</a:t>
            </a:r>
            <a:endParaRPr lang="fr-FR" dirty="0">
              <a:solidFill>
                <a:srgbClr val="FF0000"/>
              </a:solidFill>
              <a:cs typeface="Times New Roman" panose="02020603050405020304" pitchFamily="18" charset="0"/>
            </a:endParaRPr>
          </a:p>
        </p:txBody>
      </p:sp>
      <p:sp>
        <p:nvSpPr>
          <p:cNvPr id="10" name="ZoneTexte 9">
            <a:extLst>
              <a:ext uri="{FF2B5EF4-FFF2-40B4-BE49-F238E27FC236}">
                <a16:creationId xmlns:a16="http://schemas.microsoft.com/office/drawing/2014/main" id="{E2726040-95B5-9120-E4E5-EBEC5FD73D4A}"/>
              </a:ext>
            </a:extLst>
          </p:cNvPr>
          <p:cNvSpPr txBox="1"/>
          <p:nvPr/>
        </p:nvSpPr>
        <p:spPr>
          <a:xfrm>
            <a:off x="9344295" y="2985585"/>
            <a:ext cx="887506"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3</a:t>
            </a:r>
            <a:r>
              <a:rPr lang="el-GR" dirty="0">
                <a:solidFill>
                  <a:srgbClr val="FF0000"/>
                </a:solidFill>
                <a:latin typeface="Times New Roman" panose="02020603050405020304" pitchFamily="18" charset="0"/>
                <a:cs typeface="Times New Roman" panose="02020603050405020304" pitchFamily="18" charset="0"/>
              </a:rPr>
              <a:t>π</a:t>
            </a:r>
            <a:r>
              <a:rPr lang="fr-FR" dirty="0">
                <a:solidFill>
                  <a:srgbClr val="FF0000"/>
                </a:solidFill>
                <a:latin typeface="Times New Roman" panose="02020603050405020304" pitchFamily="18" charset="0"/>
                <a:cs typeface="Times New Roman" panose="02020603050405020304" pitchFamily="18" charset="0"/>
              </a:rPr>
              <a:t>/2</a:t>
            </a:r>
            <a:endParaRPr lang="fr-FR" dirty="0">
              <a:solidFill>
                <a:srgbClr val="FF0000"/>
              </a:solidFill>
              <a:cs typeface="Times New Roman" panose="02020603050405020304" pitchFamily="18" charset="0"/>
            </a:endParaRPr>
          </a:p>
        </p:txBody>
      </p:sp>
      <p:sp>
        <p:nvSpPr>
          <p:cNvPr id="15" name="ZoneTexte 14">
            <a:extLst>
              <a:ext uri="{FF2B5EF4-FFF2-40B4-BE49-F238E27FC236}">
                <a16:creationId xmlns:a16="http://schemas.microsoft.com/office/drawing/2014/main" id="{F33938B5-19D8-AD89-A8B8-D2058764B8C6}"/>
              </a:ext>
            </a:extLst>
          </p:cNvPr>
          <p:cNvSpPr txBox="1"/>
          <p:nvPr/>
        </p:nvSpPr>
        <p:spPr>
          <a:xfrm>
            <a:off x="10231801" y="4372415"/>
            <a:ext cx="736135"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2</a:t>
            </a:r>
            <a:r>
              <a:rPr lang="el-GR" dirty="0">
                <a:solidFill>
                  <a:srgbClr val="FF0000"/>
                </a:solidFill>
                <a:latin typeface="Times New Roman" panose="02020603050405020304" pitchFamily="18" charset="0"/>
                <a:cs typeface="Times New Roman" panose="02020603050405020304" pitchFamily="18" charset="0"/>
              </a:rPr>
              <a:t>π</a:t>
            </a:r>
            <a:endParaRPr lang="fr-FR" dirty="0">
              <a:solidFill>
                <a:srgbClr val="FF0000"/>
              </a:solidFill>
              <a:cs typeface="Times New Roman" panose="02020603050405020304" pitchFamily="18" charset="0"/>
            </a:endParaRPr>
          </a:p>
        </p:txBody>
      </p:sp>
      <p:cxnSp>
        <p:nvCxnSpPr>
          <p:cNvPr id="17" name="Connecteur droit 16">
            <a:extLst>
              <a:ext uri="{FF2B5EF4-FFF2-40B4-BE49-F238E27FC236}">
                <a16:creationId xmlns:a16="http://schemas.microsoft.com/office/drawing/2014/main" id="{B92BB2C4-FFB8-4DD1-24C9-37EDDD0ABF0D}"/>
              </a:ext>
            </a:extLst>
          </p:cNvPr>
          <p:cNvCxnSpPr/>
          <p:nvPr/>
        </p:nvCxnSpPr>
        <p:spPr>
          <a:xfrm>
            <a:off x="2458720" y="3348317"/>
            <a:ext cx="0" cy="1460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EC853C5-A569-3569-36CD-1485374A3CF5}"/>
              </a:ext>
            </a:extLst>
          </p:cNvPr>
          <p:cNvCxnSpPr>
            <a:cxnSpLocks/>
          </p:cNvCxnSpPr>
          <p:nvPr/>
        </p:nvCxnSpPr>
        <p:spPr>
          <a:xfrm>
            <a:off x="6088530" y="2026362"/>
            <a:ext cx="0" cy="2762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D168459-3886-D980-AA82-C1D4AC89CABB}"/>
              </a:ext>
            </a:extLst>
          </p:cNvPr>
          <p:cNvCxnSpPr>
            <a:cxnSpLocks/>
          </p:cNvCxnSpPr>
          <p:nvPr/>
        </p:nvCxnSpPr>
        <p:spPr>
          <a:xfrm>
            <a:off x="9435735" y="3339353"/>
            <a:ext cx="0" cy="1440291"/>
          </a:xfrm>
          <a:prstGeom prst="line">
            <a:avLst/>
          </a:prstGeom>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89D3DB25-5BC1-3742-4787-51C8C437E7F9}"/>
              </a:ext>
            </a:extLst>
          </p:cNvPr>
          <p:cNvSpPr txBox="1"/>
          <p:nvPr/>
        </p:nvSpPr>
        <p:spPr>
          <a:xfrm>
            <a:off x="1452283" y="4924018"/>
            <a:ext cx="253349" cy="369332"/>
          </a:xfrm>
          <a:prstGeom prst="rect">
            <a:avLst/>
          </a:prstGeom>
          <a:noFill/>
        </p:spPr>
        <p:txBody>
          <a:bodyPr wrap="square" rtlCol="0">
            <a:spAutoFit/>
          </a:bodyPr>
          <a:lstStyle/>
          <a:p>
            <a:r>
              <a:rPr lang="fr-FR" dirty="0"/>
              <a:t>0</a:t>
            </a:r>
          </a:p>
        </p:txBody>
      </p:sp>
      <p:sp>
        <p:nvSpPr>
          <p:cNvPr id="33" name="ZoneTexte 32">
            <a:extLst>
              <a:ext uri="{FF2B5EF4-FFF2-40B4-BE49-F238E27FC236}">
                <a16:creationId xmlns:a16="http://schemas.microsoft.com/office/drawing/2014/main" id="{C37818F4-AD5D-4D56-B6CC-66E6366FE648}"/>
              </a:ext>
            </a:extLst>
          </p:cNvPr>
          <p:cNvSpPr txBox="1"/>
          <p:nvPr/>
        </p:nvSpPr>
        <p:spPr>
          <a:xfrm>
            <a:off x="2042163" y="4978846"/>
            <a:ext cx="85344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/2)-1</a:t>
            </a:r>
            <a:endParaRPr lang="fr-FR" dirty="0"/>
          </a:p>
        </p:txBody>
      </p:sp>
      <p:sp>
        <p:nvSpPr>
          <p:cNvPr id="34" name="ZoneTexte 33">
            <a:extLst>
              <a:ext uri="{FF2B5EF4-FFF2-40B4-BE49-F238E27FC236}">
                <a16:creationId xmlns:a16="http://schemas.microsoft.com/office/drawing/2014/main" id="{B667ED40-8287-D902-662C-2B9AE136D684}"/>
              </a:ext>
            </a:extLst>
          </p:cNvPr>
          <p:cNvSpPr txBox="1"/>
          <p:nvPr/>
        </p:nvSpPr>
        <p:spPr>
          <a:xfrm>
            <a:off x="5900570" y="4931137"/>
            <a:ext cx="335280"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π</a:t>
            </a:r>
            <a:endParaRPr lang="fr-FR" dirty="0"/>
          </a:p>
        </p:txBody>
      </p:sp>
      <p:sp>
        <p:nvSpPr>
          <p:cNvPr id="35" name="ZoneTexte 34">
            <a:extLst>
              <a:ext uri="{FF2B5EF4-FFF2-40B4-BE49-F238E27FC236}">
                <a16:creationId xmlns:a16="http://schemas.microsoft.com/office/drawing/2014/main" id="{BA0610A5-375A-7826-8D3D-803513DCE37A}"/>
              </a:ext>
            </a:extLst>
          </p:cNvPr>
          <p:cNvSpPr txBox="1"/>
          <p:nvPr/>
        </p:nvSpPr>
        <p:spPr>
          <a:xfrm>
            <a:off x="8917574" y="4948944"/>
            <a:ext cx="1041836"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(3</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/2)+1</a:t>
            </a:r>
            <a:endParaRPr lang="fr-FR" dirty="0"/>
          </a:p>
        </p:txBody>
      </p:sp>
      <p:sp>
        <p:nvSpPr>
          <p:cNvPr id="37" name="ZoneTexte 36">
            <a:extLst>
              <a:ext uri="{FF2B5EF4-FFF2-40B4-BE49-F238E27FC236}">
                <a16:creationId xmlns:a16="http://schemas.microsoft.com/office/drawing/2014/main" id="{B0E7A35C-C615-F2C8-1218-8D9F47D0810C}"/>
              </a:ext>
            </a:extLst>
          </p:cNvPr>
          <p:cNvSpPr txBox="1"/>
          <p:nvPr/>
        </p:nvSpPr>
        <p:spPr>
          <a:xfrm>
            <a:off x="10178011" y="4910021"/>
            <a:ext cx="421855"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π</a:t>
            </a:r>
            <a:endParaRPr lang="fr-FR" dirty="0"/>
          </a:p>
        </p:txBody>
      </p:sp>
      <p:sp>
        <p:nvSpPr>
          <p:cNvPr id="2" name="Ellipse 1">
            <a:extLst>
              <a:ext uri="{FF2B5EF4-FFF2-40B4-BE49-F238E27FC236}">
                <a16:creationId xmlns:a16="http://schemas.microsoft.com/office/drawing/2014/main" id="{365790F0-3D9D-2180-8787-AFFA49F84E34}"/>
              </a:ext>
            </a:extLst>
          </p:cNvPr>
          <p:cNvSpPr/>
          <p:nvPr/>
        </p:nvSpPr>
        <p:spPr>
          <a:xfrm>
            <a:off x="942002" y="3375680"/>
            <a:ext cx="2913827" cy="2889305"/>
          </a:xfrm>
          <a:prstGeom prst="ellipse">
            <a:avLst/>
          </a:prstGeom>
          <a:noFill/>
          <a:ln w="28575">
            <a:solidFill>
              <a:srgbClr val="00B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B1C1491-DC52-90BB-4014-5724C37F96DE}"/>
              </a:ext>
            </a:extLst>
          </p:cNvPr>
          <p:cNvSpPr/>
          <p:nvPr/>
        </p:nvSpPr>
        <p:spPr>
          <a:xfrm>
            <a:off x="3305478" y="2077749"/>
            <a:ext cx="5519787" cy="5403789"/>
          </a:xfrm>
          <a:prstGeom prst="ellipse">
            <a:avLst/>
          </a:pr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26140F2B-BCA1-9DF9-39F2-1850B89E51A4}"/>
              </a:ext>
            </a:extLst>
          </p:cNvPr>
          <p:cNvSpPr/>
          <p:nvPr/>
        </p:nvSpPr>
        <p:spPr>
          <a:xfrm>
            <a:off x="8266182" y="3334991"/>
            <a:ext cx="2790810" cy="2889306"/>
          </a:xfrm>
          <a:prstGeom prst="ellipse">
            <a:avLst/>
          </a:prstGeom>
          <a:noFill/>
          <a:ln w="28575">
            <a:solidFill>
              <a:srgbClr val="00B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7E72623-46CD-C612-AB3C-1B24B511667E}"/>
              </a:ext>
            </a:extLst>
          </p:cNvPr>
          <p:cNvSpPr txBox="1"/>
          <p:nvPr/>
        </p:nvSpPr>
        <p:spPr>
          <a:xfrm>
            <a:off x="71120" y="6458079"/>
            <a:ext cx="3444240" cy="369332"/>
          </a:xfrm>
          <a:prstGeom prst="rect">
            <a:avLst/>
          </a:prstGeom>
          <a:noFill/>
        </p:spPr>
        <p:txBody>
          <a:bodyPr wrap="square" rtlCol="0">
            <a:spAutoFit/>
          </a:bodyPr>
          <a:lstStyle/>
          <a:p>
            <a:r>
              <a:rPr lang="fr-FR" b="1" dirty="0">
                <a:solidFill>
                  <a:srgbClr val="FF0000"/>
                </a:solidFill>
              </a:rPr>
              <a:t>Pôle Nord hypersphère 3D (point</a:t>
            </a:r>
            <a:r>
              <a:rPr lang="fr-FR" b="1" dirty="0"/>
              <a:t>)</a:t>
            </a:r>
          </a:p>
        </p:txBody>
      </p:sp>
      <p:sp>
        <p:nvSpPr>
          <p:cNvPr id="26" name="ZoneTexte 25">
            <a:extLst>
              <a:ext uri="{FF2B5EF4-FFF2-40B4-BE49-F238E27FC236}">
                <a16:creationId xmlns:a16="http://schemas.microsoft.com/office/drawing/2014/main" id="{C46E23C4-AA3C-D5C0-DC8E-CDC331C51140}"/>
              </a:ext>
            </a:extLst>
          </p:cNvPr>
          <p:cNvSpPr txBox="1"/>
          <p:nvPr/>
        </p:nvSpPr>
        <p:spPr>
          <a:xfrm>
            <a:off x="8727440" y="6396410"/>
            <a:ext cx="3270722" cy="369332"/>
          </a:xfrm>
          <a:prstGeom prst="rect">
            <a:avLst/>
          </a:prstGeom>
          <a:noFill/>
        </p:spPr>
        <p:txBody>
          <a:bodyPr wrap="square" rtlCol="0">
            <a:spAutoFit/>
          </a:bodyPr>
          <a:lstStyle/>
          <a:p>
            <a:r>
              <a:rPr lang="fr-FR" b="1" dirty="0">
                <a:solidFill>
                  <a:srgbClr val="FF0000"/>
                </a:solidFill>
              </a:rPr>
              <a:t>Pôle Sud hypersphère 3D (point)</a:t>
            </a:r>
          </a:p>
        </p:txBody>
      </p:sp>
      <p:sp>
        <p:nvSpPr>
          <p:cNvPr id="28" name="ZoneTexte 27">
            <a:extLst>
              <a:ext uri="{FF2B5EF4-FFF2-40B4-BE49-F238E27FC236}">
                <a16:creationId xmlns:a16="http://schemas.microsoft.com/office/drawing/2014/main" id="{F68D7731-0AA6-0597-80D3-790A441EF2AD}"/>
              </a:ext>
            </a:extLst>
          </p:cNvPr>
          <p:cNvSpPr txBox="1"/>
          <p:nvPr/>
        </p:nvSpPr>
        <p:spPr>
          <a:xfrm>
            <a:off x="4298034" y="6374414"/>
            <a:ext cx="4373514" cy="369332"/>
          </a:xfrm>
          <a:prstGeom prst="rect">
            <a:avLst/>
          </a:prstGeom>
          <a:noFill/>
        </p:spPr>
        <p:txBody>
          <a:bodyPr wrap="square" rtlCol="0">
            <a:spAutoFit/>
          </a:bodyPr>
          <a:lstStyle/>
          <a:p>
            <a:r>
              <a:rPr lang="fr-FR" b="1" dirty="0">
                <a:solidFill>
                  <a:srgbClr val="FF0000"/>
                </a:solidFill>
              </a:rPr>
              <a:t>Equateur hypersphère 3D: grande sphère</a:t>
            </a:r>
          </a:p>
        </p:txBody>
      </p:sp>
      <p:sp>
        <p:nvSpPr>
          <p:cNvPr id="29" name="Flèche : haut 28">
            <a:extLst>
              <a:ext uri="{FF2B5EF4-FFF2-40B4-BE49-F238E27FC236}">
                <a16:creationId xmlns:a16="http://schemas.microsoft.com/office/drawing/2014/main" id="{49AD08C2-F3C5-2285-49D8-5159DF9D2AB7}"/>
              </a:ext>
            </a:extLst>
          </p:cNvPr>
          <p:cNvSpPr/>
          <p:nvPr/>
        </p:nvSpPr>
        <p:spPr>
          <a:xfrm>
            <a:off x="1516177" y="5183808"/>
            <a:ext cx="130398" cy="12126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haut 30">
            <a:extLst>
              <a:ext uri="{FF2B5EF4-FFF2-40B4-BE49-F238E27FC236}">
                <a16:creationId xmlns:a16="http://schemas.microsoft.com/office/drawing/2014/main" id="{6E148E66-C5CA-1088-B067-F86CEE6A96BC}"/>
              </a:ext>
            </a:extLst>
          </p:cNvPr>
          <p:cNvSpPr/>
          <p:nvPr/>
        </p:nvSpPr>
        <p:spPr>
          <a:xfrm>
            <a:off x="6004659" y="5223257"/>
            <a:ext cx="130398" cy="12126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haut 31">
            <a:extLst>
              <a:ext uri="{FF2B5EF4-FFF2-40B4-BE49-F238E27FC236}">
                <a16:creationId xmlns:a16="http://schemas.microsoft.com/office/drawing/2014/main" id="{2EB113C1-4A84-D2C6-D73A-A4ABAF868A83}"/>
              </a:ext>
            </a:extLst>
          </p:cNvPr>
          <p:cNvSpPr/>
          <p:nvPr/>
        </p:nvSpPr>
        <p:spPr>
          <a:xfrm>
            <a:off x="10269656" y="5183808"/>
            <a:ext cx="130398" cy="12126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AC3E4EFB-1390-8F56-F5F9-F860B3CA23B3}"/>
              </a:ext>
            </a:extLst>
          </p:cNvPr>
          <p:cNvSpPr txBox="1"/>
          <p:nvPr/>
        </p:nvSpPr>
        <p:spPr>
          <a:xfrm>
            <a:off x="2087393" y="-19407"/>
            <a:ext cx="9165968" cy="584775"/>
          </a:xfrm>
          <a:prstGeom prst="rect">
            <a:avLst/>
          </a:prstGeom>
          <a:noFill/>
        </p:spPr>
        <p:txBody>
          <a:bodyPr wrap="square">
            <a:spAutoFit/>
          </a:bodyPr>
          <a:lstStyle/>
          <a:p>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+a²(t).[d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a:t>
            </a:r>
          </a:p>
        </p:txBody>
      </p:sp>
      <p:cxnSp>
        <p:nvCxnSpPr>
          <p:cNvPr id="40" name="Connecteur droit avec flèche 39">
            <a:extLst>
              <a:ext uri="{FF2B5EF4-FFF2-40B4-BE49-F238E27FC236}">
                <a16:creationId xmlns:a16="http://schemas.microsoft.com/office/drawing/2014/main" id="{4D0C21CA-28EF-668C-87F4-E40309BF4B8B}"/>
              </a:ext>
            </a:extLst>
          </p:cNvPr>
          <p:cNvCxnSpPr>
            <a:cxnSpLocks/>
          </p:cNvCxnSpPr>
          <p:nvPr/>
        </p:nvCxnSpPr>
        <p:spPr>
          <a:xfrm flipH="1">
            <a:off x="2895603" y="1634743"/>
            <a:ext cx="2519677" cy="184536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1F08C7B6-785E-4469-39AF-30740A184971}"/>
              </a:ext>
            </a:extLst>
          </p:cNvPr>
          <p:cNvCxnSpPr>
            <a:cxnSpLocks/>
          </p:cNvCxnSpPr>
          <p:nvPr/>
        </p:nvCxnSpPr>
        <p:spPr>
          <a:xfrm flipH="1">
            <a:off x="5555852" y="1634743"/>
            <a:ext cx="205667" cy="4092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59DD0584-0960-1654-BFAF-81569C3C2C02}"/>
              </a:ext>
            </a:extLst>
          </p:cNvPr>
          <p:cNvCxnSpPr>
            <a:cxnSpLocks/>
          </p:cNvCxnSpPr>
          <p:nvPr/>
        </p:nvCxnSpPr>
        <p:spPr>
          <a:xfrm>
            <a:off x="6644390" y="1534120"/>
            <a:ext cx="2348583" cy="190383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FE0F87F9-1A4E-32D2-AF52-5CBE6A7363CE}"/>
              </a:ext>
            </a:extLst>
          </p:cNvPr>
          <p:cNvSpPr txBox="1"/>
          <p:nvPr/>
        </p:nvSpPr>
        <p:spPr>
          <a:xfrm>
            <a:off x="4425703" y="1340202"/>
            <a:ext cx="3925817" cy="369332"/>
          </a:xfrm>
          <a:prstGeom prst="rect">
            <a:avLst/>
          </a:prstGeom>
          <a:noFill/>
        </p:spPr>
        <p:txBody>
          <a:bodyPr wrap="square" rtlCol="0">
            <a:spAutoFit/>
          </a:bodyPr>
          <a:lstStyle/>
          <a:p>
            <a:r>
              <a:rPr lang="fr-FR" b="1" dirty="0">
                <a:solidFill>
                  <a:srgbClr val="00B050"/>
                </a:solidFill>
              </a:rPr>
              <a:t>Surfaces sphériques: (hypersphères 2D)</a:t>
            </a:r>
          </a:p>
        </p:txBody>
      </p:sp>
      <p:cxnSp>
        <p:nvCxnSpPr>
          <p:cNvPr id="51" name="Connecteur droit avec flèche 50">
            <a:extLst>
              <a:ext uri="{FF2B5EF4-FFF2-40B4-BE49-F238E27FC236}">
                <a16:creationId xmlns:a16="http://schemas.microsoft.com/office/drawing/2014/main" id="{F0C77D46-9A10-9127-D360-70EA0369568A}"/>
              </a:ext>
            </a:extLst>
          </p:cNvPr>
          <p:cNvCxnSpPr>
            <a:cxnSpLocks/>
          </p:cNvCxnSpPr>
          <p:nvPr/>
        </p:nvCxnSpPr>
        <p:spPr>
          <a:xfrm>
            <a:off x="6391900" y="1556718"/>
            <a:ext cx="3873071" cy="32930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51B37D0-5659-81F6-5094-A9ECCD36D529}"/>
              </a:ext>
            </a:extLst>
          </p:cNvPr>
          <p:cNvSpPr txBox="1"/>
          <p:nvPr/>
        </p:nvSpPr>
        <p:spPr>
          <a:xfrm>
            <a:off x="-91339" y="508810"/>
            <a:ext cx="12191995" cy="584775"/>
          </a:xfrm>
          <a:prstGeom prst="rect">
            <a:avLst/>
          </a:prstGeom>
          <a:noFill/>
        </p:spPr>
        <p:txBody>
          <a:bodyPr wrap="square" rtlCol="0">
            <a:spAutoFit/>
          </a:bodyPr>
          <a:lstStyle/>
          <a:p>
            <a:pPr algn="ctr"/>
            <a:r>
              <a:rPr lang="fr-FR" sz="3200">
                <a:solidFill>
                  <a:srgbClr val="FF0000"/>
                </a:solidFill>
                <a:latin typeface="Times New Roman" panose="02020603050405020304" pitchFamily="18" charset="0"/>
                <a:cs typeface="Times New Roman" panose="02020603050405020304" pitchFamily="18" charset="0"/>
              </a:rPr>
              <a:t>La </a:t>
            </a:r>
            <a:r>
              <a:rPr lang="fr-FR" sz="3200" dirty="0">
                <a:solidFill>
                  <a:srgbClr val="FF0000"/>
                </a:solidFill>
                <a:latin typeface="Times New Roman" panose="02020603050405020304" pitchFamily="18" charset="0"/>
                <a:cs typeface="Times New Roman" panose="02020603050405020304" pitchFamily="18" charset="0"/>
              </a:rPr>
              <a:t>cycloïde est une géodésique de l’hypersphère 3D</a:t>
            </a:r>
          </a:p>
        </p:txBody>
      </p:sp>
    </p:spTree>
    <p:extLst>
      <p:ext uri="{BB962C8B-B14F-4D97-AF65-F5344CB8AC3E}">
        <p14:creationId xmlns:p14="http://schemas.microsoft.com/office/powerpoint/2010/main" val="16815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54EF-58DA-1777-6195-9C4CBB577A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C09584-66B1-3515-E522-C7F47AFD7FBA}"/>
              </a:ext>
            </a:extLst>
          </p:cNvPr>
          <p:cNvSpPr>
            <a:spLocks noGrp="1"/>
          </p:cNvSpPr>
          <p:nvPr>
            <p:ph type="title"/>
          </p:nvPr>
        </p:nvSpPr>
        <p:spPr>
          <a:xfrm>
            <a:off x="0" y="-43815"/>
            <a:ext cx="12192000" cy="782320"/>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Différence et similitudes avec l’espace-temps de De Sitter</a:t>
            </a:r>
          </a:p>
        </p:txBody>
      </p:sp>
      <p:sp>
        <p:nvSpPr>
          <p:cNvPr id="3" name="Espace réservé du contenu 2">
            <a:extLst>
              <a:ext uri="{FF2B5EF4-FFF2-40B4-BE49-F238E27FC236}">
                <a16:creationId xmlns:a16="http://schemas.microsoft.com/office/drawing/2014/main" id="{2EA7A3BC-2AC0-D948-8656-A12332F5CC1A}"/>
              </a:ext>
            </a:extLst>
          </p:cNvPr>
          <p:cNvSpPr>
            <a:spLocks noGrp="1"/>
          </p:cNvSpPr>
          <p:nvPr>
            <p:ph idx="1"/>
          </p:nvPr>
        </p:nvSpPr>
        <p:spPr>
          <a:xfrm>
            <a:off x="71120" y="738505"/>
            <a:ext cx="12049760" cy="5956934"/>
          </a:xfrm>
        </p:spPr>
        <p:txBody>
          <a:bodyPr>
            <a:normAutofit/>
          </a:bodyPr>
          <a:lstStyle/>
          <a:p>
            <a:pPr marL="0" indent="0" algn="ctr">
              <a:buNone/>
            </a:pPr>
            <a:r>
              <a:rPr lang="fr-FR" sz="3200" b="1" dirty="0">
                <a:latin typeface="Times New Roman" panose="02020603050405020304" pitchFamily="18" charset="0"/>
                <a:cs typeface="Times New Roman" panose="02020603050405020304" pitchFamily="18" charset="0"/>
              </a:rPr>
              <a:t>De Sitter: espace-temps 4D à symétrie maximale à courbure positive</a:t>
            </a:r>
          </a:p>
          <a:p>
            <a:r>
              <a:rPr lang="fr-FR" sz="3200" dirty="0">
                <a:latin typeface="Times New Roman" panose="02020603050405020304" pitchFamily="18" charset="0"/>
                <a:cs typeface="Times New Roman" panose="02020603050405020304" pitchFamily="18" charset="0"/>
              </a:rPr>
              <a:t>Une des formes de la métrique de l’espace de De Sitter, s’écrit:</a:t>
            </a: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+a².cosh²(t/a).[d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a:t>
            </a:r>
          </a:p>
          <a:p>
            <a:pPr algn="just"/>
            <a:r>
              <a:rPr lang="fr-FR" sz="3200" dirty="0">
                <a:latin typeface="Times New Roman" panose="02020603050405020304" pitchFamily="18" charset="0"/>
                <a:cs typeface="Times New Roman" panose="02020603050405020304" pitchFamily="18" charset="0"/>
              </a:rPr>
              <a:t>C’est la même forme que la métrique RW, mais ici le facteur, a(t) = </a:t>
            </a:r>
            <a:r>
              <a:rPr lang="fr-FR" sz="3200" dirty="0" err="1">
                <a:latin typeface="Times New Roman" panose="02020603050405020304" pitchFamily="18" charset="0"/>
                <a:cs typeface="Times New Roman" panose="02020603050405020304" pitchFamily="18" charset="0"/>
              </a:rPr>
              <a:t>cosh</a:t>
            </a:r>
            <a:r>
              <a:rPr lang="fr-FR" sz="3200" dirty="0">
                <a:latin typeface="Times New Roman" panose="02020603050405020304" pitchFamily="18" charset="0"/>
                <a:cs typeface="Times New Roman" panose="02020603050405020304" pitchFamily="18" charset="0"/>
              </a:rPr>
              <a:t>(t), est une fonction </a:t>
            </a:r>
            <a:r>
              <a:rPr lang="fr-FR" sz="3200" b="1" dirty="0">
                <a:latin typeface="Times New Roman" panose="02020603050405020304" pitchFamily="18" charset="0"/>
                <a:cs typeface="Times New Roman" panose="02020603050405020304" pitchFamily="18" charset="0"/>
              </a:rPr>
              <a:t>explicite</a:t>
            </a:r>
            <a:r>
              <a:rPr lang="fr-FR" sz="3200" dirty="0">
                <a:latin typeface="Times New Roman" panose="02020603050405020304" pitchFamily="18" charset="0"/>
                <a:cs typeface="Times New Roman" panose="02020603050405020304" pitchFamily="18" charset="0"/>
              </a:rPr>
              <a:t> de t, à la différence du cas, de l’univers surcritique fait de matière que nous avons cité précédemment. </a:t>
            </a:r>
          </a:p>
          <a:p>
            <a:pPr algn="just"/>
            <a:r>
              <a:rPr lang="fr-FR" sz="3200" dirty="0">
                <a:latin typeface="Times New Roman" panose="02020603050405020304" pitchFamily="18" charset="0"/>
                <a:cs typeface="Times New Roman" panose="02020603050405020304" pitchFamily="18" charset="0"/>
              </a:rPr>
              <a:t>Ici la description de la section spatiale est bien une hypersphère qui partant d’une taille infinie à l’infini du passé, diminue jusqu’à une taille minimum finie pour t = 0 et croît de nouveau vers l’infini à l’infini du futur.</a:t>
            </a:r>
          </a:p>
          <a:p>
            <a:pPr algn="just"/>
            <a:r>
              <a:rPr lang="fr-FR" sz="3200" dirty="0">
                <a:latin typeface="Times New Roman" panose="02020603050405020304" pitchFamily="18" charset="0"/>
                <a:cs typeface="Times New Roman" panose="02020603050405020304" pitchFamily="18" charset="0"/>
              </a:rPr>
              <a:t>On note que la phénoménologie est très différente, nous l’expliquerons.</a:t>
            </a: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7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4A3EE-608F-456C-5C4D-1630428E9698}"/>
              </a:ext>
            </a:extLst>
          </p:cNvPr>
          <p:cNvSpPr>
            <a:spLocks noGrp="1"/>
          </p:cNvSpPr>
          <p:nvPr>
            <p:ph type="title"/>
          </p:nvPr>
        </p:nvSpPr>
        <p:spPr>
          <a:xfrm>
            <a:off x="838200" y="0"/>
            <a:ext cx="10515600" cy="467995"/>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p>
        </p:txBody>
      </p:sp>
      <p:sp>
        <p:nvSpPr>
          <p:cNvPr id="3" name="Espace réservé du contenu 2">
            <a:extLst>
              <a:ext uri="{FF2B5EF4-FFF2-40B4-BE49-F238E27FC236}">
                <a16:creationId xmlns:a16="http://schemas.microsoft.com/office/drawing/2014/main" id="{F4F41133-7202-647C-A78F-4F2AE26D2FB9}"/>
              </a:ext>
            </a:extLst>
          </p:cNvPr>
          <p:cNvSpPr>
            <a:spLocks noGrp="1"/>
          </p:cNvSpPr>
          <p:nvPr>
            <p:ph idx="1"/>
          </p:nvPr>
        </p:nvSpPr>
        <p:spPr>
          <a:xfrm>
            <a:off x="81280" y="558800"/>
            <a:ext cx="12110720" cy="6370320"/>
          </a:xfrm>
        </p:spPr>
        <p:txBody>
          <a:bodyPr>
            <a:normAutofit/>
          </a:bodyPr>
          <a:lstStyle/>
          <a:p>
            <a:pPr algn="just"/>
            <a:r>
              <a:rPr lang="fr-FR" sz="3200" dirty="0">
                <a:latin typeface="Times New Roman" panose="02020603050405020304" pitchFamily="18" charset="0"/>
                <a:cs typeface="Times New Roman" panose="02020603050405020304" pitchFamily="18" charset="0"/>
              </a:rPr>
              <a:t>L’espace-temps de De Sitter peut être déterminé sans utiliser la relativité générale. On définit un espace de type Minkowskien à 5 dimensions, coordonnées (u, x, y, z, w) avec une métrique : </a:t>
            </a:r>
          </a:p>
          <a:p>
            <a:pPr algn="just"/>
            <a:endParaRPr lang="fr-FR" sz="3200" dirty="0">
              <a:latin typeface="Times New Roman" panose="02020603050405020304" pitchFamily="18" charset="0"/>
              <a:cs typeface="Times New Roman" panose="02020603050405020304" pitchFamily="18" charset="0"/>
            </a:endParaRPr>
          </a:p>
          <a:p>
            <a:pPr algn="ctr"/>
            <a:r>
              <a:rPr lang="fr-FR" sz="3200" dirty="0">
                <a:latin typeface="Times New Roman" panose="02020603050405020304" pitchFamily="18" charset="0"/>
                <a:cs typeface="Times New Roman" panose="02020603050405020304" pitchFamily="18" charset="0"/>
              </a:rPr>
              <a:t>ds</a:t>
            </a:r>
            <a:r>
              <a:rPr lang="fr-FR" sz="3200" baseline="-25000" dirty="0">
                <a:latin typeface="Times New Roman" panose="02020603050405020304" pitchFamily="18" charset="0"/>
                <a:cs typeface="Times New Roman" panose="02020603050405020304" pitchFamily="18" charset="0"/>
              </a:rPr>
              <a:t>5</a:t>
            </a:r>
            <a:r>
              <a:rPr lang="fr-FR" sz="3200" dirty="0">
                <a:latin typeface="Times New Roman" panose="02020603050405020304" pitchFamily="18" charset="0"/>
                <a:cs typeface="Times New Roman" panose="02020603050405020304" pitchFamily="18" charset="0"/>
              </a:rPr>
              <a:t>²= -du²+dx²+dy²+dz²+dw²	(1)</a:t>
            </a:r>
          </a:p>
          <a:p>
            <a:pPr algn="ctr"/>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et une contrainte:		 -u²+x²+y²+z²+w² = α ² </a:t>
            </a:r>
          </a:p>
          <a:p>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où α est une constante dépendant du scalaire de Ricci R, définissant la courbure. Cela définit une hypersurface de type hyperboloïde à 4 dimensions. </a:t>
            </a:r>
          </a:p>
          <a:p>
            <a:pPr algn="just"/>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6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CCA2-EC5A-CB59-96EC-2FBA6C1941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0AABDF-D516-2EDA-35A0-5CA5AFF74B26}"/>
              </a:ext>
            </a:extLst>
          </p:cNvPr>
          <p:cNvSpPr>
            <a:spLocks noGrp="1"/>
          </p:cNvSpPr>
          <p:nvPr>
            <p:ph type="title"/>
          </p:nvPr>
        </p:nvSpPr>
        <p:spPr>
          <a:xfrm>
            <a:off x="838200" y="0"/>
            <a:ext cx="10515600" cy="467995"/>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p>
        </p:txBody>
      </p:sp>
      <p:sp>
        <p:nvSpPr>
          <p:cNvPr id="3" name="Espace réservé du contenu 2">
            <a:extLst>
              <a:ext uri="{FF2B5EF4-FFF2-40B4-BE49-F238E27FC236}">
                <a16:creationId xmlns:a16="http://schemas.microsoft.com/office/drawing/2014/main" id="{CEC2D4AE-004C-9C67-0ED1-4A022A6433C0}"/>
              </a:ext>
            </a:extLst>
          </p:cNvPr>
          <p:cNvSpPr>
            <a:spLocks noGrp="1"/>
          </p:cNvSpPr>
          <p:nvPr>
            <p:ph idx="1"/>
          </p:nvPr>
        </p:nvSpPr>
        <p:spPr>
          <a:xfrm>
            <a:off x="81280" y="558800"/>
            <a:ext cx="12110720" cy="6370320"/>
          </a:xfrm>
        </p:spPr>
        <p:txBody>
          <a:bodyPr>
            <a:normAutofit lnSpcReduction="10000"/>
          </a:bodyPr>
          <a:lstStyle/>
          <a:p>
            <a:r>
              <a:rPr lang="fr-FR" sz="3500" dirty="0">
                <a:latin typeface="Times New Roman" panose="02020603050405020304" pitchFamily="18" charset="0"/>
                <a:cs typeface="Times New Roman" panose="02020603050405020304" pitchFamily="18" charset="0"/>
              </a:rPr>
              <a:t>Définissons les coordonnées ( t, χ, θ, Ф) sur  l’hyperboloïde via:</a:t>
            </a:r>
          </a:p>
          <a:p>
            <a:pPr algn="just"/>
            <a:r>
              <a:rPr lang="fr-FR" sz="3500" i="1" dirty="0">
                <a:latin typeface="Times New Roman" panose="02020603050405020304" pitchFamily="18" charset="0"/>
                <a:cs typeface="Times New Roman" panose="02020603050405020304" pitchFamily="18" charset="0"/>
              </a:rPr>
              <a:t>u = α.</a:t>
            </a:r>
            <a:r>
              <a:rPr lang="fr-FR" sz="3500" i="1" dirty="0" err="1">
                <a:latin typeface="Times New Roman" panose="02020603050405020304" pitchFamily="18" charset="0"/>
                <a:cs typeface="Times New Roman" panose="02020603050405020304" pitchFamily="18" charset="0"/>
              </a:rPr>
              <a:t>sinh</a:t>
            </a:r>
            <a:r>
              <a:rPr lang="fr-FR" sz="3500" i="1" dirty="0">
                <a:latin typeface="Times New Roman" panose="02020603050405020304" pitchFamily="18" charset="0"/>
                <a:cs typeface="Times New Roman" panose="02020603050405020304" pitchFamily="18" charset="0"/>
              </a:rPr>
              <a:t>(t/α), </a:t>
            </a:r>
          </a:p>
          <a:p>
            <a:pPr algn="just"/>
            <a:r>
              <a:rPr lang="fr-FR" sz="3500" i="1" dirty="0">
                <a:latin typeface="Times New Roman" panose="02020603050405020304" pitchFamily="18" charset="0"/>
                <a:cs typeface="Times New Roman" panose="02020603050405020304" pitchFamily="18" charset="0"/>
              </a:rPr>
              <a:t>w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 /α).</a:t>
            </a:r>
            <a:r>
              <a:rPr lang="fr-FR" sz="3500" i="1" dirty="0" err="1">
                <a:latin typeface="Times New Roman" panose="02020603050405020304" pitchFamily="18" charset="0"/>
                <a:cs typeface="Times New Roman" panose="02020603050405020304" pitchFamily="18" charset="0"/>
              </a:rPr>
              <a:t>cosχ</a:t>
            </a:r>
            <a:r>
              <a:rPr lang="fr-FR" sz="3500" i="1" dirty="0">
                <a:latin typeface="Times New Roman" panose="02020603050405020304" pitchFamily="18" charset="0"/>
                <a:cs typeface="Times New Roman" panose="02020603050405020304" pitchFamily="18" charset="0"/>
              </a:rPr>
              <a:t>, </a:t>
            </a:r>
          </a:p>
          <a:p>
            <a:pPr algn="just"/>
            <a:r>
              <a:rPr lang="fr-FR" sz="3500" i="1" dirty="0">
                <a:latin typeface="Times New Roman" panose="02020603050405020304" pitchFamily="18" charset="0"/>
                <a:cs typeface="Times New Roman" panose="02020603050405020304" pitchFamily="18" charset="0"/>
              </a:rPr>
              <a:t>x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(t/α).</a:t>
            </a:r>
            <a:r>
              <a:rPr lang="fr-FR" sz="3500" i="1" dirty="0" err="1">
                <a:latin typeface="Times New Roman" panose="02020603050405020304" pitchFamily="18" charset="0"/>
                <a:cs typeface="Times New Roman" panose="02020603050405020304" pitchFamily="18" charset="0"/>
              </a:rPr>
              <a:t>sinχ.cosθ</a:t>
            </a:r>
            <a:r>
              <a:rPr lang="fr-FR" sz="3500" i="1" dirty="0">
                <a:latin typeface="Times New Roman" panose="02020603050405020304" pitchFamily="18" charset="0"/>
                <a:cs typeface="Times New Roman" panose="02020603050405020304" pitchFamily="18" charset="0"/>
              </a:rPr>
              <a:t>, </a:t>
            </a:r>
          </a:p>
          <a:p>
            <a:pPr algn="just"/>
            <a:r>
              <a:rPr lang="fr-FR" sz="3500" i="1" dirty="0">
                <a:latin typeface="Times New Roman" panose="02020603050405020304" pitchFamily="18" charset="0"/>
                <a:cs typeface="Times New Roman" panose="02020603050405020304" pitchFamily="18" charset="0"/>
              </a:rPr>
              <a:t>y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(t/α).</a:t>
            </a:r>
            <a:r>
              <a:rPr lang="fr-FR" sz="3500" i="1" dirty="0" err="1">
                <a:latin typeface="Times New Roman" panose="02020603050405020304" pitchFamily="18" charset="0"/>
                <a:cs typeface="Times New Roman" panose="02020603050405020304" pitchFamily="18" charset="0"/>
              </a:rPr>
              <a:t>sinχ.sinθ.cosФ</a:t>
            </a:r>
            <a:r>
              <a:rPr lang="fr-FR" sz="3500" i="1" dirty="0">
                <a:latin typeface="Times New Roman" panose="02020603050405020304" pitchFamily="18" charset="0"/>
                <a:cs typeface="Times New Roman" panose="02020603050405020304" pitchFamily="18" charset="0"/>
              </a:rPr>
              <a:t>, </a:t>
            </a:r>
          </a:p>
          <a:p>
            <a:pPr algn="just"/>
            <a:r>
              <a:rPr lang="fr-FR" sz="3500" i="1" dirty="0">
                <a:latin typeface="Times New Roman" panose="02020603050405020304" pitchFamily="18" charset="0"/>
                <a:cs typeface="Times New Roman" panose="02020603050405020304" pitchFamily="18" charset="0"/>
              </a:rPr>
              <a:t>z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(t/α).</a:t>
            </a:r>
            <a:r>
              <a:rPr lang="fr-FR" sz="3500" i="1" dirty="0" err="1">
                <a:latin typeface="Times New Roman" panose="02020603050405020304" pitchFamily="18" charset="0"/>
                <a:cs typeface="Times New Roman" panose="02020603050405020304" pitchFamily="18" charset="0"/>
              </a:rPr>
              <a:t>sinχ.sinθ.sinФ</a:t>
            </a:r>
            <a:r>
              <a:rPr lang="fr-FR" sz="3500" i="1" dirty="0">
                <a:latin typeface="Times New Roman" panose="02020603050405020304" pitchFamily="18" charset="0"/>
                <a:cs typeface="Times New Roman" panose="02020603050405020304" pitchFamily="18" charset="0"/>
              </a:rPr>
              <a:t> </a:t>
            </a:r>
          </a:p>
          <a:p>
            <a:pPr algn="just"/>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En différentiant ces fonctions (on calcule </a:t>
            </a:r>
            <a:r>
              <a:rPr lang="fr-FR" sz="3500" i="1" dirty="0">
                <a:latin typeface="Times New Roman" panose="02020603050405020304" pitchFamily="18" charset="0"/>
                <a:cs typeface="Times New Roman" panose="02020603050405020304" pitchFamily="18" charset="0"/>
              </a:rPr>
              <a:t>du, </a:t>
            </a:r>
            <a:r>
              <a:rPr lang="fr-FR" sz="3500" i="1" dirty="0" err="1">
                <a:latin typeface="Times New Roman" panose="02020603050405020304" pitchFamily="18" charset="0"/>
                <a:cs typeface="Times New Roman" panose="02020603050405020304" pitchFamily="18" charset="0"/>
              </a:rPr>
              <a:t>dw</a:t>
            </a:r>
            <a:r>
              <a:rPr lang="fr-FR" sz="3500" i="1" dirty="0">
                <a:latin typeface="Times New Roman" panose="02020603050405020304" pitchFamily="18" charset="0"/>
                <a:cs typeface="Times New Roman" panose="02020603050405020304" pitchFamily="18" charset="0"/>
              </a:rPr>
              <a:t>, dx, </a:t>
            </a:r>
            <a:r>
              <a:rPr lang="fr-FR" sz="3500" i="1" dirty="0" err="1">
                <a:latin typeface="Times New Roman" panose="02020603050405020304" pitchFamily="18" charset="0"/>
                <a:cs typeface="Times New Roman" panose="02020603050405020304" pitchFamily="18" charset="0"/>
              </a:rPr>
              <a:t>dy</a:t>
            </a:r>
            <a:r>
              <a:rPr lang="fr-FR" sz="3500" i="1" dirty="0">
                <a:latin typeface="Times New Roman" panose="02020603050405020304" pitchFamily="18" charset="0"/>
                <a:cs typeface="Times New Roman" panose="02020603050405020304" pitchFamily="18" charset="0"/>
              </a:rPr>
              <a:t>, dz</a:t>
            </a:r>
            <a:r>
              <a:rPr lang="fr-FR" sz="3500" dirty="0">
                <a:latin typeface="Times New Roman" panose="02020603050405020304" pitchFamily="18" charset="0"/>
                <a:cs typeface="Times New Roman" panose="02020603050405020304" pitchFamily="18" charset="0"/>
              </a:rPr>
              <a:t>) et en le reportant dans (1), on obtient la métrique sur l’hyperboloïde:</a:t>
            </a:r>
          </a:p>
          <a:p>
            <a:pPr algn="just"/>
            <a:r>
              <a:rPr lang="fr-FR" sz="3500" dirty="0">
                <a:latin typeface="Times New Roman" panose="02020603050405020304" pitchFamily="18" charset="0"/>
                <a:cs typeface="Times New Roman" panose="02020603050405020304" pitchFamily="18" charset="0"/>
              </a:rPr>
              <a:t> </a:t>
            </a:r>
          </a:p>
          <a:p>
            <a:pPr algn="ctr"/>
            <a:r>
              <a:rPr lang="fr-FR" sz="3500" dirty="0">
                <a:latin typeface="Times New Roman" panose="02020603050405020304" pitchFamily="18" charset="0"/>
                <a:cs typeface="Times New Roman" panose="02020603050405020304" pitchFamily="18" charset="0"/>
              </a:rPr>
              <a:t>ds²=-dt² +a².cosh²(t/a).[d</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² + sin²</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 ²+sin²</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φ</a:t>
            </a:r>
            <a:r>
              <a:rPr lang="fr-FR" sz="3500" dirty="0">
                <a:latin typeface="Times New Roman" panose="02020603050405020304" pitchFamily="18" charset="0"/>
                <a:cs typeface="Times New Roman" panose="02020603050405020304" pitchFamily="18" charset="0"/>
              </a:rPr>
              <a:t> ²)] .</a:t>
            </a:r>
          </a:p>
          <a:p>
            <a:pPr algn="just"/>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3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2D372-B217-7B08-983D-E2120F7C3E13}"/>
              </a:ext>
            </a:extLst>
          </p:cNvPr>
          <p:cNvSpPr>
            <a:spLocks noGrp="1"/>
          </p:cNvSpPr>
          <p:nvPr>
            <p:ph type="title"/>
          </p:nvPr>
        </p:nvSpPr>
        <p:spPr>
          <a:xfrm>
            <a:off x="838200" y="100966"/>
            <a:ext cx="10515600" cy="315912"/>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endParaRPr lang="fr-FR" dirty="0"/>
          </a:p>
        </p:txBody>
      </p:sp>
      <p:sp>
        <p:nvSpPr>
          <p:cNvPr id="3" name="Espace réservé du contenu 2">
            <a:extLst>
              <a:ext uri="{FF2B5EF4-FFF2-40B4-BE49-F238E27FC236}">
                <a16:creationId xmlns:a16="http://schemas.microsoft.com/office/drawing/2014/main" id="{FBF9C9B7-54F3-2895-6E39-21DA9500D72E}"/>
              </a:ext>
            </a:extLst>
          </p:cNvPr>
          <p:cNvSpPr>
            <a:spLocks noGrp="1"/>
          </p:cNvSpPr>
          <p:nvPr>
            <p:ph idx="1"/>
          </p:nvPr>
        </p:nvSpPr>
        <p:spPr>
          <a:xfrm>
            <a:off x="0" y="546101"/>
            <a:ext cx="12192000" cy="6311899"/>
          </a:xfrm>
        </p:spPr>
        <p:txBody>
          <a:bodyPr>
            <a:normAutofit/>
          </a:bodyPr>
          <a:lstStyle/>
          <a:p>
            <a:pPr algn="just"/>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On peut aussi déduire la forme de la métrique de De Sitter en utilisant la métrique de Robertson Walker (RW) et les équations de Friedmann avec, comme seul paramètre, la constante cosmologique. </a:t>
            </a:r>
            <a:endParaRPr lang="fr-FR" sz="3500" dirty="0"/>
          </a:p>
          <a:p>
            <a:pPr algn="just"/>
            <a:r>
              <a:rPr lang="fr-FR" sz="3500" dirty="0">
                <a:latin typeface="Times New Roman" panose="02020603050405020304" pitchFamily="18" charset="0"/>
                <a:cs typeface="Times New Roman" panose="02020603050405020304" pitchFamily="18" charset="0"/>
              </a:rPr>
              <a:t>Dans la diapositive précédente, sans utiliser la relativité générale nous avions utilisé des coordonnées qui produisaient une section spatiale de type hypersphère, de taille variant avec le temps. Avec d’autres coordonnées, toujours sans l’équation de Friedmann, nous aurions pu trouver d’autres solutions. </a:t>
            </a:r>
          </a:p>
        </p:txBody>
      </p:sp>
    </p:spTree>
    <p:extLst>
      <p:ext uri="{BB962C8B-B14F-4D97-AF65-F5344CB8AC3E}">
        <p14:creationId xmlns:p14="http://schemas.microsoft.com/office/powerpoint/2010/main" val="5074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CF6B-883F-76F5-E856-8A8981F917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59A068-A0FC-BA10-D996-6C1F424F5762}"/>
              </a:ext>
            </a:extLst>
          </p:cNvPr>
          <p:cNvSpPr>
            <a:spLocks noGrp="1"/>
          </p:cNvSpPr>
          <p:nvPr>
            <p:ph type="title"/>
          </p:nvPr>
        </p:nvSpPr>
        <p:spPr>
          <a:xfrm>
            <a:off x="838200" y="100966"/>
            <a:ext cx="10515600" cy="315912"/>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A9CCD5D-2810-0585-A642-542819CB7EA7}"/>
                  </a:ext>
                </a:extLst>
              </p:cNvPr>
              <p:cNvSpPr>
                <a:spLocks noGrp="1"/>
              </p:cNvSpPr>
              <p:nvPr>
                <p:ph idx="1"/>
              </p:nvPr>
            </p:nvSpPr>
            <p:spPr>
              <a:xfrm>
                <a:off x="0" y="546101"/>
                <a:ext cx="12192000" cy="6311899"/>
              </a:xfrm>
            </p:spPr>
            <p:txBody>
              <a:bodyPr>
                <a:normAutofit/>
              </a:bodyPr>
              <a:lstStyle/>
              <a:p>
                <a:pPr algn="just"/>
                <a:r>
                  <a:rPr lang="fr-FR" sz="3500" dirty="0">
                    <a:latin typeface="Times New Roman" panose="02020603050405020304" pitchFamily="18" charset="0"/>
                    <a:cs typeface="Times New Roman" panose="02020603050405020304" pitchFamily="18" charset="0"/>
                  </a:rPr>
                  <a:t>L’intérêt de l’équation de Friedmann est de les introduire naturellement. Avec une constante cosmologique </a:t>
                </a:r>
                <a:r>
                  <a:rPr lang="el-GR" sz="3500" dirty="0">
                    <a:latin typeface="Times New Roman" panose="02020603050405020304" pitchFamily="18" charset="0"/>
                    <a:cs typeface="Times New Roman" panose="02020603050405020304" pitchFamily="18" charset="0"/>
                  </a:rPr>
                  <a:t>λ</a:t>
                </a:r>
                <a:r>
                  <a:rPr lang="fr-FR" sz="3500" dirty="0">
                    <a:latin typeface="Times New Roman" panose="02020603050405020304" pitchFamily="18" charset="0"/>
                    <a:cs typeface="Times New Roman" panose="02020603050405020304" pitchFamily="18" charset="0"/>
                  </a:rPr>
                  <a:t> positive et k = 1, qui correspond à une courbure spatiale positive dans la métrique RW, cela donne :			</a:t>
                </a:r>
              </a:p>
              <a:p>
                <a:pPr algn="just"/>
                <a:r>
                  <a:rPr lang="fr-FR" sz="3600" dirty="0" err="1">
                    <a:latin typeface="Times New Roman" panose="02020603050405020304" pitchFamily="18" charset="0"/>
                    <a:cs typeface="Times New Roman" panose="02020603050405020304" pitchFamily="18" charset="0"/>
                  </a:rPr>
                  <a:t>ds</a:t>
                </a:r>
                <a:r>
                  <a:rPr lang="fr-FR" sz="3600" dirty="0">
                    <a:latin typeface="Times New Roman" panose="02020603050405020304" pitchFamily="18" charset="0"/>
                    <a:cs typeface="Times New Roman" panose="02020603050405020304" pitchFamily="18" charset="0"/>
                  </a:rPr>
                  <a:t>²= -dt² +</a:t>
                </a:r>
                <a:r>
                  <a:rPr lang="fr-FR" sz="3600" dirty="0">
                    <a:cs typeface="Times New Roman" panose="02020603050405020304" pitchFamily="18" charset="0"/>
                  </a:rPr>
                  <a:t> </a:t>
                </a:r>
                <a14:m>
                  <m:oMath xmlns:m="http://schemas.openxmlformats.org/officeDocument/2006/math">
                    <m:f>
                      <m:fPr>
                        <m:ctrlPr>
                          <a:rPr lang="fr-FR" sz="2600" i="1" smtClean="0">
                            <a:latin typeface="Cambria Math" panose="02040503050406030204" pitchFamily="18" charset="0"/>
                            <a:cs typeface="Times New Roman" panose="02020603050405020304" pitchFamily="18" charset="0"/>
                          </a:rPr>
                        </m:ctrlPr>
                      </m:fPr>
                      <m:num>
                        <m:r>
                          <a:rPr lang="fr-FR" sz="2600" b="0" i="1" smtClean="0">
                            <a:latin typeface="Cambria Math" panose="02040503050406030204" pitchFamily="18" charset="0"/>
                            <a:cs typeface="Times New Roman" panose="02020603050405020304" pitchFamily="18" charset="0"/>
                          </a:rPr>
                          <m:t>3</m:t>
                        </m:r>
                      </m:num>
                      <m:den>
                        <m:r>
                          <m:rPr>
                            <m:sty m:val="p"/>
                          </m:rPr>
                          <a:rPr lang="el-GR" sz="2600" i="1" smtClean="0">
                            <a:latin typeface="Cambria Math" panose="02040503050406030204" pitchFamily="18" charset="0"/>
                            <a:cs typeface="Times New Roman" panose="02020603050405020304" pitchFamily="18" charset="0"/>
                          </a:rPr>
                          <m:t>λ</m:t>
                        </m:r>
                      </m:den>
                    </m:f>
                  </m:oMath>
                </a14:m>
                <a:r>
                  <a:rPr lang="fr-FR" sz="3600" dirty="0">
                    <a:latin typeface="Times New Roman" panose="02020603050405020304" pitchFamily="18" charset="0"/>
                    <a:cs typeface="Times New Roman" panose="02020603050405020304" pitchFamily="18" charset="0"/>
                  </a:rPr>
                  <a:t>cosh²(</a:t>
                </a:r>
                <a14:m>
                  <m:oMath xmlns:m="http://schemas.openxmlformats.org/officeDocument/2006/math">
                    <m:rad>
                      <m:radPr>
                        <m:degHide m:val="on"/>
                        <m:ctrlPr>
                          <a:rPr lang="fr-FR" sz="2600" i="1">
                            <a:latin typeface="Cambria Math" panose="02040503050406030204" pitchFamily="18" charset="0"/>
                            <a:cs typeface="Times New Roman" panose="02020603050405020304" pitchFamily="18" charset="0"/>
                          </a:rPr>
                        </m:ctrlPr>
                      </m:radPr>
                      <m:deg/>
                      <m:e>
                        <m:f>
                          <m:fPr>
                            <m:ctrlPr>
                              <a:rPr lang="fr-FR" sz="2600" i="1">
                                <a:latin typeface="Cambria Math" panose="02040503050406030204" pitchFamily="18" charset="0"/>
                                <a:cs typeface="Times New Roman" panose="02020603050405020304" pitchFamily="18" charset="0"/>
                              </a:rPr>
                            </m:ctrlPr>
                          </m:fPr>
                          <m:num>
                            <m:r>
                              <a:rPr lang="fr-FR" sz="2600" i="1">
                                <a:latin typeface="Cambria Math" panose="02040503050406030204" pitchFamily="18" charset="0"/>
                                <a:ea typeface="Cambria Math" panose="02040503050406030204" pitchFamily="18" charset="0"/>
                                <a:cs typeface="Times New Roman" panose="02020603050405020304" pitchFamily="18" charset="0"/>
                              </a:rPr>
                              <m:t>𝜆</m:t>
                            </m:r>
                          </m:num>
                          <m:den>
                            <m:r>
                              <a:rPr lang="fr-FR" sz="2600" i="1">
                                <a:latin typeface="Cambria Math" panose="02040503050406030204" pitchFamily="18" charset="0"/>
                                <a:cs typeface="Times New Roman" panose="02020603050405020304" pitchFamily="18" charset="0"/>
                              </a:rPr>
                              <m:t>3</m:t>
                            </m:r>
                          </m:den>
                        </m:f>
                      </m:e>
                    </m:rad>
                  </m:oMath>
                </a14:m>
                <a:r>
                  <a:rPr lang="fr-FR" sz="3600" dirty="0">
                    <a:latin typeface="Times New Roman" panose="02020603050405020304" pitchFamily="18" charset="0"/>
                    <a:cs typeface="Times New Roman" panose="02020603050405020304" pitchFamily="18" charset="0"/>
                  </a:rPr>
                  <a:t>.t).[d</a:t>
                </a:r>
                <a:r>
                  <a:rPr lang="el-GR" sz="3600" dirty="0">
                    <a:latin typeface="Times New Roman" panose="02020603050405020304" pitchFamily="18" charset="0"/>
                    <a:cs typeface="Times New Roman" panose="02020603050405020304" pitchFamily="18" charset="0"/>
                  </a:rPr>
                  <a:t>χ</a:t>
                </a:r>
                <a:r>
                  <a:rPr lang="fr-FR" sz="3600" dirty="0">
                    <a:latin typeface="Times New Roman" panose="02020603050405020304" pitchFamily="18" charset="0"/>
                    <a:cs typeface="Times New Roman" panose="02020603050405020304" pitchFamily="18" charset="0"/>
                  </a:rPr>
                  <a:t>² + sin²</a:t>
                </a:r>
                <a:r>
                  <a:rPr lang="el-GR" sz="3600" dirty="0">
                    <a:latin typeface="Times New Roman" panose="02020603050405020304" pitchFamily="18" charset="0"/>
                    <a:cs typeface="Times New Roman" panose="02020603050405020304" pitchFamily="18" charset="0"/>
                  </a:rPr>
                  <a:t>χ</a:t>
                </a:r>
                <a:r>
                  <a:rPr lang="fr-FR" sz="3600" dirty="0">
                    <a:latin typeface="Times New Roman" panose="02020603050405020304" pitchFamily="18" charset="0"/>
                    <a:cs typeface="Times New Roman" panose="02020603050405020304" pitchFamily="18" charset="0"/>
                  </a:rPr>
                  <a:t>(d</a:t>
                </a:r>
                <a:r>
                  <a:rPr lang="el-GR" sz="3600" dirty="0">
                    <a:latin typeface="Times New Roman" panose="02020603050405020304" pitchFamily="18" charset="0"/>
                    <a:cs typeface="Times New Roman" panose="02020603050405020304" pitchFamily="18" charset="0"/>
                  </a:rPr>
                  <a:t>θ</a:t>
                </a:r>
                <a:r>
                  <a:rPr lang="fr-FR" sz="3600" dirty="0">
                    <a:latin typeface="Times New Roman" panose="02020603050405020304" pitchFamily="18" charset="0"/>
                    <a:cs typeface="Times New Roman" panose="02020603050405020304" pitchFamily="18" charset="0"/>
                  </a:rPr>
                  <a:t> ²+sin²</a:t>
                </a:r>
                <a:r>
                  <a:rPr lang="el-GR" sz="3600" dirty="0">
                    <a:latin typeface="Times New Roman" panose="02020603050405020304" pitchFamily="18" charset="0"/>
                    <a:cs typeface="Times New Roman" panose="02020603050405020304" pitchFamily="18" charset="0"/>
                  </a:rPr>
                  <a:t>θ</a:t>
                </a:r>
                <a:r>
                  <a:rPr lang="fr-FR" sz="3600" dirty="0">
                    <a:latin typeface="Times New Roman" panose="02020603050405020304" pitchFamily="18" charset="0"/>
                    <a:cs typeface="Times New Roman" panose="02020603050405020304" pitchFamily="18" charset="0"/>
                  </a:rPr>
                  <a:t>.d</a:t>
                </a:r>
                <a:r>
                  <a:rPr lang="el-GR" sz="3600" dirty="0">
                    <a:latin typeface="Times New Roman" panose="02020603050405020304" pitchFamily="18" charset="0"/>
                    <a:cs typeface="Times New Roman" panose="02020603050405020304" pitchFamily="18" charset="0"/>
                  </a:rPr>
                  <a:t>φ</a:t>
                </a:r>
                <a:r>
                  <a:rPr lang="fr-FR" sz="3600" dirty="0">
                    <a:latin typeface="Times New Roman" panose="02020603050405020304" pitchFamily="18" charset="0"/>
                    <a:cs typeface="Times New Roman" panose="02020603050405020304" pitchFamily="18" charset="0"/>
                  </a:rPr>
                  <a:t> ²)]</a:t>
                </a:r>
              </a:p>
              <a:p>
                <a:pPr algn="just"/>
                <a:r>
                  <a:rPr lang="fr-FR" sz="3600" dirty="0">
                    <a:latin typeface="Times New Roman" panose="02020603050405020304" pitchFamily="18" charset="0"/>
                    <a:cs typeface="Times New Roman" panose="02020603050405020304" pitchFamily="18" charset="0"/>
                  </a:rPr>
                  <a:t> C’est valorisé par </a:t>
                </a:r>
                <a:r>
                  <a:rPr lang="el-GR" sz="3600" dirty="0">
                    <a:latin typeface="Times New Roman" panose="02020603050405020304" pitchFamily="18" charset="0"/>
                    <a:cs typeface="Times New Roman" panose="02020603050405020304" pitchFamily="18" charset="0"/>
                  </a:rPr>
                  <a:t>λ</a:t>
                </a:r>
                <a:r>
                  <a:rPr lang="fr-FR" sz="3600" dirty="0">
                    <a:latin typeface="Times New Roman" panose="02020603050405020304" pitchFamily="18" charset="0"/>
                    <a:cs typeface="Times New Roman" panose="02020603050405020304" pitchFamily="18" charset="0"/>
                  </a:rPr>
                  <a:t> (relié au scalaire de Ricci R). On constate que c’est la même forme que celle établie directement.</a:t>
                </a:r>
              </a:p>
              <a:p>
                <a:pPr algn="just"/>
                <a:r>
                  <a:rPr lang="fr-FR" sz="3600" dirty="0">
                    <a:latin typeface="Times New Roman" panose="02020603050405020304" pitchFamily="18" charset="0"/>
                    <a:cs typeface="Times New Roman" panose="02020603050405020304" pitchFamily="18" charset="0"/>
                  </a:rPr>
                  <a:t>Les sections spatiales d</a:t>
                </a:r>
                <a:r>
                  <a:rPr lang="el-GR" sz="3600" dirty="0">
                    <a:latin typeface="Times New Roman" panose="02020603050405020304" pitchFamily="18" charset="0"/>
                    <a:cs typeface="Times New Roman" panose="02020603050405020304" pitchFamily="18" charset="0"/>
                  </a:rPr>
                  <a:t>Ω</a:t>
                </a:r>
                <a:r>
                  <a:rPr lang="fr-FR" sz="3600" baseline="-25000" dirty="0">
                    <a:latin typeface="Times New Roman" panose="02020603050405020304" pitchFamily="18" charset="0"/>
                    <a:cs typeface="Times New Roman" panose="02020603050405020304" pitchFamily="18" charset="0"/>
                  </a:rPr>
                  <a:t>3</a:t>
                </a:r>
                <a:r>
                  <a:rPr lang="fr-FR" sz="3600" dirty="0">
                    <a:latin typeface="Times New Roman" panose="02020603050405020304" pitchFamily="18" charset="0"/>
                    <a:cs typeface="Times New Roman" panose="02020603050405020304" pitchFamily="18" charset="0"/>
                  </a:rPr>
                  <a:t>² pour t = t</a:t>
                </a:r>
                <a:r>
                  <a:rPr lang="fr-FR" sz="3600" baseline="-25000" dirty="0">
                    <a:latin typeface="Times New Roman" panose="02020603050405020304" pitchFamily="18" charset="0"/>
                    <a:cs typeface="Times New Roman" panose="02020603050405020304" pitchFamily="18" charset="0"/>
                  </a:rPr>
                  <a:t>i</a:t>
                </a:r>
                <a:r>
                  <a:rPr lang="fr-FR" sz="3600" dirty="0">
                    <a:latin typeface="Times New Roman" panose="02020603050405020304" pitchFamily="18" charset="0"/>
                    <a:cs typeface="Times New Roman" panose="02020603050405020304" pitchFamily="18" charset="0"/>
                  </a:rPr>
                  <a:t>= constante s’écrivent:</a:t>
                </a:r>
              </a:p>
              <a:p>
                <a:pPr algn="just"/>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 Ω</a:t>
                </a:r>
                <a:r>
                  <a:rPr lang="fr-FR" sz="3200" baseline="-25000" dirty="0">
                    <a:latin typeface="Times New Roman" panose="02020603050405020304" pitchFamily="18" charset="0"/>
                    <a:cs typeface="Times New Roman" panose="02020603050405020304" pitchFamily="18" charset="0"/>
                  </a:rPr>
                  <a:t>3</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²= </a:t>
                </a:r>
                <a:r>
                  <a:rPr lang="fr-FR" sz="3200" dirty="0">
                    <a:cs typeface="Times New Roman" panose="02020603050405020304" pitchFamily="18" charset="0"/>
                  </a:rPr>
                  <a:t> </a:t>
                </a:r>
                <a14:m>
                  <m:oMath xmlns:m="http://schemas.openxmlformats.org/officeDocument/2006/math">
                    <m:f>
                      <m:fPr>
                        <m:ctrlPr>
                          <a:rPr lang="fr-FR" sz="3200" i="1" smtClean="0">
                            <a:solidFill>
                              <a:srgbClr val="FF0000"/>
                            </a:solidFill>
                            <a:latin typeface="Cambria Math" panose="02040503050406030204" pitchFamily="18" charset="0"/>
                            <a:cs typeface="Times New Roman" panose="02020603050405020304" pitchFamily="18" charset="0"/>
                          </a:rPr>
                        </m:ctrlPr>
                      </m:fPr>
                      <m:num>
                        <m:r>
                          <a:rPr lang="fr-FR" sz="3200" i="1">
                            <a:solidFill>
                              <a:srgbClr val="FF0000"/>
                            </a:solidFill>
                            <a:latin typeface="Cambria Math" panose="02040503050406030204" pitchFamily="18" charset="0"/>
                            <a:cs typeface="Times New Roman" panose="02020603050405020304" pitchFamily="18" charset="0"/>
                          </a:rPr>
                          <m:t>3</m:t>
                        </m:r>
                      </m:num>
                      <m:den>
                        <m:r>
                          <m:rPr>
                            <m:sty m:val="p"/>
                          </m:rPr>
                          <a:rPr lang="el-GR" sz="3200" i="1">
                            <a:solidFill>
                              <a:srgbClr val="FF0000"/>
                            </a:solidFill>
                            <a:latin typeface="Cambria Math" panose="02040503050406030204" pitchFamily="18" charset="0"/>
                            <a:cs typeface="Times New Roman" panose="02020603050405020304" pitchFamily="18" charset="0"/>
                          </a:rPr>
                          <m:t>λ</m:t>
                        </m:r>
                      </m:den>
                    </m:f>
                  </m:oMath>
                </a14:m>
                <a:r>
                  <a:rPr lang="fr-FR" sz="3200" dirty="0">
                    <a:solidFill>
                      <a:srgbClr val="FF0000"/>
                    </a:solidFill>
                    <a:latin typeface="Times New Roman" panose="02020603050405020304" pitchFamily="18" charset="0"/>
                    <a:cs typeface="Times New Roman" panose="02020603050405020304" pitchFamily="18" charset="0"/>
                  </a:rPr>
                  <a:t>cosh²(</a:t>
                </a:r>
                <a14:m>
                  <m:oMath xmlns:m="http://schemas.openxmlformats.org/officeDocument/2006/math">
                    <m:rad>
                      <m:radPr>
                        <m:degHide m:val="on"/>
                        <m:ctrlPr>
                          <a:rPr lang="fr-FR" sz="3200" i="1">
                            <a:solidFill>
                              <a:srgbClr val="FF0000"/>
                            </a:solidFill>
                            <a:latin typeface="Cambria Math" panose="02040503050406030204" pitchFamily="18" charset="0"/>
                            <a:cs typeface="Times New Roman" panose="02020603050405020304" pitchFamily="18" charset="0"/>
                          </a:rPr>
                        </m:ctrlPr>
                      </m:radPr>
                      <m:deg/>
                      <m:e>
                        <m:f>
                          <m:fPr>
                            <m:ctrlPr>
                              <a:rPr lang="fr-FR" sz="3200" i="1">
                                <a:solidFill>
                                  <a:srgbClr val="FF0000"/>
                                </a:solidFill>
                                <a:latin typeface="Cambria Math" panose="02040503050406030204" pitchFamily="18" charset="0"/>
                                <a:cs typeface="Times New Roman" panose="02020603050405020304" pitchFamily="18" charset="0"/>
                              </a:rPr>
                            </m:ctrlPr>
                          </m:fPr>
                          <m:num>
                            <m:r>
                              <a:rPr lang="fr-FR" sz="3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𝜆</m:t>
                            </m:r>
                          </m:num>
                          <m:den>
                            <m:r>
                              <a:rPr lang="fr-FR" sz="3200" i="1">
                                <a:solidFill>
                                  <a:srgbClr val="FF0000"/>
                                </a:solidFill>
                                <a:latin typeface="Cambria Math" panose="02040503050406030204" pitchFamily="18" charset="0"/>
                                <a:cs typeface="Times New Roman" panose="02020603050405020304" pitchFamily="18" charset="0"/>
                              </a:rPr>
                              <m:t>3</m:t>
                            </m:r>
                          </m:den>
                        </m:f>
                      </m:e>
                    </m:rad>
                  </m:oMath>
                </a14:m>
                <a:r>
                  <a:rPr lang="fr-FR" sz="3200" dirty="0">
                    <a:solidFill>
                      <a:srgbClr val="FF0000"/>
                    </a:solidFill>
                    <a:latin typeface="Times New Roman" panose="02020603050405020304" pitchFamily="18" charset="0"/>
                    <a:cs typeface="Times New Roman" panose="02020603050405020304" pitchFamily="18" charset="0"/>
                  </a:rPr>
                  <a:t>.t</a:t>
                </a:r>
                <a:r>
                  <a:rPr lang="fr-FR" sz="3200" baseline="-25000" dirty="0">
                    <a:solidFill>
                      <a:srgbClr val="FF0000"/>
                    </a:solidFill>
                    <a:latin typeface="Times New Roman" panose="02020603050405020304" pitchFamily="18" charset="0"/>
                    <a:cs typeface="Times New Roman" panose="02020603050405020304" pitchFamily="18" charset="0"/>
                  </a:rPr>
                  <a:t>i</a:t>
                </a:r>
                <a:r>
                  <a:rPr lang="fr-FR" sz="3200" dirty="0">
                    <a:solidFill>
                      <a:srgbClr val="FF0000"/>
                    </a:solidFill>
                    <a:latin typeface="Times New Roman" panose="02020603050405020304" pitchFamily="18"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a:t>
                </a:r>
                <a:r>
                  <a:rPr lang="fr-FR" sz="3200" dirty="0">
                    <a:solidFill>
                      <a:srgbClr val="FF0000"/>
                    </a:solidFill>
                    <a:latin typeface="Times New Roman" panose="02020603050405020304" pitchFamily="18" charset="0"/>
                    <a:cs typeface="Times New Roman" panose="02020603050405020304" pitchFamily="18" charset="0"/>
                  </a:rPr>
                  <a:t>en rouge: constante</a:t>
                </a:r>
                <a:r>
                  <a:rPr lang="fr-FR" sz="3200" dirty="0">
                    <a:latin typeface="Times New Roman" panose="02020603050405020304" pitchFamily="18" charset="0"/>
                    <a:cs typeface="Times New Roman" panose="02020603050405020304" pitchFamily="18" charset="0"/>
                  </a:rPr>
                  <a:t>.</a:t>
                </a:r>
              </a:p>
              <a:p>
                <a:pPr algn="just"/>
                <a:r>
                  <a:rPr lang="fr-FR" sz="3200" dirty="0">
                    <a:latin typeface="Times New Roman" panose="02020603050405020304" pitchFamily="18" charset="0"/>
                    <a:cs typeface="Times New Roman" panose="02020603050405020304" pitchFamily="18" charset="0"/>
                  </a:rPr>
                  <a:t>Ce sont des hypersphères à la différence du cas de l’univers surcritique..</a:t>
                </a:r>
              </a:p>
              <a:p>
                <a:pPr algn="just"/>
                <a:endParaRPr lang="fr-FR" dirty="0"/>
              </a:p>
            </p:txBody>
          </p:sp>
        </mc:Choice>
        <mc:Fallback xmlns="">
          <p:sp>
            <p:nvSpPr>
              <p:cNvPr id="3" name="Espace réservé du contenu 2">
                <a:extLst>
                  <a:ext uri="{FF2B5EF4-FFF2-40B4-BE49-F238E27FC236}">
                    <a16:creationId xmlns:a16="http://schemas.microsoft.com/office/drawing/2014/main" id="{1A9CCD5D-2810-0585-A642-542819CB7EA7}"/>
                  </a:ext>
                </a:extLst>
              </p:cNvPr>
              <p:cNvSpPr>
                <a:spLocks noGrp="1" noRot="1" noChangeAspect="1" noMove="1" noResize="1" noEditPoints="1" noAdjustHandles="1" noChangeArrowheads="1" noChangeShapeType="1" noTextEdit="1"/>
              </p:cNvSpPr>
              <p:nvPr>
                <p:ph idx="1"/>
              </p:nvPr>
            </p:nvSpPr>
            <p:spPr>
              <a:xfrm>
                <a:off x="0" y="546101"/>
                <a:ext cx="12192000" cy="6311899"/>
              </a:xfrm>
              <a:blipFill>
                <a:blip r:embed="rId2"/>
                <a:stretch>
                  <a:fillRect l="-1350" t="-2319" r="-1500" b="-1159"/>
                </a:stretch>
              </a:blipFill>
            </p:spPr>
            <p:txBody>
              <a:bodyPr/>
              <a:lstStyle/>
              <a:p>
                <a:r>
                  <a:rPr lang="fr-FR">
                    <a:noFill/>
                  </a:rPr>
                  <a:t> </a:t>
                </a:r>
              </a:p>
            </p:txBody>
          </p:sp>
        </mc:Fallback>
      </mc:AlternateContent>
    </p:spTree>
    <p:extLst>
      <p:ext uri="{BB962C8B-B14F-4D97-AF65-F5344CB8AC3E}">
        <p14:creationId xmlns:p14="http://schemas.microsoft.com/office/powerpoint/2010/main" val="11616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FABD3-EA4E-1211-61FB-90F999E950B0}"/>
              </a:ext>
            </a:extLst>
          </p:cNvPr>
          <p:cNvSpPr>
            <a:spLocks noGrp="1"/>
          </p:cNvSpPr>
          <p:nvPr>
            <p:ph type="title"/>
          </p:nvPr>
        </p:nvSpPr>
        <p:spPr>
          <a:xfrm>
            <a:off x="81280" y="1"/>
            <a:ext cx="12110720" cy="721360"/>
          </a:xfrm>
        </p:spPr>
        <p:txBody>
          <a:bodyPr/>
          <a:lstStyle/>
          <a:p>
            <a:r>
              <a:rPr lang="fr-FR" dirty="0">
                <a:latin typeface="Times New Roman" panose="02020603050405020304" pitchFamily="18" charset="0"/>
                <a:cs typeface="Times New Roman" panose="02020603050405020304" pitchFamily="18" charset="0"/>
              </a:rPr>
              <a:t>La sphère comme paradigme pour l’hypersphère 3D</a:t>
            </a:r>
          </a:p>
        </p:txBody>
      </p:sp>
      <p:sp>
        <p:nvSpPr>
          <p:cNvPr id="3" name="Espace réservé du contenu 2">
            <a:extLst>
              <a:ext uri="{FF2B5EF4-FFF2-40B4-BE49-F238E27FC236}">
                <a16:creationId xmlns:a16="http://schemas.microsoft.com/office/drawing/2014/main" id="{9843B08A-F2EA-D044-7881-10395DCDC80A}"/>
              </a:ext>
            </a:extLst>
          </p:cNvPr>
          <p:cNvSpPr>
            <a:spLocks noGrp="1"/>
          </p:cNvSpPr>
          <p:nvPr>
            <p:ph idx="1"/>
          </p:nvPr>
        </p:nvSpPr>
        <p:spPr>
          <a:xfrm>
            <a:off x="-50800" y="721361"/>
            <a:ext cx="12242800" cy="6136639"/>
          </a:xfrm>
        </p:spPr>
        <p:txBody>
          <a:bodyPr>
            <a:normAutofit/>
          </a:bodyPr>
          <a:lstStyle/>
          <a:p>
            <a:pPr algn="just"/>
            <a:r>
              <a:rPr lang="fr-FR" sz="3200" dirty="0">
                <a:latin typeface="Times New Roman" panose="02020603050405020304" pitchFamily="18" charset="0"/>
                <a:cs typeface="Times New Roman" panose="02020603050405020304" pitchFamily="18" charset="0"/>
              </a:rPr>
              <a:t>Notations: Soit un espace à N dimensions (euclidien , par exemple) muni d’une base « cartésienne » de N vecteurs linéairement indépendants, centrés en un point O de cet espace, supportant des coordonnées « cartésiennes ». </a:t>
            </a:r>
          </a:p>
          <a:p>
            <a:pPr algn="ctr"/>
            <a:r>
              <a:rPr lang="fr-FR" sz="3200" dirty="0">
                <a:latin typeface="Times New Roman" panose="02020603050405020304" pitchFamily="18" charset="0"/>
                <a:cs typeface="Times New Roman" panose="02020603050405020304" pitchFamily="18" charset="0"/>
              </a:rPr>
              <a:t>Cas à 3 dimensions (N =3)</a:t>
            </a:r>
          </a:p>
          <a:p>
            <a:pPr algn="just"/>
            <a:r>
              <a:rPr lang="fr-FR" sz="3200" dirty="0">
                <a:latin typeface="Times New Roman" panose="02020603050405020304" pitchFamily="18" charset="0"/>
                <a:cs typeface="Times New Roman" panose="02020603050405020304" pitchFamily="18" charset="0"/>
              </a:rPr>
              <a:t>En 3D: coordonnées (x, y, z), on appelle sphère 3D le lieu des points tels que x²+y²+z² ≤ R², où R, qui est une constante, est le rayon de la sphère. Le lieu des points tels que x²+y²+z² = R² est l’hypersurface de dimension N-1, hypersphère de dimension 2 dans ce cas, qui délimite un intérieur et un extérieur de la sphère à 3 dimensions. </a:t>
            </a:r>
          </a:p>
          <a:p>
            <a:r>
              <a:rPr lang="fr-FR" sz="3200" dirty="0">
                <a:latin typeface="Times New Roman" panose="02020603050405020304" pitchFamily="18" charset="0"/>
                <a:cs typeface="Times New Roman" panose="02020603050405020304" pitchFamily="18" charset="0"/>
              </a:rPr>
              <a:t>Cela se généralise à N dimensions.</a:t>
            </a:r>
          </a:p>
          <a:p>
            <a:pPr marL="0" indent="0">
              <a:buNone/>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9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49566D-27AD-6513-3DFB-0CEE071350A9}"/>
              </a:ext>
            </a:extLst>
          </p:cNvPr>
          <p:cNvPicPr>
            <a:picLocks noChangeAspect="1"/>
          </p:cNvPicPr>
          <p:nvPr/>
        </p:nvPicPr>
        <p:blipFill>
          <a:blip r:embed="rId2"/>
          <a:stretch>
            <a:fillRect/>
          </a:stretch>
        </p:blipFill>
        <p:spPr>
          <a:xfrm>
            <a:off x="1" y="-14100"/>
            <a:ext cx="7233920" cy="6709540"/>
          </a:xfrm>
          <a:prstGeom prst="rect">
            <a:avLst/>
          </a:prstGeom>
        </p:spPr>
      </p:pic>
      <p:sp>
        <p:nvSpPr>
          <p:cNvPr id="4" name="ZoneTexte 3">
            <a:extLst>
              <a:ext uri="{FF2B5EF4-FFF2-40B4-BE49-F238E27FC236}">
                <a16:creationId xmlns:a16="http://schemas.microsoft.com/office/drawing/2014/main" id="{E8AE240B-5F15-DC19-C080-BA3AA50CE58C}"/>
              </a:ext>
            </a:extLst>
          </p:cNvPr>
          <p:cNvSpPr txBox="1"/>
          <p:nvPr/>
        </p:nvSpPr>
        <p:spPr>
          <a:xfrm>
            <a:off x="6096000" y="599440"/>
            <a:ext cx="5994400" cy="2062103"/>
          </a:xfrm>
          <a:prstGeom prst="rect">
            <a:avLst/>
          </a:prstGeom>
          <a:noFill/>
        </p:spPr>
        <p:txBody>
          <a:bodyPr wrap="square" rtlCol="0">
            <a:spAutoFit/>
          </a:bodyPr>
          <a:lstStyle/>
          <a:p>
            <a:pPr algn="ctr"/>
            <a:r>
              <a:rPr lang="fr-FR" sz="3200" dirty="0">
                <a:latin typeface="Times New Roman" panose="02020603050405020304" pitchFamily="18" charset="0"/>
                <a:cs typeface="Times New Roman" panose="02020603050405020304" pitchFamily="18" charset="0"/>
              </a:rPr>
              <a:t>Représentation de l’espace-temps de De Sitter, k=1</a:t>
            </a:r>
          </a:p>
          <a:p>
            <a:pPr algn="ctr"/>
            <a:r>
              <a:rPr lang="fr-FR" sz="3200" dirty="0">
                <a:latin typeface="Times New Roman" panose="02020603050405020304" pitchFamily="18" charset="0"/>
                <a:cs typeface="Times New Roman" panose="02020603050405020304" pitchFamily="18" charset="0"/>
              </a:rPr>
              <a:t>Extrait du cours de RG de M2 de E. </a:t>
            </a:r>
            <a:r>
              <a:rPr lang="fr-FR" sz="3200" dirty="0" err="1">
                <a:latin typeface="Times New Roman" panose="02020603050405020304" pitchFamily="18" charset="0"/>
                <a:cs typeface="Times New Roman" panose="02020603050405020304" pitchFamily="18" charset="0"/>
              </a:rPr>
              <a:t>Gourgoulhon</a:t>
            </a:r>
            <a:r>
              <a:rPr lang="fr-FR" sz="3200" dirty="0">
                <a:latin typeface="Times New Roman" panose="02020603050405020304" pitchFamily="18" charset="0"/>
                <a:cs typeface="Times New Roman" panose="02020603050405020304" pitchFamily="18" charset="0"/>
              </a:rPr>
              <a:t> </a:t>
            </a:r>
          </a:p>
        </p:txBody>
      </p:sp>
      <p:sp>
        <p:nvSpPr>
          <p:cNvPr id="6" name="ZoneTexte 5">
            <a:extLst>
              <a:ext uri="{FF2B5EF4-FFF2-40B4-BE49-F238E27FC236}">
                <a16:creationId xmlns:a16="http://schemas.microsoft.com/office/drawing/2014/main" id="{5EDB04BB-31E5-C63B-AE4B-BADE9DA468FA}"/>
              </a:ext>
            </a:extLst>
          </p:cNvPr>
          <p:cNvSpPr txBox="1"/>
          <p:nvPr/>
        </p:nvSpPr>
        <p:spPr>
          <a:xfrm>
            <a:off x="6027420" y="2661543"/>
            <a:ext cx="6131560" cy="369332"/>
          </a:xfrm>
          <a:prstGeom prst="rect">
            <a:avLst/>
          </a:prstGeom>
          <a:noFill/>
        </p:spPr>
        <p:txBody>
          <a:bodyPr wrap="square">
            <a:spAutoFit/>
          </a:bodyPr>
          <a:lstStyle/>
          <a:p>
            <a:pPr algn="ctr"/>
            <a:r>
              <a:rPr lang="fr-FR" sz="1800" dirty="0">
                <a:latin typeface="Times New Roman" panose="02020603050405020304" pitchFamily="18" charset="0"/>
                <a:cs typeface="Times New Roman" panose="02020603050405020304" pitchFamily="18" charset="0"/>
                <a:hlinkClick r:id="rId3"/>
              </a:rPr>
              <a:t>https://people-lux.obspm.fr/gourgoulhon/fr/master/relatM2.pdf</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00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F069-0198-3617-DE42-7EAFADCDCF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66DACC-51DF-176D-D0F9-96FCA3052BF5}"/>
              </a:ext>
            </a:extLst>
          </p:cNvPr>
          <p:cNvSpPr>
            <a:spLocks noGrp="1"/>
          </p:cNvSpPr>
          <p:nvPr>
            <p:ph type="title"/>
          </p:nvPr>
        </p:nvSpPr>
        <p:spPr>
          <a:xfrm>
            <a:off x="838200" y="100966"/>
            <a:ext cx="10515600" cy="315912"/>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D95A9C9-99AD-BC40-71AD-35330D3F7DB3}"/>
                  </a:ext>
                </a:extLst>
              </p:cNvPr>
              <p:cNvSpPr>
                <a:spLocks noGrp="1"/>
              </p:cNvSpPr>
              <p:nvPr>
                <p:ph idx="1"/>
              </p:nvPr>
            </p:nvSpPr>
            <p:spPr>
              <a:xfrm>
                <a:off x="0" y="841375"/>
                <a:ext cx="12192000" cy="6311899"/>
              </a:xfrm>
            </p:spPr>
            <p:txBody>
              <a:bodyPr>
                <a:normAutofit/>
              </a:bodyPr>
              <a:lstStyle/>
              <a:p>
                <a:r>
                  <a:rPr lang="fr-FR" sz="3500" dirty="0">
                    <a:latin typeface="Times New Roman" panose="02020603050405020304" pitchFamily="18" charset="0"/>
                    <a:cs typeface="Times New Roman" panose="02020603050405020304" pitchFamily="18" charset="0"/>
                  </a:rPr>
                  <a:t>Avec toujours une constante cosmologique </a:t>
                </a:r>
                <a:r>
                  <a:rPr lang="el-GR" sz="3500" dirty="0">
                    <a:latin typeface="Times New Roman" panose="02020603050405020304" pitchFamily="18" charset="0"/>
                    <a:cs typeface="Times New Roman" panose="02020603050405020304" pitchFamily="18" charset="0"/>
                  </a:rPr>
                  <a:t>λ </a:t>
                </a:r>
                <a:r>
                  <a:rPr lang="fr-FR" sz="3500" dirty="0">
                    <a:latin typeface="Times New Roman" panose="02020603050405020304" pitchFamily="18" charset="0"/>
                    <a:cs typeface="Times New Roman" panose="02020603050405020304" pitchFamily="18" charset="0"/>
                  </a:rPr>
                  <a:t>positive il existe une solution avec k = -1 (courbure négative), où la section spatiale est de type  hyperbolique de taille variant avec le temps qui s’écrit:</a:t>
                </a:r>
              </a:p>
              <a:p>
                <a:pPr algn="ctr"/>
                <a:r>
                  <a:rPr lang="fr-FR" sz="3500" dirty="0">
                    <a:latin typeface="Times New Roman" panose="02020603050405020304" pitchFamily="18" charset="0"/>
                    <a:cs typeface="Times New Roman" panose="02020603050405020304" pitchFamily="18" charset="0"/>
                  </a:rPr>
                  <a:t>  </a:t>
                </a:r>
                <a:r>
                  <a:rPr lang="fr-FR" sz="3500" dirty="0" err="1">
                    <a:latin typeface="Times New Roman" panose="02020603050405020304" pitchFamily="18" charset="0"/>
                    <a:cs typeface="Times New Roman" panose="02020603050405020304" pitchFamily="18" charset="0"/>
                  </a:rPr>
                  <a:t>ds</a:t>
                </a:r>
                <a:r>
                  <a:rPr lang="fr-FR" sz="3500" dirty="0">
                    <a:latin typeface="Times New Roman" panose="02020603050405020304" pitchFamily="18" charset="0"/>
                    <a:cs typeface="Times New Roman" panose="02020603050405020304" pitchFamily="18" charset="0"/>
                  </a:rPr>
                  <a:t>²= -dt² +</a:t>
                </a:r>
                <a:r>
                  <a:rPr lang="fr-FR" sz="3600" dirty="0">
                    <a:cs typeface="Times New Roman" panose="02020603050405020304" pitchFamily="18" charset="0"/>
                  </a:rPr>
                  <a:t> </a:t>
                </a:r>
                <a14:m>
                  <m:oMath xmlns:m="http://schemas.openxmlformats.org/officeDocument/2006/math">
                    <m:f>
                      <m:fPr>
                        <m:ctrlPr>
                          <a:rPr lang="fr-FR" sz="2400" i="1" smtClean="0">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cs typeface="Times New Roman" panose="02020603050405020304" pitchFamily="18" charset="0"/>
                          </a:rPr>
                          <m:t>3</m:t>
                        </m:r>
                      </m:num>
                      <m:den>
                        <m:r>
                          <a:rPr lang="fr-FR" sz="2400" i="1" smtClean="0">
                            <a:latin typeface="Cambria Math" panose="02040503050406030204" pitchFamily="18" charset="0"/>
                            <a:ea typeface="Cambria Math" panose="02040503050406030204" pitchFamily="18" charset="0"/>
                            <a:cs typeface="Times New Roman" panose="02020603050405020304" pitchFamily="18" charset="0"/>
                          </a:rPr>
                          <m:t>𝜆</m:t>
                        </m:r>
                      </m:den>
                    </m:f>
                    <m:r>
                      <a:rPr lang="fr-FR"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fr-FR" sz="3500" dirty="0">
                    <a:latin typeface="Times New Roman" panose="02020603050405020304" pitchFamily="18" charset="0"/>
                    <a:cs typeface="Times New Roman" panose="02020603050405020304" pitchFamily="18" charset="0"/>
                  </a:rPr>
                  <a:t>sinh²(</a:t>
                </a:r>
                <a14:m>
                  <m:oMath xmlns:m="http://schemas.openxmlformats.org/officeDocument/2006/math">
                    <m:rad>
                      <m:radPr>
                        <m:degHide m:val="on"/>
                        <m:ctrlPr>
                          <a:rPr lang="fr-FR" sz="2400" i="1">
                            <a:latin typeface="Cambria Math" panose="02040503050406030204" pitchFamily="18" charset="0"/>
                            <a:cs typeface="Times New Roman" panose="02020603050405020304" pitchFamily="18" charset="0"/>
                          </a:rPr>
                        </m:ctrlPr>
                      </m:radPr>
                      <m:deg/>
                      <m:e>
                        <m:f>
                          <m:fPr>
                            <m:ctrlPr>
                              <a:rPr lang="fr-FR"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mbria Math" panose="02040503050406030204" pitchFamily="18" charset="0"/>
                                <a:cs typeface="Times New Roman" panose="02020603050405020304" pitchFamily="18" charset="0"/>
                              </a:rPr>
                              <m:t>𝜆</m:t>
                            </m:r>
                          </m:num>
                          <m:den>
                            <m:r>
                              <a:rPr lang="fr-FR" sz="2400" i="1">
                                <a:latin typeface="Cambria Math" panose="02040503050406030204" pitchFamily="18" charset="0"/>
                                <a:cs typeface="Times New Roman" panose="02020603050405020304" pitchFamily="18" charset="0"/>
                              </a:rPr>
                              <m:t>3</m:t>
                            </m:r>
                          </m:den>
                        </m:f>
                      </m:e>
                    </m:rad>
                  </m:oMath>
                </a14:m>
                <a:r>
                  <a:rPr lang="fr-FR" sz="3500" dirty="0">
                    <a:latin typeface="Times New Roman" panose="02020603050405020304" pitchFamily="18" charset="0"/>
                    <a:cs typeface="Times New Roman" panose="02020603050405020304" pitchFamily="18" charset="0"/>
                  </a:rPr>
                  <a:t>.t).[d</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² + </a:t>
                </a:r>
                <a:r>
                  <a:rPr lang="fr-FR" sz="3500" dirty="0" err="1">
                    <a:latin typeface="Times New Roman" panose="02020603050405020304" pitchFamily="18" charset="0"/>
                    <a:cs typeface="Times New Roman" panose="02020603050405020304" pitchFamily="18" charset="0"/>
                  </a:rPr>
                  <a:t>sinh</a:t>
                </a:r>
                <a:r>
                  <a:rPr lang="fr-FR" sz="3500" dirty="0">
                    <a:latin typeface="Times New Roman" panose="02020603050405020304" pitchFamily="18" charset="0"/>
                    <a:cs typeface="Times New Roman" panose="02020603050405020304" pitchFamily="18" charset="0"/>
                  </a:rPr>
                  <a:t>²</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 ²+sin²</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φ</a:t>
                </a:r>
                <a:r>
                  <a:rPr lang="fr-FR" sz="3500" dirty="0">
                    <a:latin typeface="Times New Roman" panose="02020603050405020304" pitchFamily="18" charset="0"/>
                    <a:cs typeface="Times New Roman" panose="02020603050405020304" pitchFamily="18" charset="0"/>
                  </a:rPr>
                  <a:t> ²)] </a:t>
                </a:r>
              </a:p>
              <a:p>
                <a:pPr algn="just"/>
                <a:r>
                  <a:rPr lang="fr-FR" sz="3500" dirty="0">
                    <a:latin typeface="Times New Roman" panose="02020603050405020304" pitchFamily="18" charset="0"/>
                    <a:cs typeface="Times New Roman" panose="02020603050405020304" pitchFamily="18" charset="0"/>
                  </a:rPr>
                  <a:t> et il existe même une solution où k = 0, où a(t) est de type </a:t>
                </a:r>
                <a:r>
                  <a:rPr lang="fr-FR" sz="3500" dirty="0" err="1">
                    <a:latin typeface="Times New Roman" panose="02020603050405020304" pitchFamily="18" charset="0"/>
                    <a:cs typeface="Times New Roman" panose="02020603050405020304" pitchFamily="18" charset="0"/>
                  </a:rPr>
                  <a:t>exp</a:t>
                </a:r>
                <a:r>
                  <a:rPr lang="fr-FR" sz="3500" dirty="0">
                    <a:latin typeface="Times New Roman" panose="02020603050405020304" pitchFamily="18" charset="0"/>
                    <a:cs typeface="Times New Roman" panose="02020603050405020304" pitchFamily="18" charset="0"/>
                  </a:rPr>
                  <a:t>(t) (Lemaitre), mais non maximale (de couvre pas toute la variété).</a:t>
                </a:r>
              </a:p>
              <a:p>
                <a:pPr algn="just"/>
                <a:r>
                  <a:rPr lang="fr-FR" sz="3500" dirty="0">
                    <a:latin typeface="Times New Roman" panose="02020603050405020304" pitchFamily="18" charset="0"/>
                    <a:cs typeface="Times New Roman" panose="02020603050405020304" pitchFamily="18" charset="0"/>
                  </a:rPr>
                  <a:t>Pour une constante cosmologique négative on obtient un autre espace-temps l’espace-temps </a:t>
                </a:r>
                <a:r>
                  <a:rPr lang="fr-FR" sz="3500" dirty="0" err="1">
                    <a:latin typeface="Times New Roman" panose="02020603050405020304" pitchFamily="18" charset="0"/>
                    <a:cs typeface="Times New Roman" panose="02020603050405020304" pitchFamily="18" charset="0"/>
                  </a:rPr>
                  <a:t>anti-De</a:t>
                </a:r>
                <a:r>
                  <a:rPr lang="fr-FR" sz="3500" dirty="0">
                    <a:latin typeface="Times New Roman" panose="02020603050405020304" pitchFamily="18" charset="0"/>
                    <a:cs typeface="Times New Roman" panose="02020603050405020304" pitchFamily="18" charset="0"/>
                  </a:rPr>
                  <a:t> Sitter, qui a une structure très particulière.</a:t>
                </a:r>
              </a:p>
              <a:p>
                <a:pPr algn="just"/>
                <a:r>
                  <a:rPr lang="fr-FR" sz="3500" dirty="0">
                    <a:latin typeface="Times New Roman" panose="02020603050405020304" pitchFamily="18" charset="0"/>
                    <a:cs typeface="Times New Roman" panose="02020603050405020304" pitchFamily="18" charset="0"/>
                  </a:rPr>
                  <a:t>Pour plus de détails sur les solutions espace-temps de De Sitter voir: </a:t>
                </a:r>
                <a:r>
                  <a:rPr lang="fr-FR" sz="3500" dirty="0">
                    <a:latin typeface="Times New Roman" panose="02020603050405020304" pitchFamily="18" charset="0"/>
                    <a:cs typeface="Times New Roman" panose="02020603050405020304" pitchFamily="18" charset="0"/>
                    <a:hlinkClick r:id="rId2"/>
                  </a:rPr>
                  <a:t>https://astromontgeron.fr/de_sitter_st-antidesitter180523.pdf</a:t>
                </a:r>
                <a:endParaRPr lang="fr-FR" sz="3500" dirty="0">
                  <a:latin typeface="Times New Roman" panose="02020603050405020304" pitchFamily="18" charset="0"/>
                  <a:cs typeface="Times New Roman" panose="02020603050405020304" pitchFamily="18" charset="0"/>
                </a:endParaRPr>
              </a:p>
              <a:p>
                <a:pPr algn="just"/>
                <a:endParaRPr lang="fr-FR" sz="35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dirty="0"/>
              </a:p>
            </p:txBody>
          </p:sp>
        </mc:Choice>
        <mc:Fallback xmlns="">
          <p:sp>
            <p:nvSpPr>
              <p:cNvPr id="3" name="Espace réservé du contenu 2">
                <a:extLst>
                  <a:ext uri="{FF2B5EF4-FFF2-40B4-BE49-F238E27FC236}">
                    <a16:creationId xmlns:a16="http://schemas.microsoft.com/office/drawing/2014/main" id="{5D95A9C9-99AD-BC40-71AD-35330D3F7DB3}"/>
                  </a:ext>
                </a:extLst>
              </p:cNvPr>
              <p:cNvSpPr>
                <a:spLocks noGrp="1" noRot="1" noChangeAspect="1" noMove="1" noResize="1" noEditPoints="1" noAdjustHandles="1" noChangeArrowheads="1" noChangeShapeType="1" noTextEdit="1"/>
              </p:cNvSpPr>
              <p:nvPr>
                <p:ph idx="1"/>
              </p:nvPr>
            </p:nvSpPr>
            <p:spPr>
              <a:xfrm>
                <a:off x="0" y="841375"/>
                <a:ext cx="12192000" cy="6311899"/>
              </a:xfrm>
              <a:blipFill>
                <a:blip r:embed="rId3"/>
                <a:stretch>
                  <a:fillRect l="-1300" t="-2319" r="-1900"/>
                </a:stretch>
              </a:blipFill>
            </p:spPr>
            <p:txBody>
              <a:bodyPr/>
              <a:lstStyle/>
              <a:p>
                <a:r>
                  <a:rPr lang="fr-FR">
                    <a:noFill/>
                  </a:rPr>
                  <a:t> </a:t>
                </a:r>
              </a:p>
            </p:txBody>
          </p:sp>
        </mc:Fallback>
      </mc:AlternateContent>
    </p:spTree>
    <p:extLst>
      <p:ext uri="{BB962C8B-B14F-4D97-AF65-F5344CB8AC3E}">
        <p14:creationId xmlns:p14="http://schemas.microsoft.com/office/powerpoint/2010/main" val="34772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5A1E0E-B031-78D6-5DFE-176DFEF88703}"/>
              </a:ext>
            </a:extLst>
          </p:cNvPr>
          <p:cNvPicPr>
            <a:picLocks noChangeAspect="1"/>
          </p:cNvPicPr>
          <p:nvPr/>
        </p:nvPicPr>
        <p:blipFill>
          <a:blip r:embed="rId2"/>
          <a:stretch>
            <a:fillRect/>
          </a:stretch>
        </p:blipFill>
        <p:spPr>
          <a:xfrm>
            <a:off x="71120" y="1076325"/>
            <a:ext cx="9572625" cy="5781675"/>
          </a:xfrm>
          <a:prstGeom prst="rect">
            <a:avLst/>
          </a:prstGeom>
        </p:spPr>
      </p:pic>
      <p:sp>
        <p:nvSpPr>
          <p:cNvPr id="5" name="ZoneTexte 4">
            <a:extLst>
              <a:ext uri="{FF2B5EF4-FFF2-40B4-BE49-F238E27FC236}">
                <a16:creationId xmlns:a16="http://schemas.microsoft.com/office/drawing/2014/main" id="{9295B4EC-17F4-15EB-7947-5F5F6B65AF84}"/>
              </a:ext>
            </a:extLst>
          </p:cNvPr>
          <p:cNvSpPr txBox="1"/>
          <p:nvPr/>
        </p:nvSpPr>
        <p:spPr>
          <a:xfrm>
            <a:off x="802641" y="0"/>
            <a:ext cx="10667364" cy="2062103"/>
          </a:xfrm>
          <a:prstGeom prst="rect">
            <a:avLst/>
          </a:prstGeom>
          <a:noFill/>
        </p:spPr>
        <p:txBody>
          <a:bodyPr wrap="square">
            <a:spAutoFit/>
          </a:bodyPr>
          <a:lstStyle/>
          <a:p>
            <a:pPr algn="ctr"/>
            <a:r>
              <a:rPr lang="fr-FR" sz="3200" dirty="0">
                <a:latin typeface="Times New Roman" panose="02020603050405020304" pitchFamily="18" charset="0"/>
                <a:cs typeface="Times New Roman" panose="02020603050405020304" pitchFamily="18" charset="0"/>
              </a:rPr>
              <a:t>Représentation simplifiée de l’espace-temps </a:t>
            </a:r>
            <a:r>
              <a:rPr lang="fr-FR" sz="3200">
                <a:latin typeface="Times New Roman" panose="02020603050405020304" pitchFamily="18" charset="0"/>
                <a:cs typeface="Times New Roman" panose="02020603050405020304" pitchFamily="18" charset="0"/>
              </a:rPr>
              <a:t>de De </a:t>
            </a:r>
            <a:r>
              <a:rPr lang="fr-FR" sz="3200" dirty="0">
                <a:latin typeface="Times New Roman" panose="02020603050405020304" pitchFamily="18" charset="0"/>
                <a:cs typeface="Times New Roman" panose="02020603050405020304" pitchFamily="18" charset="0"/>
              </a:rPr>
              <a:t>Sitter, k=-1</a:t>
            </a:r>
          </a:p>
          <a:p>
            <a:pPr algn="ctr"/>
            <a:r>
              <a:rPr lang="fr-FR" sz="3200" dirty="0">
                <a:latin typeface="Times New Roman" panose="02020603050405020304" pitchFamily="18" charset="0"/>
                <a:cs typeface="Times New Roman" panose="02020603050405020304" pitchFamily="18" charset="0"/>
              </a:rPr>
              <a:t>Adapté d’extrait du cours de RG de M2 de E. </a:t>
            </a:r>
            <a:r>
              <a:rPr lang="fr-FR" sz="3200" dirty="0" err="1">
                <a:latin typeface="Times New Roman" panose="02020603050405020304" pitchFamily="18" charset="0"/>
                <a:cs typeface="Times New Roman" panose="02020603050405020304" pitchFamily="18" charset="0"/>
              </a:rPr>
              <a:t>Gourgoulhon</a:t>
            </a:r>
            <a:r>
              <a:rPr lang="fr-FR" sz="3200" dirty="0">
                <a:latin typeface="Times New Roman" panose="02020603050405020304" pitchFamily="18" charset="0"/>
                <a:cs typeface="Times New Roman" panose="02020603050405020304" pitchFamily="18" charset="0"/>
              </a:rPr>
              <a:t> </a:t>
            </a:r>
          </a:p>
          <a:p>
            <a:pPr algn="ctr"/>
            <a:r>
              <a:rPr lang="fr-FR" sz="3200" dirty="0">
                <a:latin typeface="Times New Roman" panose="02020603050405020304" pitchFamily="18" charset="0"/>
                <a:cs typeface="Times New Roman" panose="02020603050405020304" pitchFamily="18" charset="0"/>
                <a:hlinkClick r:id="rId3"/>
              </a:rPr>
              <a:t>https://people-lux.obspm.fr/gourgoulhon/fr/master/relatM2.pdf</a:t>
            </a:r>
            <a:endParaRPr lang="fr-FR" sz="3200" dirty="0">
              <a:latin typeface="Times New Roman" panose="02020603050405020304" pitchFamily="18" charset="0"/>
              <a:cs typeface="Times New Roman" panose="02020603050405020304" pitchFamily="18" charset="0"/>
            </a:endParaRPr>
          </a:p>
          <a:p>
            <a:pPr algn="ct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07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7D1DC-7D03-76F3-21FD-5A7A3AF9CF5C}"/>
              </a:ext>
            </a:extLst>
          </p:cNvPr>
          <p:cNvSpPr>
            <a:spLocks noGrp="1"/>
          </p:cNvSpPr>
          <p:nvPr>
            <p:ph type="title"/>
          </p:nvPr>
        </p:nvSpPr>
        <p:spPr>
          <a:xfrm>
            <a:off x="83127" y="365125"/>
            <a:ext cx="12108873" cy="1325563"/>
          </a:xfrm>
        </p:spPr>
        <p:txBody>
          <a:bodyPr/>
          <a:lstStyle/>
          <a:p>
            <a:r>
              <a:rPr lang="fr-FR" dirty="0">
                <a:latin typeface="Times New Roman" panose="02020603050405020304" pitchFamily="18" charset="0"/>
                <a:cs typeface="Times New Roman" panose="02020603050405020304" pitchFamily="18" charset="0"/>
              </a:rPr>
              <a:t>Autre cas d’hypersphère: Univers statique d’Einstein</a:t>
            </a:r>
          </a:p>
        </p:txBody>
      </p:sp>
      <p:sp>
        <p:nvSpPr>
          <p:cNvPr id="3" name="Espace réservé du contenu 2">
            <a:extLst>
              <a:ext uri="{FF2B5EF4-FFF2-40B4-BE49-F238E27FC236}">
                <a16:creationId xmlns:a16="http://schemas.microsoft.com/office/drawing/2014/main" id="{F4FAAB42-A068-4FFC-7749-75148826F354}"/>
              </a:ext>
            </a:extLst>
          </p:cNvPr>
          <p:cNvSpPr>
            <a:spLocks noGrp="1"/>
          </p:cNvSpPr>
          <p:nvPr>
            <p:ph idx="1"/>
          </p:nvPr>
        </p:nvSpPr>
        <p:spPr/>
        <p:txBody>
          <a:bodyPr/>
          <a:lstStyle/>
          <a:p>
            <a:r>
              <a:rPr lang="fr-FR" sz="3200" dirty="0">
                <a:latin typeface="Times New Roman" panose="02020603050405020304" pitchFamily="18" charset="0"/>
                <a:cs typeface="Times New Roman" panose="02020603050405020304" pitchFamily="18" charset="0"/>
              </a:rPr>
              <a:t>La métrique associée à la solution d’Einstein statique s’écrit:</a:t>
            </a:r>
          </a:p>
          <a:p>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 -dt² +d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² +sin²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²) = -dt² + d</a:t>
            </a:r>
            <a:r>
              <a:rPr lang="el-GR" sz="3200" dirty="0">
                <a:latin typeface="Times New Roman" panose="02020603050405020304" pitchFamily="18" charset="0"/>
                <a:cs typeface="Times New Roman" panose="02020603050405020304" pitchFamily="18" charset="0"/>
              </a:rPr>
              <a:t>Ω</a:t>
            </a:r>
            <a:r>
              <a:rPr lang="fr-FR" sz="3200" baseline="-25000" dirty="0">
                <a:latin typeface="Times New Roman" panose="02020603050405020304" pitchFamily="18" charset="0"/>
                <a:cs typeface="Times New Roman" panose="02020603050405020304" pitchFamily="18" charset="0"/>
              </a:rPr>
              <a:t>3</a:t>
            </a:r>
            <a:r>
              <a:rPr lang="fr-FR" sz="3200" dirty="0">
                <a:latin typeface="Times New Roman" panose="02020603050405020304" pitchFamily="18" charset="0"/>
                <a:cs typeface="Times New Roman" panose="02020603050405020304" pitchFamily="18" charset="0"/>
              </a:rPr>
              <a:t>² </a:t>
            </a:r>
          </a:p>
          <a:p>
            <a:r>
              <a:rPr lang="fr-FR" sz="3200" dirty="0">
                <a:latin typeface="Times New Roman" panose="02020603050405020304" pitchFamily="18" charset="0"/>
                <a:cs typeface="Times New Roman" panose="02020603050405020304" pitchFamily="18" charset="0"/>
              </a:rPr>
              <a:t>La section spatiale pour t = constante s’écrit:</a:t>
            </a:r>
          </a:p>
          <a:p>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Ω</a:t>
            </a:r>
            <a:r>
              <a:rPr lang="fr-FR" sz="3200" baseline="-25000" dirty="0">
                <a:latin typeface="Times New Roman" panose="02020603050405020304" pitchFamily="18" charset="0"/>
                <a:cs typeface="Times New Roman" panose="02020603050405020304" pitchFamily="18" charset="0"/>
              </a:rPr>
              <a:t>3</a:t>
            </a:r>
            <a:r>
              <a:rPr lang="fr-FR" sz="3200" dirty="0">
                <a:latin typeface="Times New Roman" panose="02020603050405020304" pitchFamily="18" charset="0"/>
                <a:cs typeface="Times New Roman" panose="02020603050405020304" pitchFamily="18" charset="0"/>
              </a:rPr>
              <a:t>² = 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² +sin²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²)</a:t>
            </a:r>
          </a:p>
          <a:p>
            <a:r>
              <a:rPr lang="fr-FR" sz="3200" dirty="0">
                <a:latin typeface="Times New Roman" panose="02020603050405020304" pitchFamily="18" charset="0"/>
                <a:cs typeface="Times New Roman" panose="02020603050405020304" pitchFamily="18" charset="0"/>
              </a:rPr>
              <a:t>C’est une hypersphère fixe dont la taille de la section ne dépend pas du temps.</a:t>
            </a:r>
          </a:p>
          <a:p>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65257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68B2D-E568-EC9E-4D96-B531D3C4A5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D3711B-21D8-9743-85B5-5CAE8E94A320}"/>
              </a:ext>
            </a:extLst>
          </p:cNvPr>
          <p:cNvSpPr>
            <a:spLocks noGrp="1"/>
          </p:cNvSpPr>
          <p:nvPr>
            <p:ph type="title"/>
          </p:nvPr>
        </p:nvSpPr>
        <p:spPr>
          <a:xfrm>
            <a:off x="381000" y="1"/>
            <a:ext cx="11430000" cy="782320"/>
          </a:xfrm>
        </p:spPr>
        <p:txBody>
          <a:bodyPr>
            <a:normAutofit/>
          </a:bodyPr>
          <a:lstStyle/>
          <a:p>
            <a:r>
              <a:rPr lang="fr-FR">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raison des différences de phénoménologie</a:t>
            </a:r>
          </a:p>
        </p:txBody>
      </p:sp>
      <p:sp>
        <p:nvSpPr>
          <p:cNvPr id="3" name="Espace réservé du contenu 2">
            <a:extLst>
              <a:ext uri="{FF2B5EF4-FFF2-40B4-BE49-F238E27FC236}">
                <a16:creationId xmlns:a16="http://schemas.microsoft.com/office/drawing/2014/main" id="{AF5B8D4F-B340-E24E-EE36-AE02947B1EAF}"/>
              </a:ext>
            </a:extLst>
          </p:cNvPr>
          <p:cNvSpPr>
            <a:spLocks noGrp="1"/>
          </p:cNvSpPr>
          <p:nvPr>
            <p:ph idx="1"/>
          </p:nvPr>
        </p:nvSpPr>
        <p:spPr>
          <a:xfrm>
            <a:off x="166254" y="901065"/>
            <a:ext cx="11954625" cy="5956934"/>
          </a:xfrm>
        </p:spPr>
        <p:txBody>
          <a:bodyPr>
            <a:normAutofit/>
          </a:bodyPr>
          <a:lstStyle/>
          <a:p>
            <a:r>
              <a:rPr lang="fr-FR" sz="3200" b="1" dirty="0">
                <a:latin typeface="Times New Roman" panose="02020603050405020304" pitchFamily="18" charset="0"/>
                <a:cs typeface="Times New Roman" panose="02020603050405020304" pitchFamily="18" charset="0"/>
              </a:rPr>
              <a:t>Quelques différences fondamentales entre ces solutions.</a:t>
            </a:r>
          </a:p>
          <a:p>
            <a:pPr algn="just"/>
            <a:r>
              <a:rPr lang="fr-FR" sz="3200" dirty="0">
                <a:latin typeface="Times New Roman" panose="02020603050405020304" pitchFamily="18" charset="0"/>
                <a:cs typeface="Times New Roman" panose="02020603050405020304" pitchFamily="18" charset="0"/>
              </a:rPr>
              <a:t>La solution de de Sitter citée représente un espace-temps (4D) à symétrie maximum (10 symétries). </a:t>
            </a:r>
          </a:p>
          <a:p>
            <a:pPr algn="just"/>
            <a:r>
              <a:rPr lang="fr-FR" sz="3200" dirty="0">
                <a:latin typeface="Times New Roman" panose="02020603050405020304" pitchFamily="18" charset="0"/>
                <a:cs typeface="Times New Roman" panose="02020603050405020304" pitchFamily="18" charset="0"/>
              </a:rPr>
              <a:t>Elle peut s’établir indépendamment de la relativité générale sur de simples considérations géométriques.</a:t>
            </a:r>
          </a:p>
          <a:p>
            <a:pPr algn="just"/>
            <a:r>
              <a:rPr lang="fr-FR" sz="3200" dirty="0">
                <a:latin typeface="Times New Roman" panose="02020603050405020304" pitchFamily="18" charset="0"/>
                <a:cs typeface="Times New Roman" panose="02020603050405020304" pitchFamily="18" charset="0"/>
              </a:rPr>
              <a:t>Si la solution de De Sitter satisfait l’équation d’Einstein (solution des équations de Friedmann), est-elle pour autant une solution de la relativité générale puisqu’elle peut s’établir sans y faire appel?</a:t>
            </a:r>
          </a:p>
          <a:p>
            <a:pPr marL="0" indent="0" algn="just">
              <a:buNone/>
            </a:pP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La solution statique d’Einstein est également à symétrie maximum.</a:t>
            </a:r>
          </a:p>
          <a:p>
            <a:pPr marL="0" indent="0" algn="just">
              <a:buNone/>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57C7B-014E-1536-269A-A01DBF2821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0E3DA4-CF10-1584-2AA0-866CF60881C3}"/>
              </a:ext>
            </a:extLst>
          </p:cNvPr>
          <p:cNvSpPr>
            <a:spLocks noGrp="1"/>
          </p:cNvSpPr>
          <p:nvPr>
            <p:ph type="title"/>
          </p:nvPr>
        </p:nvSpPr>
        <p:spPr>
          <a:xfrm>
            <a:off x="381000" y="1"/>
            <a:ext cx="11430000" cy="782320"/>
          </a:xfrm>
        </p:spPr>
        <p:txBody>
          <a:bodyPr>
            <a:normAutofit/>
          </a:bodyPr>
          <a:lstStyle/>
          <a:p>
            <a:r>
              <a:rPr lang="fr-FR">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raison des différences de phénoménologie</a:t>
            </a:r>
          </a:p>
        </p:txBody>
      </p:sp>
      <p:sp>
        <p:nvSpPr>
          <p:cNvPr id="3" name="Espace réservé du contenu 2">
            <a:extLst>
              <a:ext uri="{FF2B5EF4-FFF2-40B4-BE49-F238E27FC236}">
                <a16:creationId xmlns:a16="http://schemas.microsoft.com/office/drawing/2014/main" id="{3D42CA26-EB07-C49E-C8D2-38556484F064}"/>
              </a:ext>
            </a:extLst>
          </p:cNvPr>
          <p:cNvSpPr>
            <a:spLocks noGrp="1"/>
          </p:cNvSpPr>
          <p:nvPr>
            <p:ph idx="1"/>
          </p:nvPr>
        </p:nvSpPr>
        <p:spPr>
          <a:xfrm>
            <a:off x="0" y="901065"/>
            <a:ext cx="12032673" cy="5956934"/>
          </a:xfrm>
        </p:spPr>
        <p:txBody>
          <a:bodyPr>
            <a:normAutofit/>
          </a:bodyPr>
          <a:lstStyle/>
          <a:p>
            <a:pPr algn="just"/>
            <a:r>
              <a:rPr lang="fr-FR" sz="3200" dirty="0">
                <a:latin typeface="Times New Roman" panose="02020603050405020304" pitchFamily="18" charset="0"/>
                <a:cs typeface="Times New Roman" panose="02020603050405020304" pitchFamily="18" charset="0"/>
              </a:rPr>
              <a:t>Si on trace le diagramme de Penrose de ces deux solutions on constate qu’il est identique: autrement dit l’univers de De Sitter et celui d’Einstein statique ont la même structure causale, ils sont conformément équivalents.</a:t>
            </a:r>
            <a:endParaRPr lang="fr-FR" sz="3200" b="1" dirty="0">
              <a:latin typeface="Times New Roman" panose="02020603050405020304" pitchFamily="18" charset="0"/>
              <a:cs typeface="Times New Roman" panose="02020603050405020304" pitchFamily="18" charset="0"/>
            </a:endParaRPr>
          </a:p>
          <a:p>
            <a:pPr algn="just"/>
            <a:r>
              <a:rPr lang="fr-FR" sz="3200" b="1" dirty="0">
                <a:latin typeface="Times New Roman" panose="02020603050405020304" pitchFamily="18" charset="0"/>
                <a:cs typeface="Times New Roman" panose="02020603050405020304" pitchFamily="18" charset="0"/>
              </a:rPr>
              <a:t>Quelques différences fondamentales entre toutes ces solutions.</a:t>
            </a:r>
          </a:p>
          <a:p>
            <a:pPr algn="just"/>
            <a:r>
              <a:rPr lang="fr-FR" sz="3200" dirty="0">
                <a:latin typeface="Times New Roman" panose="02020603050405020304" pitchFamily="18" charset="0"/>
                <a:cs typeface="Times New Roman" panose="02020603050405020304" pitchFamily="18" charset="0"/>
              </a:rPr>
              <a:t>Dans l’univers fermé, fait de matière que nous avons cité, la symétrie est moindre (6 symétries), car elle ne porte que sur la section spatiale que dans celles de De Sitter et d’Einstein statique (10 symétries). </a:t>
            </a:r>
          </a:p>
          <a:p>
            <a:pPr algn="just"/>
            <a:r>
              <a:rPr lang="fr-FR" sz="3200" dirty="0">
                <a:latin typeface="Times New Roman" panose="02020603050405020304" pitchFamily="18" charset="0"/>
                <a:cs typeface="Times New Roman" panose="02020603050405020304" pitchFamily="18" charset="0"/>
              </a:rPr>
              <a:t>Des solutions qui n’ont pas le même niveau de symétrie sont </a:t>
            </a:r>
            <a:r>
              <a:rPr lang="fr-FR" sz="3200" b="1" dirty="0">
                <a:latin typeface="Times New Roman" panose="02020603050405020304" pitchFamily="18" charset="0"/>
                <a:cs typeface="Times New Roman" panose="02020603050405020304" pitchFamily="18" charset="0"/>
              </a:rPr>
              <a:t>structurellement</a:t>
            </a:r>
            <a:r>
              <a:rPr lang="fr-FR" sz="3200" dirty="0">
                <a:latin typeface="Times New Roman" panose="02020603050405020304" pitchFamily="18" charset="0"/>
                <a:cs typeface="Times New Roman" panose="02020603050405020304" pitchFamily="18" charset="0"/>
              </a:rPr>
              <a:t> différentes, ceci expliquant que </a:t>
            </a:r>
            <a:r>
              <a:rPr lang="fr-FR" sz="3200">
                <a:latin typeface="Times New Roman" panose="02020603050405020304" pitchFamily="18" charset="0"/>
                <a:cs typeface="Times New Roman" panose="02020603050405020304" pitchFamily="18" charset="0"/>
              </a:rPr>
              <a:t>les phénoménologies soient différentes.</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5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F409F-C640-4046-A839-DCBF296F7374}"/>
              </a:ext>
            </a:extLst>
          </p:cNvPr>
          <p:cNvSpPr>
            <a:spLocks noGrp="1"/>
          </p:cNvSpPr>
          <p:nvPr>
            <p:ph type="title"/>
          </p:nvPr>
        </p:nvSpPr>
        <p:spPr>
          <a:xfrm>
            <a:off x="838200" y="365126"/>
            <a:ext cx="10515600" cy="788266"/>
          </a:xfrm>
        </p:spPr>
        <p:txBody>
          <a:bodyPr/>
          <a:lstStyle/>
          <a:p>
            <a:pPr algn="ctr"/>
            <a:r>
              <a:rPr lang="fr-FR" dirty="0">
                <a:latin typeface="Times New Roman" panose="02020603050405020304" pitchFamily="18" charset="0"/>
                <a:cs typeface="Times New Roman" panose="02020603050405020304" pitchFamily="18" charset="0"/>
              </a:rPr>
              <a:t>Annexe: </a:t>
            </a:r>
            <a:r>
              <a:rPr lang="fr-FR" dirty="0" err="1">
                <a:latin typeface="Times New Roman" panose="02020603050405020304" pitchFamily="18" charset="0"/>
                <a:cs typeface="Times New Roman" panose="02020603050405020304" pitchFamily="18" charset="0"/>
              </a:rPr>
              <a:t>Flatland</a:t>
            </a:r>
            <a:endParaRPr lang="fr-FR" dirty="0">
              <a:latin typeface="Times New Roman" panose="02020603050405020304" pitchFamily="18" charset="0"/>
              <a:cs typeface="Times New Roman" panose="02020603050405020304" pitchFamily="18" charset="0"/>
            </a:endParaRPr>
          </a:p>
        </p:txBody>
      </p:sp>
      <p:pic>
        <p:nvPicPr>
          <p:cNvPr id="1026" name="Picture 2" descr="Flatland: A Romance of Many Dimensions by Edwin A. Abbott">
            <a:extLst>
              <a:ext uri="{FF2B5EF4-FFF2-40B4-BE49-F238E27FC236}">
                <a16:creationId xmlns:a16="http://schemas.microsoft.com/office/drawing/2014/main" id="{8A087274-BCB5-7A41-A2A3-BCCA1024F3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5554" y="1825625"/>
            <a:ext cx="29008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4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FB08F-4400-C21A-4E45-59C92C9441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CCD562-E90B-5D15-37CD-5338FF3999AA}"/>
              </a:ext>
            </a:extLst>
          </p:cNvPr>
          <p:cNvSpPr>
            <a:spLocks noGrp="1"/>
          </p:cNvSpPr>
          <p:nvPr>
            <p:ph type="title"/>
          </p:nvPr>
        </p:nvSpPr>
        <p:spPr>
          <a:xfrm>
            <a:off x="838200" y="365126"/>
            <a:ext cx="10515600" cy="788266"/>
          </a:xfrm>
        </p:spPr>
        <p:txBody>
          <a:bodyPr/>
          <a:lstStyle/>
          <a:p>
            <a:pPr algn="ctr"/>
            <a:r>
              <a:rPr lang="fr-FR" dirty="0">
                <a:latin typeface="Times New Roman" panose="02020603050405020304" pitchFamily="18" charset="0"/>
                <a:cs typeface="Times New Roman" panose="02020603050405020304" pitchFamily="18" charset="0"/>
              </a:rPr>
              <a:t>Annexe: </a:t>
            </a:r>
            <a:r>
              <a:rPr lang="fr-FR" dirty="0" err="1">
                <a:latin typeface="Times New Roman" panose="02020603050405020304" pitchFamily="18" charset="0"/>
                <a:cs typeface="Times New Roman" panose="02020603050405020304" pitchFamily="18" charset="0"/>
              </a:rPr>
              <a:t>Flatland</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80CE0B-4BF1-D69B-2E91-483D021BC722}"/>
              </a:ext>
            </a:extLst>
          </p:cNvPr>
          <p:cNvSpPr>
            <a:spLocks noGrp="1"/>
          </p:cNvSpPr>
          <p:nvPr>
            <p:ph idx="1"/>
          </p:nvPr>
        </p:nvSpPr>
        <p:spPr/>
        <p:txBody>
          <a:bodyPr>
            <a:normAutofit/>
          </a:bodyPr>
          <a:lstStyle/>
          <a:p>
            <a:pPr algn="just"/>
            <a:r>
              <a:rPr lang="fr-FR" sz="3200" dirty="0">
                <a:latin typeface="Times New Roman" panose="02020603050405020304" pitchFamily="18" charset="0"/>
                <a:cs typeface="Times New Roman" panose="02020603050405020304" pitchFamily="18" charset="0"/>
              </a:rPr>
              <a:t>Edwin. A. Abbott, pasteur anglais, en marge de ses recherches théologiques, a écrit à la fin du XIXe siècle ce jeu d'esprit de «science-fiction mathématique»: </a:t>
            </a:r>
          </a:p>
          <a:p>
            <a:pPr algn="just"/>
            <a:r>
              <a:rPr lang="fr-FR" sz="3200" dirty="0">
                <a:latin typeface="Times New Roman" panose="02020603050405020304" pitchFamily="18" charset="0"/>
                <a:cs typeface="Times New Roman" panose="02020603050405020304" pitchFamily="18" charset="0"/>
              </a:rPr>
              <a:t>Carré, habitant de </a:t>
            </a:r>
            <a:r>
              <a:rPr lang="fr-FR" sz="3200" dirty="0" err="1">
                <a:latin typeface="Times New Roman" panose="02020603050405020304" pitchFamily="18" charset="0"/>
                <a:cs typeface="Times New Roman" panose="02020603050405020304" pitchFamily="18" charset="0"/>
              </a:rPr>
              <a:t>Flatland</a:t>
            </a:r>
            <a:r>
              <a:rPr lang="fr-FR" sz="3200" dirty="0">
                <a:latin typeface="Times New Roman" panose="02020603050405020304" pitchFamily="18" charset="0"/>
                <a:cs typeface="Times New Roman" panose="02020603050405020304" pitchFamily="18" charset="0"/>
              </a:rPr>
              <a:t>, le pays à deux dimensions, nous conte comment il a été convié à découvrir les mystères de la troisième dimension, et nous invite à comprendre la situation et le mode de vie de son peuple.</a:t>
            </a:r>
          </a:p>
        </p:txBody>
      </p:sp>
    </p:spTree>
    <p:extLst>
      <p:ext uri="{BB962C8B-B14F-4D97-AF65-F5344CB8AC3E}">
        <p14:creationId xmlns:p14="http://schemas.microsoft.com/office/powerpoint/2010/main" val="245007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6D943-369B-BEF3-509B-C8F5919793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A25BA7-B520-E05F-8C0F-D5053689A605}"/>
              </a:ext>
            </a:extLst>
          </p:cNvPr>
          <p:cNvSpPr>
            <a:spLocks noGrp="1"/>
          </p:cNvSpPr>
          <p:nvPr>
            <p:ph type="title"/>
          </p:nvPr>
        </p:nvSpPr>
        <p:spPr>
          <a:xfrm>
            <a:off x="838200" y="365126"/>
            <a:ext cx="10515600" cy="788266"/>
          </a:xfrm>
        </p:spPr>
        <p:txBody>
          <a:bodyPr/>
          <a:lstStyle/>
          <a:p>
            <a:pPr algn="ctr"/>
            <a:r>
              <a:rPr lang="fr-FR" dirty="0">
                <a:latin typeface="Times New Roman" panose="02020603050405020304" pitchFamily="18" charset="0"/>
                <a:cs typeface="Times New Roman" panose="02020603050405020304" pitchFamily="18" charset="0"/>
              </a:rPr>
              <a:t>Annexe: </a:t>
            </a:r>
            <a:r>
              <a:rPr lang="fr-FR" dirty="0" err="1">
                <a:latin typeface="Times New Roman" panose="02020603050405020304" pitchFamily="18" charset="0"/>
                <a:cs typeface="Times New Roman" panose="02020603050405020304" pitchFamily="18" charset="0"/>
              </a:rPr>
              <a:t>Flatland</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BD7667C-852A-4868-A2C2-08CF1D9B1EC1}"/>
              </a:ext>
            </a:extLst>
          </p:cNvPr>
          <p:cNvSpPr>
            <a:spLocks noGrp="1"/>
          </p:cNvSpPr>
          <p:nvPr>
            <p:ph idx="1"/>
          </p:nvPr>
        </p:nvSpPr>
        <p:spPr/>
        <p:txBody>
          <a:bodyPr>
            <a:normAutofit/>
          </a:bodyPr>
          <a:lstStyle/>
          <a:p>
            <a:pPr algn="just"/>
            <a:r>
              <a:rPr lang="fr-FR" sz="3200" dirty="0">
                <a:latin typeface="Times New Roman" panose="02020603050405020304" pitchFamily="18" charset="0"/>
                <a:cs typeface="Times New Roman" panose="02020603050405020304" pitchFamily="18" charset="0"/>
              </a:rPr>
              <a:t>C’est dans le même esprit, (en plus réjouissant) que la présentation qui précède où la situation à 2 dimensions de la surface sphérique, induit par des considérations structurelles la description de l’hypersurface sphérique à 3 dimensions.</a:t>
            </a:r>
          </a:p>
        </p:txBody>
      </p:sp>
    </p:spTree>
    <p:extLst>
      <p:ext uri="{BB962C8B-B14F-4D97-AF65-F5344CB8AC3E}">
        <p14:creationId xmlns:p14="http://schemas.microsoft.com/office/powerpoint/2010/main" val="170820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0AF9-CC8D-3D02-8226-EA0597F014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407804-B92C-7597-020D-983171CE7775}"/>
              </a:ext>
            </a:extLst>
          </p:cNvPr>
          <p:cNvSpPr>
            <a:spLocks noGrp="1"/>
          </p:cNvSpPr>
          <p:nvPr>
            <p:ph type="title"/>
          </p:nvPr>
        </p:nvSpPr>
        <p:spPr>
          <a:xfrm>
            <a:off x="81280" y="1"/>
            <a:ext cx="12110720" cy="721360"/>
          </a:xfrm>
        </p:spPr>
        <p:txBody>
          <a:bodyPr/>
          <a:lstStyle/>
          <a:p>
            <a:r>
              <a:rPr lang="fr-FR" dirty="0">
                <a:latin typeface="Times New Roman" panose="02020603050405020304" pitchFamily="18" charset="0"/>
                <a:cs typeface="Times New Roman" panose="02020603050405020304" pitchFamily="18" charset="0"/>
              </a:rPr>
              <a:t>La sphère comme paradigme pour l’hypersphère 3D</a:t>
            </a:r>
          </a:p>
        </p:txBody>
      </p:sp>
      <p:sp>
        <p:nvSpPr>
          <p:cNvPr id="3" name="Espace réservé du contenu 2">
            <a:extLst>
              <a:ext uri="{FF2B5EF4-FFF2-40B4-BE49-F238E27FC236}">
                <a16:creationId xmlns:a16="http://schemas.microsoft.com/office/drawing/2014/main" id="{06D22AA3-F262-B5B3-B5D9-11BE97E0D50F}"/>
              </a:ext>
            </a:extLst>
          </p:cNvPr>
          <p:cNvSpPr>
            <a:spLocks noGrp="1"/>
          </p:cNvSpPr>
          <p:nvPr>
            <p:ph idx="1"/>
          </p:nvPr>
        </p:nvSpPr>
        <p:spPr>
          <a:xfrm>
            <a:off x="-50800" y="721361"/>
            <a:ext cx="12242800" cy="6136639"/>
          </a:xfrm>
        </p:spPr>
        <p:txBody>
          <a:bodyPr>
            <a:normAutofit/>
          </a:bodyPr>
          <a:lstStyle/>
          <a:p>
            <a:pPr marL="0" indent="0">
              <a:buNone/>
            </a:pPr>
            <a:endParaRPr lang="fr-FR"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En suivant Platon, pour qui le paradigme est l’étude d’un exemple simple pour faciliter l’étude d’un cas complexe, de même structure, la sphère à 3 dimensions et sa surface (hypersphère 2D, appelée communément « surface sphérique ») est le paradigme pour étudier et comprendre la sphère 4D et sa surface  (l’hypersphère 3D) dont la représentation n’est pas évidente. </a:t>
            </a:r>
          </a:p>
          <a:p>
            <a:pPr algn="just"/>
            <a:r>
              <a:rPr lang="fr-FR" sz="3200" dirty="0">
                <a:latin typeface="Times New Roman" panose="02020603050405020304" pitchFamily="18" charset="0"/>
                <a:cs typeface="Times New Roman" panose="02020603050405020304" pitchFamily="18" charset="0"/>
              </a:rPr>
              <a:t>En effet, la surface à 2 dimensions de la sphère 3D, que nous connaissons bien, qui est une variété riemannienne à symétrie maximale (homogène et isotrope) se généralise à l’hypersphère 3D (homogène et isotrope) qui délimite une sphère à 4 dimensions</a:t>
            </a:r>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70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E0FAB9-3721-B908-2DD4-F6E41F42F7A9}"/>
              </a:ext>
            </a:extLst>
          </p:cNvPr>
          <p:cNvSpPr txBox="1"/>
          <p:nvPr/>
        </p:nvSpPr>
        <p:spPr>
          <a:xfrm>
            <a:off x="75303" y="189320"/>
            <a:ext cx="12041393" cy="6617196"/>
          </a:xfrm>
          <a:prstGeom prst="rect">
            <a:avLst/>
          </a:prstGeom>
          <a:noFill/>
        </p:spPr>
        <p:txBody>
          <a:bodyPr wrap="square">
            <a:spAutoFit/>
          </a:bodyPr>
          <a:lstStyle/>
          <a:p>
            <a:pPr algn="ctr">
              <a:buNone/>
            </a:pPr>
            <a:r>
              <a:rPr lang="fr-FR" sz="4000" kern="150" dirty="0">
                <a:effectLst/>
                <a:latin typeface="Times New Roman" panose="02020603050405020304" pitchFamily="18" charset="0"/>
                <a:ea typeface="Andale Sans UI"/>
                <a:cs typeface="Tahoma" panose="020B0604030504040204" pitchFamily="34" charset="0"/>
              </a:rPr>
              <a:t>Une définition d’une hypersphère</a:t>
            </a:r>
          </a:p>
          <a:p>
            <a:pPr algn="just">
              <a:buNone/>
            </a:pPr>
            <a:r>
              <a:rPr lang="fr-FR" sz="3200" kern="150" dirty="0">
                <a:effectLst/>
                <a:latin typeface="Times New Roman" panose="02020603050405020304" pitchFamily="18" charset="0"/>
                <a:ea typeface="Andale Sans UI"/>
                <a:cs typeface="Tahoma" panose="020B0604030504040204" pitchFamily="34" charset="0"/>
              </a:rPr>
              <a:t>Partons d’une sphère à 4 dimensions</a:t>
            </a:r>
            <a:r>
              <a:rPr lang="fr-FR" sz="3200" kern="150" dirty="0">
                <a:latin typeface="Times New Roman" panose="02020603050405020304" pitchFamily="18" charset="0"/>
                <a:ea typeface="Andale Sans UI"/>
                <a:cs typeface="Tahoma" panose="020B0604030504040204" pitchFamily="34" charset="0"/>
              </a:rPr>
              <a:t> appelée </a:t>
            </a:r>
            <a:r>
              <a:rPr lang="fr-FR" sz="3200" kern="150" dirty="0">
                <a:effectLst/>
                <a:latin typeface="Times New Roman" panose="02020603050405020304" pitchFamily="18" charset="0"/>
                <a:ea typeface="Andale Sans UI"/>
                <a:cs typeface="Tahoma" panose="020B0604030504040204" pitchFamily="34" charset="0"/>
              </a:rPr>
              <a:t>4-Sphère</a:t>
            </a:r>
            <a:r>
              <a:rPr lang="fr-FR" sz="3200" kern="150" dirty="0">
                <a:latin typeface="Times New Roman" panose="02020603050405020304" pitchFamily="18" charset="0"/>
                <a:ea typeface="Andale Sans UI"/>
                <a:cs typeface="Tahoma" panose="020B0604030504040204" pitchFamily="34" charset="0"/>
              </a:rPr>
              <a:t>.</a:t>
            </a:r>
            <a:r>
              <a:rPr lang="fr-FR" sz="3200" kern="150" dirty="0">
                <a:effectLst/>
                <a:latin typeface="Times New Roman" panose="02020603050405020304" pitchFamily="18" charset="0"/>
                <a:ea typeface="Andale Sans UI"/>
                <a:cs typeface="Tahoma" panose="020B0604030504040204" pitchFamily="34" charset="0"/>
              </a:rPr>
              <a:t> Son volume vaut : ½  </a:t>
            </a:r>
            <a:r>
              <a:rPr lang="fr-FR" sz="3200" kern="150" dirty="0">
                <a:effectLst/>
                <a:latin typeface="Times New Roman" panose="02020603050405020304" pitchFamily="18" charset="0"/>
                <a:ea typeface="Andale Sans UI"/>
                <a:cs typeface="Times New Roman" panose="02020603050405020304" pitchFamily="18" charset="0"/>
              </a:rPr>
              <a:t>π</a:t>
            </a:r>
            <a:r>
              <a:rPr lang="fr-FR" sz="3200" kern="150" dirty="0">
                <a:effectLst/>
                <a:latin typeface="Times New Roman" panose="02020603050405020304" pitchFamily="18" charset="0"/>
                <a:ea typeface="Andale Sans UI"/>
                <a:cs typeface="Tahoma" panose="020B0604030504040204" pitchFamily="34" charset="0"/>
              </a:rPr>
              <a:t>²R</a:t>
            </a:r>
            <a:r>
              <a:rPr lang="fr-FR" sz="3200" kern="150" baseline="30000" dirty="0">
                <a:effectLst/>
                <a:latin typeface="Times New Roman" panose="02020603050405020304" pitchFamily="18" charset="0"/>
                <a:ea typeface="Andale Sans UI"/>
                <a:cs typeface="Tahoma" panose="020B0604030504040204" pitchFamily="34" charset="0"/>
              </a:rPr>
              <a:t>4</a:t>
            </a:r>
            <a:r>
              <a:rPr lang="fr-FR" sz="3200" kern="150" dirty="0">
                <a:effectLst/>
                <a:latin typeface="Times New Roman" panose="02020603050405020304" pitchFamily="18" charset="0"/>
                <a:ea typeface="Andale Sans UI"/>
                <a:cs typeface="Tahoma" panose="020B0604030504040204" pitchFamily="34" charset="0"/>
              </a:rPr>
              <a:t>, où R est le rayon (constante) de la 4-sphère. Dans </a:t>
            </a:r>
            <a:r>
              <a:rPr lang="fr-FR" sz="3200" b="1" kern="150" dirty="0">
                <a:effectLst/>
                <a:latin typeface="Times New Roman" panose="02020603050405020304" pitchFamily="18" charset="0"/>
                <a:ea typeface="Andale Sans UI"/>
                <a:cs typeface="Tahoma" panose="020B0604030504040204" pitchFamily="34" charset="0"/>
              </a:rPr>
              <a:t>espace</a:t>
            </a:r>
            <a:r>
              <a:rPr lang="fr-FR" sz="3200" kern="150" dirty="0">
                <a:effectLst/>
                <a:latin typeface="Times New Roman" panose="02020603050405020304" pitchFamily="18" charset="0"/>
                <a:ea typeface="Andale Sans UI"/>
                <a:cs typeface="Tahoma" panose="020B0604030504040204" pitchFamily="34" charset="0"/>
              </a:rPr>
              <a:t> euclidien à 4 dimensions, avec les coordonnées u, x, y, z , la relation:</a:t>
            </a:r>
          </a:p>
          <a:p>
            <a:pPr algn="just">
              <a:buNone/>
            </a:pPr>
            <a:r>
              <a:rPr lang="fr-FR" sz="3200" kern="150" dirty="0">
                <a:effectLst/>
                <a:latin typeface="Times New Roman" panose="02020603050405020304" pitchFamily="18" charset="0"/>
                <a:ea typeface="Andale Sans UI"/>
                <a:cs typeface="Tahoma" panose="020B0604030504040204" pitchFamily="34" charset="0"/>
              </a:rPr>
              <a:t>                     </a:t>
            </a:r>
          </a:p>
          <a:p>
            <a:pPr algn="ctr">
              <a:buNone/>
            </a:pPr>
            <a:r>
              <a:rPr lang="fr-FR" sz="3200" kern="150" dirty="0">
                <a:effectLst/>
                <a:latin typeface="Times New Roman" panose="02020603050405020304" pitchFamily="18" charset="0"/>
                <a:ea typeface="Andale Sans UI"/>
                <a:cs typeface="Tahoma" panose="020B0604030504040204" pitchFamily="34" charset="0"/>
              </a:rPr>
              <a:t>u² + x² +y² + z²  = R² </a:t>
            </a:r>
          </a:p>
          <a:p>
            <a:pPr>
              <a:buNone/>
            </a:pPr>
            <a:endParaRPr lang="fr-FR" sz="3200" kern="150" dirty="0">
              <a:effectLst/>
              <a:latin typeface="Times New Roman" panose="02020603050405020304" pitchFamily="18" charset="0"/>
              <a:ea typeface="Andale Sans UI"/>
              <a:cs typeface="Tahoma" panose="020B0604030504040204" pitchFamily="34" charset="0"/>
            </a:endParaRPr>
          </a:p>
          <a:p>
            <a:pPr>
              <a:buNone/>
            </a:pPr>
            <a:r>
              <a:rPr lang="fr-FR" sz="3200" kern="150" dirty="0">
                <a:effectLst/>
                <a:latin typeface="Times New Roman" panose="02020603050405020304" pitchFamily="18" charset="0"/>
                <a:ea typeface="Andale Sans UI"/>
                <a:cs typeface="Tahoma" panose="020B0604030504040204" pitchFamily="34" charset="0"/>
              </a:rPr>
              <a:t>définit, dans cet espace 4D, la frontière entre l’intérieur et l’extérieur de la 4-sphère, cette frontière est une hypersurface 3D appelée hypersphère, de volume 2 </a:t>
            </a:r>
            <a:r>
              <a:rPr lang="fr-FR" sz="3200" kern="150" dirty="0">
                <a:effectLst/>
                <a:latin typeface="Times New Roman" panose="02020603050405020304" pitchFamily="18" charset="0"/>
                <a:ea typeface="Andale Sans UI"/>
                <a:cs typeface="Times New Roman" panose="02020603050405020304" pitchFamily="18" charset="0"/>
              </a:rPr>
              <a:t>π</a:t>
            </a:r>
            <a:r>
              <a:rPr lang="fr-FR" sz="3200" kern="150" dirty="0">
                <a:effectLst/>
                <a:latin typeface="Times New Roman" panose="02020603050405020304" pitchFamily="18" charset="0"/>
                <a:ea typeface="Andale Sans UI"/>
                <a:cs typeface="Tahoma" panose="020B0604030504040204" pitchFamily="34" charset="0"/>
              </a:rPr>
              <a:t>² R</a:t>
            </a:r>
            <a:r>
              <a:rPr lang="fr-FR" sz="3200" kern="150" baseline="30000" dirty="0">
                <a:effectLst/>
                <a:latin typeface="Times New Roman" panose="02020603050405020304" pitchFamily="18" charset="0"/>
                <a:ea typeface="Andale Sans UI"/>
                <a:cs typeface="Tahoma" panose="020B0604030504040204" pitchFamily="34" charset="0"/>
              </a:rPr>
              <a:t>3</a:t>
            </a:r>
            <a:r>
              <a:rPr lang="fr-FR" sz="3200" kern="150" dirty="0">
                <a:effectLst/>
                <a:latin typeface="Times New Roman" panose="02020603050405020304" pitchFamily="18" charset="0"/>
                <a:ea typeface="Andale Sans UI"/>
                <a:cs typeface="Tahoma" panose="020B0604030504040204" pitchFamily="34" charset="0"/>
              </a:rPr>
              <a:t>. </a:t>
            </a:r>
          </a:p>
          <a:p>
            <a:pPr>
              <a:buNone/>
            </a:pPr>
            <a:r>
              <a:rPr lang="fr-FR" sz="3200" kern="150" dirty="0">
                <a:effectLst/>
                <a:latin typeface="Times New Roman" panose="02020603050405020304" pitchFamily="18" charset="0"/>
                <a:ea typeface="Andale Sans UI"/>
                <a:cs typeface="Tahoma" panose="020B0604030504040204" pitchFamily="34" charset="0"/>
              </a:rPr>
              <a:t>Notons qu’il est très supérieur au volume de la 3-sphère (4</a:t>
            </a:r>
            <a:r>
              <a:rPr lang="fr-FR" sz="3200" kern="150" dirty="0">
                <a:effectLst/>
                <a:latin typeface="Times New Roman" panose="02020603050405020304" pitchFamily="18" charset="0"/>
                <a:ea typeface="Andale Sans UI"/>
                <a:cs typeface="Times New Roman" panose="02020603050405020304" pitchFamily="18" charset="0"/>
              </a:rPr>
              <a:t>π</a:t>
            </a:r>
            <a:r>
              <a:rPr lang="fr-FR" sz="3200" kern="150" dirty="0">
                <a:effectLst/>
                <a:latin typeface="Times New Roman" panose="02020603050405020304" pitchFamily="18" charset="0"/>
                <a:ea typeface="Andale Sans UI"/>
                <a:cs typeface="Tahoma" panose="020B0604030504040204" pitchFamily="34" charset="0"/>
              </a:rPr>
              <a:t>R</a:t>
            </a:r>
            <a:r>
              <a:rPr lang="fr-FR" sz="3200" kern="150" baseline="30000" dirty="0">
                <a:effectLst/>
                <a:latin typeface="Times New Roman" panose="02020603050405020304" pitchFamily="18" charset="0"/>
                <a:ea typeface="Andale Sans UI"/>
                <a:cs typeface="Tahoma" panose="020B0604030504040204" pitchFamily="34" charset="0"/>
              </a:rPr>
              <a:t>3</a:t>
            </a:r>
            <a:r>
              <a:rPr lang="fr-FR" sz="3200" kern="150" dirty="0">
                <a:effectLst/>
                <a:latin typeface="Times New Roman" panose="02020603050405020304" pitchFamily="18" charset="0"/>
                <a:ea typeface="Andale Sans UI"/>
                <a:cs typeface="Tahoma" panose="020B0604030504040204" pitchFamily="34" charset="0"/>
              </a:rPr>
              <a:t>/3)</a:t>
            </a:r>
          </a:p>
          <a:p>
            <a:pPr>
              <a:buNone/>
            </a:pPr>
            <a:r>
              <a:rPr lang="fr-FR" sz="3200" kern="150" dirty="0">
                <a:effectLst/>
                <a:latin typeface="Times New Roman" panose="02020603050405020304" pitchFamily="18" charset="0"/>
                <a:ea typeface="Andale Sans UI"/>
                <a:cs typeface="Tahoma" panose="020B0604030504040204" pitchFamily="34" charset="0"/>
              </a:rPr>
              <a:t>Si : u² + x² +y² + z² </a:t>
            </a:r>
            <a:r>
              <a:rPr lang="fr-FR" sz="3200" dirty="0">
                <a:latin typeface="Times New Roman" panose="02020603050405020304" pitchFamily="18" charset="0"/>
                <a:cs typeface="Times New Roman" panose="02020603050405020304" pitchFamily="18" charset="0"/>
              </a:rPr>
              <a:t>≤</a:t>
            </a:r>
            <a:r>
              <a:rPr lang="fr-FR" sz="3200" kern="150" dirty="0">
                <a:effectLst/>
                <a:latin typeface="Times New Roman" panose="02020603050405020304" pitchFamily="18" charset="0"/>
                <a:ea typeface="Andale Sans UI"/>
                <a:cs typeface="Tahoma" panose="020B0604030504040204" pitchFamily="34" charset="0"/>
              </a:rPr>
              <a:t> R², c’est l’intérieur</a:t>
            </a:r>
            <a:r>
              <a:rPr lang="fr-FR" sz="3200" kern="150" dirty="0">
                <a:latin typeface="Times New Roman" panose="02020603050405020304" pitchFamily="18" charset="0"/>
                <a:ea typeface="Andale Sans UI"/>
                <a:cs typeface="Tahoma" panose="020B0604030504040204" pitchFamily="34" charset="0"/>
              </a:rPr>
              <a:t> de la 4-sphère (inclut surface).</a:t>
            </a:r>
            <a:endParaRPr lang="fr-FR" sz="3200" kern="150" dirty="0">
              <a:effectLst/>
              <a:latin typeface="Times New Roman" panose="02020603050405020304" pitchFamily="18" charset="0"/>
              <a:ea typeface="Andale Sans UI"/>
              <a:cs typeface="Tahoma" panose="020B0604030504040204" pitchFamily="34" charset="0"/>
            </a:endParaRPr>
          </a:p>
          <a:p>
            <a:pPr>
              <a:buNone/>
            </a:pPr>
            <a:r>
              <a:rPr lang="fr-FR" sz="3200" kern="150" dirty="0">
                <a:effectLst/>
                <a:latin typeface="Times New Roman" panose="02020603050405020304" pitchFamily="18" charset="0"/>
                <a:ea typeface="Andale Sans UI"/>
                <a:cs typeface="Tahoma" panose="020B0604030504040204" pitchFamily="34" charset="0"/>
              </a:rPr>
              <a:t>Si: u² + x² +y² + z²  &gt; R² , c’est l’extérieur de la 4-sphère.</a:t>
            </a:r>
            <a:endParaRPr lang="fr-FR" sz="3200" kern="150" dirty="0">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3260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44382-E9A8-7180-2346-2E8AB1F2FE7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5970983-A6B0-D4D0-BD40-0D6B52D8E4D9}"/>
                  </a:ext>
                </a:extLst>
              </p:cNvPr>
              <p:cNvSpPr>
                <a:spLocks noGrp="1"/>
              </p:cNvSpPr>
              <p:nvPr>
                <p:ph idx="1"/>
              </p:nvPr>
            </p:nvSpPr>
            <p:spPr>
              <a:xfrm>
                <a:off x="0" y="213360"/>
                <a:ext cx="12192000" cy="6502399"/>
              </a:xfrm>
            </p:spPr>
            <p:txBody>
              <a:bodyPr>
                <a:normAutofit fontScale="92500" lnSpcReduction="20000"/>
              </a:bodyPr>
              <a:lstStyle/>
              <a:p>
                <a:pPr algn="ctr"/>
                <a:r>
                  <a:rPr lang="fr-FR" b="1" dirty="0">
                    <a:latin typeface="Times New Roman" panose="02020603050405020304" pitchFamily="18" charset="0"/>
                    <a:cs typeface="Times New Roman" panose="02020603050405020304" pitchFamily="18" charset="0"/>
                  </a:rPr>
                  <a:t>Calcul de la surface de la sphère 3D</a:t>
                </a:r>
              </a:p>
              <a:p>
                <a14:m>
                  <m:oMath xmlns:m="http://schemas.openxmlformats.org/officeDocument/2006/math">
                    <m:r>
                      <a:rPr lang="fr-FR" sz="2600" b="0" i="1" smtClean="0">
                        <a:latin typeface="Cambria Math" panose="02040503050406030204" pitchFamily="18" charset="0"/>
                        <a:cs typeface="Times New Roman" panose="02020603050405020304" pitchFamily="18" charset="0"/>
                      </a:rPr>
                      <m:t>𝑆</m:t>
                    </m:r>
                    <m:r>
                      <a:rPr lang="fr-FR" sz="2600" b="0" i="1" smtClean="0">
                        <a:latin typeface="Cambria Math" panose="02040503050406030204" pitchFamily="18" charset="0"/>
                        <a:cs typeface="Times New Roman" panose="02020603050405020304" pitchFamily="18" charset="0"/>
                      </a:rPr>
                      <m:t>=</m:t>
                    </m:r>
                    <m:nary>
                      <m:naryPr>
                        <m:ctrlPr>
                          <a:rPr lang="fr-FR" sz="2600" b="0" i="1" smtClean="0">
                            <a:latin typeface="Cambria Math" panose="02040503050406030204" pitchFamily="18" charset="0"/>
                            <a:cs typeface="Times New Roman" panose="02020603050405020304" pitchFamily="18" charset="0"/>
                          </a:rPr>
                        </m:ctrlPr>
                      </m:naryPr>
                      <m:sub>
                        <m:r>
                          <m:rPr>
                            <m:brk m:alnAt="23"/>
                          </m:rPr>
                          <a:rPr lang="fr-FR" sz="2600" b="0" i="1" smtClean="0">
                            <a:latin typeface="Cambria Math" panose="02040503050406030204" pitchFamily="18" charset="0"/>
                            <a:cs typeface="Times New Roman" panose="02020603050405020304" pitchFamily="18" charset="0"/>
                          </a:rPr>
                          <m:t>−</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/2</m:t>
                        </m:r>
                      </m:sup>
                      <m:e>
                        <m:r>
                          <a:rPr lang="fr-FR" sz="2600" b="0" i="1" smtClean="0">
                            <a:latin typeface="Cambria Math" panose="02040503050406030204" pitchFamily="18" charset="0"/>
                            <a:cs typeface="Times New Roman" panose="02020603050405020304" pitchFamily="18" charset="0"/>
                          </a:rPr>
                          <m:t>2</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𝑟</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𝑅𝑑</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𝜃</m:t>
                        </m:r>
                      </m:e>
                    </m:nary>
                  </m:oMath>
                </a14:m>
                <a:r>
                  <a:rPr lang="fr-FR" sz="2600" dirty="0">
                    <a:latin typeface="Times New Roman" panose="02020603050405020304" pitchFamily="18" charset="0"/>
                    <a:cs typeface="Times New Roman" panose="02020603050405020304" pitchFamily="18" charset="0"/>
                  </a:rPr>
                  <a:t>=</a:t>
                </a:r>
                <a:r>
                  <a:rPr lang="fr-FR" sz="2600" dirty="0">
                    <a:cs typeface="Times New Roman" panose="02020603050405020304" pitchFamily="18" charset="0"/>
                  </a:rPr>
                  <a:t> </a:t>
                </a:r>
                <a14:m>
                  <m:oMath xmlns:m="http://schemas.openxmlformats.org/officeDocument/2006/math">
                    <m:nary>
                      <m:naryPr>
                        <m:ctrlPr>
                          <a:rPr lang="fr-FR" sz="2600" i="1">
                            <a:latin typeface="Cambria Math" panose="02040503050406030204" pitchFamily="18" charset="0"/>
                            <a:cs typeface="Times New Roman" panose="02020603050405020304" pitchFamily="18" charset="0"/>
                          </a:rPr>
                        </m:ctrlPr>
                      </m:naryPr>
                      <m:sub>
                        <m:r>
                          <m:rPr>
                            <m:brk m:alnAt="23"/>
                          </m:rPr>
                          <a:rPr lang="fr-FR" sz="2600" i="1">
                            <a:latin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p>
                      <m:e>
                        <m:r>
                          <a:rPr lang="fr-FR" sz="2600" i="1">
                            <a:latin typeface="Cambria Math" panose="02040503050406030204" pitchFamily="18" charset="0"/>
                            <a:cs typeface="Times New Roman" panose="02020603050405020304" pitchFamily="18" charset="0"/>
                          </a:rPr>
                          <m:t>2</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𝑅𝑐𝑜𝑠</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𝜃</m:t>
                        </m:r>
                        <m:r>
                          <a:rPr lang="fr-FR" sz="2600" i="1">
                            <a:latin typeface="Cambria Math" panose="02040503050406030204" pitchFamily="18" charset="0"/>
                            <a:ea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𝑅𝑑</m:t>
                        </m:r>
                        <m:r>
                          <a:rPr lang="fr-FR" sz="2600" i="1">
                            <a:latin typeface="Cambria Math" panose="02040503050406030204" pitchFamily="18" charset="0"/>
                            <a:ea typeface="Cambria Math" panose="02040503050406030204" pitchFamily="18" charset="0"/>
                            <a:cs typeface="Times New Roman" panose="02020603050405020304" pitchFamily="18" charset="0"/>
                          </a:rPr>
                          <m:t>𝜃</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=2</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𝑅</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²</m:t>
                        </m:r>
                        <m:nary>
                          <m:naryPr>
                            <m:ctrlPr>
                              <a:rPr lang="fr-FR" sz="2600" i="1">
                                <a:latin typeface="Cambria Math" panose="02040503050406030204" pitchFamily="18" charset="0"/>
                                <a:cs typeface="Times New Roman" panose="02020603050405020304" pitchFamily="18" charset="0"/>
                              </a:rPr>
                            </m:ctrlPr>
                          </m:naryPr>
                          <m:sub>
                            <m:r>
                              <m:rPr>
                                <m:brk m:alnAt="23"/>
                              </m:rPr>
                              <a:rPr lang="fr-FR" sz="2600" i="1">
                                <a:latin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p>
                          <m:e>
                            <m:r>
                              <a:rPr lang="fr-FR" sz="2600" i="1">
                                <a:latin typeface="Cambria Math" panose="02040503050406030204" pitchFamily="18" charset="0"/>
                                <a:ea typeface="Cambria Math" panose="02040503050406030204" pitchFamily="18" charset="0"/>
                                <a:cs typeface="Times New Roman" panose="02020603050405020304" pitchFamily="18" charset="0"/>
                              </a:rPr>
                              <m:t>𝑐𝑜𝑠</m:t>
                            </m:r>
                            <m:r>
                              <a:rPr lang="fr-FR" sz="2600" i="1">
                                <a:latin typeface="Cambria Math" panose="02040503050406030204" pitchFamily="18" charset="0"/>
                                <a:ea typeface="Cambria Math" panose="02040503050406030204" pitchFamily="18" charset="0"/>
                                <a:cs typeface="Times New Roman" panose="02020603050405020304" pitchFamily="18" charset="0"/>
                              </a:rPr>
                              <m:t>𝜃</m:t>
                            </m:r>
                            <m:r>
                              <a:rPr lang="fr-FR" sz="2600" i="1">
                                <a:latin typeface="Cambria Math" panose="02040503050406030204" pitchFamily="18" charset="0"/>
                                <a:ea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𝑑</m:t>
                            </m:r>
                            <m:r>
                              <a:rPr lang="fr-FR" sz="26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fr-FR" sz="2600" dirty="0">
                    <a:ea typeface="Cambria Math" panose="02040503050406030204" pitchFamily="18" charset="0"/>
                    <a:cs typeface="Times New Roman" panose="02020603050405020304" pitchFamily="18" charset="0"/>
                  </a:rPr>
                  <a:t> </a:t>
                </a:r>
                <a14:m>
                  <m:oMath xmlns:m="http://schemas.openxmlformats.org/officeDocument/2006/math">
                    <m:r>
                      <a:rPr lang="fr-FR" sz="2600" b="0" i="0" smtClean="0">
                        <a:latin typeface="Cambria Math" panose="02040503050406030204" pitchFamily="18" charset="0"/>
                        <a:ea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2</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𝑅</m:t>
                    </m:r>
                    <m:r>
                      <a:rPr lang="fr-FR" sz="2600" i="1">
                        <a:latin typeface="Cambria Math" panose="02040503050406030204" pitchFamily="18" charset="0"/>
                        <a:ea typeface="Cambria Math" panose="02040503050406030204" pitchFamily="18" charset="0"/>
                        <a:cs typeface="Times New Roman" panose="02020603050405020304" pitchFamily="18" charset="0"/>
                      </a:rPr>
                      <m:t>²</m:t>
                    </m:r>
                    <m:sSubSup>
                      <m:sSubSupPr>
                        <m:ctrlPr>
                          <a:rPr lang="fr-FR" sz="2600"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fr-FR" sz="2600" b="0" i="1" smtClean="0">
                            <a:latin typeface="Cambria Math" panose="02040503050406030204" pitchFamily="18" charset="0"/>
                            <a:ea typeface="Cambria Math" panose="02040503050406030204" pitchFamily="18" charset="0"/>
                            <a:cs typeface="Times New Roman" panose="02020603050405020304" pitchFamily="18" charset="0"/>
                          </a:rPr>
                          <m:t>[</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𝑆𝑖𝑛</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𝜃</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m:t>
                        </m:r>
                      </m:e>
                      <m:sub>
                        <m:r>
                          <m:rPr>
                            <m:brk m:alnAt="23"/>
                          </m:rPr>
                          <a:rPr lang="fr-FR" sz="2600" i="1">
                            <a:latin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fr-FR" sz="2600" dirty="0">
                    <a:latin typeface="Times New Roman" panose="02020603050405020304" pitchFamily="18" charset="0"/>
                    <a:cs typeface="Times New Roman" panose="02020603050405020304" pitchFamily="18" charset="0"/>
                  </a:rPr>
                  <a:t>=</a:t>
                </a:r>
                <a:r>
                  <a:rPr lang="fr-FR" sz="2600" dirty="0">
                    <a:ea typeface="Cambria Math" panose="02040503050406030204" pitchFamily="18" charset="0"/>
                    <a:cs typeface="Times New Roman" panose="02020603050405020304" pitchFamily="18" charset="0"/>
                  </a:rPr>
                  <a:t> </a:t>
                </a:r>
                <a14:m>
                  <m:oMath xmlns:m="http://schemas.openxmlformats.org/officeDocument/2006/math">
                    <m:r>
                      <a:rPr lang="fr-FR" sz="2600" i="1" dirty="0">
                        <a:latin typeface="Cambria Math" panose="02040503050406030204" pitchFamily="18" charset="0"/>
                        <a:ea typeface="Cambria Math" panose="02040503050406030204" pitchFamily="18" charset="0"/>
                        <a:cs typeface="Times New Roman" panose="02020603050405020304" pitchFamily="18" charset="0"/>
                      </a:rPr>
                      <m:t>4</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𝑅</m:t>
                    </m:r>
                    <m:r>
                      <a:rPr lang="fr-FR" sz="2600" i="1">
                        <a:latin typeface="Cambria Math" panose="02040503050406030204" pitchFamily="18" charset="0"/>
                        <a:ea typeface="Cambria Math" panose="02040503050406030204" pitchFamily="18" charset="0"/>
                        <a:cs typeface="Times New Roman" panose="02020603050405020304" pitchFamily="18" charset="0"/>
                      </a:rPr>
                      <m:t>²</m:t>
                    </m:r>
                  </m:oMath>
                </a14:m>
                <a:endParaRPr lang="fr-FR" sz="2600"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Notons que la surface 2D, se conçoit comme un</a:t>
                </a:r>
              </a:p>
              <a:p>
                <a:r>
                  <a:rPr lang="fr-FR" dirty="0">
                    <a:latin typeface="Times New Roman" panose="02020603050405020304" pitchFamily="18" charset="0"/>
                    <a:cs typeface="Times New Roman" panose="02020603050405020304" pitchFamily="18" charset="0"/>
                  </a:rPr>
                  <a:t>empilage dans l’espace 3 D des cercles de rayon</a:t>
                </a:r>
              </a:p>
              <a:p>
                <a:r>
                  <a:rPr lang="fr-FR" dirty="0">
                    <a:latin typeface="Times New Roman" panose="02020603050405020304" pitchFamily="18" charset="0"/>
                    <a:cs typeface="Times New Roman" panose="02020603050405020304" pitchFamily="18" charset="0"/>
                  </a:rPr>
                  <a:t>r, qui sont les lignes (1D) fermées à symétrie</a:t>
                </a:r>
              </a:p>
              <a:p>
                <a:r>
                  <a:rPr lang="fr-FR" dirty="0">
                    <a:latin typeface="Times New Roman" panose="02020603050405020304" pitchFamily="18" charset="0"/>
                    <a:cs typeface="Times New Roman" panose="02020603050405020304" pitchFamily="18" charset="0"/>
                  </a:rPr>
                  <a:t>Maximum, croissant en cos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jusqu’à R, puis</a:t>
                </a:r>
              </a:p>
              <a:p>
                <a:r>
                  <a:rPr lang="fr-FR" dirty="0">
                    <a:latin typeface="Times New Roman" panose="02020603050405020304" pitchFamily="18" charset="0"/>
                    <a:cs typeface="Times New Roman" panose="02020603050405020304" pitchFamily="18" charset="0"/>
                  </a:rPr>
                  <a:t> décroissant ensuite selon la même loi.</a:t>
                </a:r>
              </a:p>
              <a:p>
                <a:endParaRPr lang="fr-FR"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Calcul du volume de la sphère 3D</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Ce volume est généré par la surface sphérique</a:t>
                </a:r>
              </a:p>
              <a:p>
                <a:r>
                  <a:rPr lang="fr-FR" dirty="0">
                    <a:solidFill>
                      <a:srgbClr val="00B050"/>
                    </a:solidFill>
                    <a:latin typeface="Times New Roman" panose="02020603050405020304" pitchFamily="18" charset="0"/>
                    <a:cs typeface="Times New Roman" panose="02020603050405020304" pitchFamily="18" charset="0"/>
                  </a:rPr>
                  <a:t>S</a:t>
                </a:r>
                <a:r>
                  <a:rPr lang="fr-FR" dirty="0">
                    <a:latin typeface="Times New Roman" panose="02020603050405020304" pitchFamily="18" charset="0"/>
                    <a:cs typeface="Times New Roman" panose="02020603050405020304" pitchFamily="18" charset="0"/>
                  </a:rPr>
                  <a:t>, </a:t>
                </a:r>
                <a:r>
                  <a:rPr lang="fr-FR" b="1" dirty="0">
                    <a:solidFill>
                      <a:srgbClr val="00B050"/>
                    </a:solidFill>
                    <a:latin typeface="Times New Roman" panose="02020603050405020304" pitchFamily="18" charset="0"/>
                    <a:cs typeface="Times New Roman" panose="02020603050405020304" pitchFamily="18" charset="0"/>
                  </a:rPr>
                  <a:t>en vert </a:t>
                </a:r>
                <a:r>
                  <a:rPr lang="fr-FR" dirty="0">
                    <a:latin typeface="Times New Roman" panose="02020603050405020304" pitchFamily="18" charset="0"/>
                    <a:cs typeface="Times New Roman" panose="02020603050405020304" pitchFamily="18" charset="0"/>
                  </a:rPr>
                  <a:t>qui en croissant de r = 0 à r =R, </a:t>
                </a:r>
              </a:p>
              <a:p>
                <a:r>
                  <a:rPr lang="fr-FR" dirty="0">
                    <a:latin typeface="Times New Roman" panose="02020603050405020304" pitchFamily="18" charset="0"/>
                    <a:cs typeface="Times New Roman" panose="02020603050405020304" pitchFamily="18" charset="0"/>
                  </a:rPr>
                  <a:t>balaie tout le volume intérieur de la sphère.</a:t>
                </a:r>
              </a:p>
              <a:p>
                <a:endParaRPr lang="fr-FR" dirty="0">
                  <a:latin typeface="Times New Roman" panose="02020603050405020304" pitchFamily="18" charset="0"/>
                  <a:cs typeface="Times New Roman" panose="02020603050405020304" pitchFamily="18" charset="0"/>
                </a:endParaRPr>
              </a:p>
              <a:p>
                <a14:m>
                  <m:oMath xmlns:m="http://schemas.openxmlformats.org/officeDocument/2006/math">
                    <m:r>
                      <a:rPr lang="fr-FR" b="0" i="1" smtClean="0">
                        <a:latin typeface="Cambria Math" panose="02040503050406030204" pitchFamily="18" charset="0"/>
                        <a:cs typeface="Times New Roman" panose="02020603050405020304" pitchFamily="18" charset="0"/>
                      </a:rPr>
                      <m:t>𝑉</m:t>
                    </m:r>
                    <m:r>
                      <a:rPr lang="fr-FR" b="0" i="1" smtClean="0">
                        <a:latin typeface="Cambria Math" panose="02040503050406030204" pitchFamily="18" charset="0"/>
                        <a:cs typeface="Times New Roman" panose="02020603050405020304" pitchFamily="18" charset="0"/>
                      </a:rPr>
                      <m:t>=</m:t>
                    </m:r>
                    <m:nary>
                      <m:naryPr>
                        <m:ctrlPr>
                          <a:rPr lang="fr-FR" b="0" i="1" smtClean="0">
                            <a:latin typeface="Cambria Math" panose="02040503050406030204" pitchFamily="18" charset="0"/>
                            <a:cs typeface="Times New Roman" panose="02020603050405020304" pitchFamily="18" charset="0"/>
                          </a:rPr>
                        </m:ctrlPr>
                      </m:naryPr>
                      <m:sub>
                        <m:r>
                          <m:rPr>
                            <m:brk m:alnAt="23"/>
                          </m:rPr>
                          <a:rPr lang="fr-FR" b="0" i="1" smtClean="0">
                            <a:latin typeface="Cambria Math" panose="02040503050406030204" pitchFamily="18" charset="0"/>
                            <a:cs typeface="Times New Roman" panose="02020603050405020304" pitchFamily="18" charset="0"/>
                          </a:rPr>
                          <m:t>0</m:t>
                        </m:r>
                      </m:sub>
                      <m:sup>
                        <m:r>
                          <a:rPr lang="fr-FR" b="0" i="1" smtClean="0">
                            <a:latin typeface="Cambria Math" panose="02040503050406030204" pitchFamily="18" charset="0"/>
                            <a:cs typeface="Times New Roman" panose="02020603050405020304" pitchFamily="18" charset="0"/>
                          </a:rPr>
                          <m:t>𝑟</m:t>
                        </m:r>
                      </m:sup>
                      <m:e>
                        <m:r>
                          <a:rPr lang="fr-FR" i="1" dirty="0">
                            <a:latin typeface="Cambria Math" panose="02040503050406030204" pitchFamily="18" charset="0"/>
                            <a:ea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fr-FR" i="1">
                                <a:latin typeface="Cambria Math" panose="02040503050406030204" pitchFamily="18" charset="0"/>
                                <a:ea typeface="Cambria Math" panose="02040503050406030204" pitchFamily="18" charset="0"/>
                                <a:cs typeface="Times New Roman" panose="02020603050405020304" pitchFamily="18" charset="0"/>
                              </a:rPr>
                            </m:ctrlPr>
                          </m:s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a:latin typeface="Cambria Math" panose="02040503050406030204" pitchFamily="18" charset="0"/>
                                <a:ea typeface="Cambria Math" panose="02040503050406030204" pitchFamily="18" charset="0"/>
                                <a:cs typeface="Times New Roman" panose="02020603050405020304" pitchFamily="18" charset="0"/>
                              </a:rPr>
                              <m:t>2</m:t>
                            </m:r>
                          </m:sup>
                        </m:sSup>
                        <m:r>
                          <a:rPr lang="fr-FR" b="0" i="1" smtClean="0">
                            <a:latin typeface="Cambria Math" panose="02040503050406030204" pitchFamily="18" charset="0"/>
                            <a:ea typeface="Cambria Math" panose="02040503050406030204" pitchFamily="18" charset="0"/>
                            <a:cs typeface="Times New Roman" panose="02020603050405020304" pitchFamily="18" charset="0"/>
                          </a:rPr>
                          <m:t>𝑑𝑟</m:t>
                        </m:r>
                        <m:r>
                          <m:rPr>
                            <m:nor/>
                          </m:rPr>
                          <a:rPr lang="fr-FR" dirty="0">
                            <a:latin typeface="Times New Roman" panose="02020603050405020304" pitchFamily="18" charset="0"/>
                            <a:cs typeface="Times New Roman" panose="02020603050405020304" pitchFamily="18" charset="0"/>
                          </a:rPr>
                          <m:t> </m:t>
                        </m:r>
                        <m:r>
                          <m:rPr>
                            <m:nor/>
                          </m:rPr>
                          <a:rPr lang="fr-FR" b="0" i="0" dirty="0" smtClean="0">
                            <a:latin typeface="Times New Roman" panose="02020603050405020304" pitchFamily="18" charset="0"/>
                            <a:cs typeface="Times New Roman" panose="02020603050405020304" pitchFamily="18" charset="0"/>
                          </a:rPr>
                          <m:t>=</m:t>
                        </m:r>
                        <m:r>
                          <a:rPr lang="fr-FR" i="1" dirty="0">
                            <a:latin typeface="Cambria Math" panose="02040503050406030204" pitchFamily="18" charset="0"/>
                            <a:ea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sSubSup>
                          <m:sSubSup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3</m:t>
                                    </m:r>
                                  </m:sup>
                                </m:sSup>
                              </m:num>
                              <m:den>
                                <m:r>
                                  <a:rPr lang="fr-FR" b="0" i="1" smtClean="0">
                                    <a:latin typeface="Cambria Math" panose="02040503050406030204" pitchFamily="18" charset="0"/>
                                    <a:ea typeface="Cambria Math" panose="02040503050406030204" pitchFamily="18" charset="0"/>
                                    <a:cs typeface="Times New Roman" panose="02020603050405020304" pitchFamily="18" charset="0"/>
                                  </a:rPr>
                                  <m:t>3</m:t>
                                </m:r>
                              </m:den>
                            </m:f>
                            <m:r>
                              <a:rPr lang="fr-FR" b="0" i="1" smtClean="0">
                                <a:latin typeface="Cambria Math" panose="02040503050406030204" pitchFamily="18" charset="0"/>
                                <a:ea typeface="Cambria Math" panose="02040503050406030204" pitchFamily="18" charset="0"/>
                                <a:cs typeface="Times New Roman" panose="02020603050405020304" pitchFamily="18" charset="0"/>
                              </a:rPr>
                              <m:t>]</m:t>
                            </m:r>
                          </m:e>
                          <m:sub>
                            <m:r>
                              <a:rPr lang="fr-FR" b="0" i="1" smtClean="0">
                                <a:latin typeface="Cambria Math" panose="02040503050406030204" pitchFamily="18" charset="0"/>
                                <a:ea typeface="Cambria Math" panose="02040503050406030204" pitchFamily="18" charset="0"/>
                                <a:cs typeface="Times New Roman" panose="02020603050405020304" pitchFamily="18" charset="0"/>
                              </a:rPr>
                              <m:t>0</m:t>
                            </m:r>
                          </m:sub>
                          <m:sup>
                            <m:r>
                              <a:rPr lang="fr-FR" b="0" i="1" smtClean="0">
                                <a:latin typeface="Cambria Math" panose="02040503050406030204" pitchFamily="18" charset="0"/>
                                <a:ea typeface="Cambria Math" panose="02040503050406030204" pitchFamily="18" charset="0"/>
                                <a:cs typeface="Times New Roman" panose="02020603050405020304" pitchFamily="18" charset="0"/>
                              </a:rPr>
                              <m:t>𝑅</m:t>
                            </m:r>
                          </m:sup>
                        </m:sSubSup>
                      </m:e>
                    </m:nary>
                  </m:oMath>
                </a14:m>
                <a:r>
                  <a:rPr lang="fr-FR" dirty="0">
                    <a:latin typeface="Times New Roman" panose="02020603050405020304" pitchFamily="18" charset="0"/>
                    <a:cs typeface="Times New Roman" panose="02020603050405020304" pitchFamily="18" charset="0"/>
                  </a:rPr>
                  <a:t>=</a:t>
                </a:r>
                <a:r>
                  <a:rPr lang="fr-FR" dirty="0">
                    <a:ea typeface="Cambria Math" panose="02040503050406030204" pitchFamily="18" charset="0"/>
                    <a:cs typeface="Times New Roman" panose="02020603050405020304" pitchFamily="18" charset="0"/>
                  </a:rPr>
                  <a:t> </a:t>
                </a:r>
                <a14:m>
                  <m:oMath xmlns:m="http://schemas.openxmlformats.org/officeDocument/2006/math">
                    <m:f>
                      <m:fPr>
                        <m:ctrlPr>
                          <a:rPr lang="fr-FR"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fr-FR" i="1" dirty="0">
                            <a:latin typeface="Cambria Math" panose="02040503050406030204" pitchFamily="18" charset="0"/>
                            <a:ea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num>
                      <m:den>
                        <m:r>
                          <a:rPr lang="fr-FR" b="0" i="1" dirty="0" smtClean="0">
                            <a:latin typeface="Cambria Math" panose="02040503050406030204" pitchFamily="18" charset="0"/>
                            <a:ea typeface="Cambria Math" panose="02040503050406030204" pitchFamily="18" charset="0"/>
                            <a:cs typeface="Times New Roman" panose="02020603050405020304" pitchFamily="18" charset="0"/>
                          </a:rPr>
                          <m:t>3</m:t>
                        </m:r>
                      </m:den>
                    </m:f>
                  </m:oMath>
                </a14:m>
                <a:r>
                  <a:rPr lang="fr-FR" dirty="0">
                    <a:latin typeface="Times New Roman" panose="02020603050405020304" pitchFamily="18" charset="0"/>
                    <a:cs typeface="Times New Roman" panose="02020603050405020304" pitchFamily="18" charset="0"/>
                  </a:rPr>
                  <a:t> R</a:t>
                </a:r>
                <a:r>
                  <a:rPr lang="fr-FR" baseline="30000" dirty="0">
                    <a:latin typeface="Times New Roman" panose="02020603050405020304" pitchFamily="18" charset="0"/>
                    <a:cs typeface="Times New Roman" panose="02020603050405020304" pitchFamily="18" charset="0"/>
                  </a:rPr>
                  <a:t>3</a:t>
                </a:r>
              </a:p>
            </p:txBody>
          </p:sp>
        </mc:Choice>
        <mc:Fallback xmlns="">
          <p:sp>
            <p:nvSpPr>
              <p:cNvPr id="3" name="Espace réservé du contenu 2">
                <a:extLst>
                  <a:ext uri="{FF2B5EF4-FFF2-40B4-BE49-F238E27FC236}">
                    <a16:creationId xmlns:a16="http://schemas.microsoft.com/office/drawing/2014/main" id="{85970983-A6B0-D4D0-BD40-0D6B52D8E4D9}"/>
                  </a:ext>
                </a:extLst>
              </p:cNvPr>
              <p:cNvSpPr>
                <a:spLocks noGrp="1" noRot="1" noChangeAspect="1" noMove="1" noResize="1" noEditPoints="1" noAdjustHandles="1" noChangeArrowheads="1" noChangeShapeType="1" noTextEdit="1"/>
              </p:cNvSpPr>
              <p:nvPr>
                <p:ph idx="1"/>
              </p:nvPr>
            </p:nvSpPr>
            <p:spPr>
              <a:xfrm>
                <a:off x="0" y="213360"/>
                <a:ext cx="12192000" cy="6502399"/>
              </a:xfrm>
              <a:blipFill>
                <a:blip r:embed="rId2"/>
                <a:stretch>
                  <a:fillRect l="-750" t="-2530"/>
                </a:stretch>
              </a:blipFill>
            </p:spPr>
            <p:txBody>
              <a:bodyPr/>
              <a:lstStyle/>
              <a:p>
                <a:r>
                  <a:rPr lang="fr-FR">
                    <a:noFill/>
                  </a:rPr>
                  <a:t> </a:t>
                </a:r>
              </a:p>
            </p:txBody>
          </p:sp>
        </mc:Fallback>
      </mc:AlternateContent>
      <p:sp>
        <p:nvSpPr>
          <p:cNvPr id="4" name="Ellipse 3">
            <a:extLst>
              <a:ext uri="{FF2B5EF4-FFF2-40B4-BE49-F238E27FC236}">
                <a16:creationId xmlns:a16="http://schemas.microsoft.com/office/drawing/2014/main" id="{F77E0948-596E-EFBE-FC7C-CF3C0680E222}"/>
              </a:ext>
            </a:extLst>
          </p:cNvPr>
          <p:cNvSpPr/>
          <p:nvPr/>
        </p:nvSpPr>
        <p:spPr>
          <a:xfrm>
            <a:off x="6929120" y="1574800"/>
            <a:ext cx="4460240" cy="43789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13754812-76F1-AB86-0D72-84C01FD469E9}"/>
              </a:ext>
            </a:extLst>
          </p:cNvPr>
          <p:cNvSpPr/>
          <p:nvPr/>
        </p:nvSpPr>
        <p:spPr>
          <a:xfrm>
            <a:off x="7132320" y="2651760"/>
            <a:ext cx="4064000" cy="528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6A1D76D6-4DE4-B942-3B75-E449D27DB1AC}"/>
              </a:ext>
            </a:extLst>
          </p:cNvPr>
          <p:cNvSpPr txBox="1"/>
          <p:nvPr/>
        </p:nvSpPr>
        <p:spPr>
          <a:xfrm>
            <a:off x="8990763" y="3568084"/>
            <a:ext cx="336952" cy="369332"/>
          </a:xfrm>
          <a:prstGeom prst="rect">
            <a:avLst/>
          </a:prstGeom>
          <a:noFill/>
        </p:spPr>
        <p:txBody>
          <a:bodyPr wrap="none" rtlCol="0">
            <a:spAutoFit/>
          </a:bodyPr>
          <a:lstStyle/>
          <a:p>
            <a:r>
              <a:rPr lang="fr-FR" dirty="0"/>
              <a:t>O</a:t>
            </a:r>
          </a:p>
        </p:txBody>
      </p:sp>
      <p:cxnSp>
        <p:nvCxnSpPr>
          <p:cNvPr id="11" name="Connecteur droit 10">
            <a:extLst>
              <a:ext uri="{FF2B5EF4-FFF2-40B4-BE49-F238E27FC236}">
                <a16:creationId xmlns:a16="http://schemas.microsoft.com/office/drawing/2014/main" id="{DC50317A-0982-DF99-7276-09CCB7D54A60}"/>
              </a:ext>
            </a:extLst>
          </p:cNvPr>
          <p:cNvCxnSpPr>
            <a:cxnSpLocks/>
          </p:cNvCxnSpPr>
          <p:nvPr/>
        </p:nvCxnSpPr>
        <p:spPr>
          <a:xfrm flipH="1">
            <a:off x="9171522" y="2873494"/>
            <a:ext cx="2037080" cy="895866"/>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317320FE-8AEF-FE66-4F38-D5BDCD234663}"/>
              </a:ext>
            </a:extLst>
          </p:cNvPr>
          <p:cNvCxnSpPr>
            <a:cxnSpLocks/>
            <a:endCxn id="4" idx="0"/>
          </p:cNvCxnSpPr>
          <p:nvPr/>
        </p:nvCxnSpPr>
        <p:spPr>
          <a:xfrm flipV="1">
            <a:off x="9159240" y="1574800"/>
            <a:ext cx="0" cy="2236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B329D7B-A3A8-5ACC-C6E3-544F9D91097D}"/>
              </a:ext>
            </a:extLst>
          </p:cNvPr>
          <p:cNvCxnSpPr/>
          <p:nvPr/>
        </p:nvCxnSpPr>
        <p:spPr>
          <a:xfrm flipV="1">
            <a:off x="9159240" y="2903974"/>
            <a:ext cx="2049362" cy="11946"/>
          </a:xfrm>
          <a:prstGeom prst="line">
            <a:avLst/>
          </a:prstGeom>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CF9E89FE-B933-0343-FF53-A388E8FD1317}"/>
              </a:ext>
            </a:extLst>
          </p:cNvPr>
          <p:cNvSpPr/>
          <p:nvPr/>
        </p:nvSpPr>
        <p:spPr>
          <a:xfrm>
            <a:off x="9253046" y="3598462"/>
            <a:ext cx="427556" cy="369332"/>
          </a:xfrm>
          <a:prstGeom prst="arc">
            <a:avLst>
              <a:gd name="adj1" fmla="val 16200000"/>
              <a:gd name="adj2" fmla="val 3804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a:extLst>
              <a:ext uri="{FF2B5EF4-FFF2-40B4-BE49-F238E27FC236}">
                <a16:creationId xmlns:a16="http://schemas.microsoft.com/office/drawing/2014/main" id="{BD73CA1D-6AAC-3571-5FC1-F07D5925D7F8}"/>
              </a:ext>
            </a:extLst>
          </p:cNvPr>
          <p:cNvSpPr txBox="1"/>
          <p:nvPr/>
        </p:nvSpPr>
        <p:spPr>
          <a:xfrm>
            <a:off x="9647582" y="3491326"/>
            <a:ext cx="336952"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θ</a:t>
            </a:r>
            <a:endParaRPr lang="fr-FR" b="1" dirty="0"/>
          </a:p>
        </p:txBody>
      </p:sp>
      <p:sp>
        <p:nvSpPr>
          <p:cNvPr id="24" name="ZoneTexte 23">
            <a:extLst>
              <a:ext uri="{FF2B5EF4-FFF2-40B4-BE49-F238E27FC236}">
                <a16:creationId xmlns:a16="http://schemas.microsoft.com/office/drawing/2014/main" id="{51712BB0-8D45-80EA-FCB1-320F2DDEB7A1}"/>
              </a:ext>
            </a:extLst>
          </p:cNvPr>
          <p:cNvSpPr txBox="1"/>
          <p:nvPr/>
        </p:nvSpPr>
        <p:spPr>
          <a:xfrm>
            <a:off x="8982561" y="2651541"/>
            <a:ext cx="427556" cy="369332"/>
          </a:xfrm>
          <a:prstGeom prst="rect">
            <a:avLst/>
          </a:prstGeom>
          <a:noFill/>
        </p:spPr>
        <p:txBody>
          <a:bodyPr wrap="square" rtlCol="0">
            <a:spAutoFit/>
          </a:bodyPr>
          <a:lstStyle/>
          <a:p>
            <a:r>
              <a:rPr lang="fr-FR" b="1" dirty="0"/>
              <a:t>O’</a:t>
            </a:r>
          </a:p>
        </p:txBody>
      </p:sp>
      <p:sp>
        <p:nvSpPr>
          <p:cNvPr id="26" name="ZoneTexte 25">
            <a:extLst>
              <a:ext uri="{FF2B5EF4-FFF2-40B4-BE49-F238E27FC236}">
                <a16:creationId xmlns:a16="http://schemas.microsoft.com/office/drawing/2014/main" id="{2EA8FE31-B4A2-126C-99FD-A320AE574783}"/>
              </a:ext>
            </a:extLst>
          </p:cNvPr>
          <p:cNvSpPr txBox="1"/>
          <p:nvPr/>
        </p:nvSpPr>
        <p:spPr>
          <a:xfrm>
            <a:off x="11510122" y="2627868"/>
            <a:ext cx="229438" cy="369332"/>
          </a:xfrm>
          <a:prstGeom prst="rect">
            <a:avLst/>
          </a:prstGeom>
          <a:noFill/>
        </p:spPr>
        <p:txBody>
          <a:bodyPr wrap="square" rtlCol="0">
            <a:spAutoFit/>
          </a:bodyPr>
          <a:lstStyle/>
          <a:p>
            <a:r>
              <a:rPr lang="fr-FR" dirty="0"/>
              <a:t>M</a:t>
            </a:r>
          </a:p>
        </p:txBody>
      </p:sp>
      <p:sp>
        <p:nvSpPr>
          <p:cNvPr id="27" name="ZoneTexte 26">
            <a:extLst>
              <a:ext uri="{FF2B5EF4-FFF2-40B4-BE49-F238E27FC236}">
                <a16:creationId xmlns:a16="http://schemas.microsoft.com/office/drawing/2014/main" id="{8E982796-AEBF-A971-97AF-DB2FAE4CE0FB}"/>
              </a:ext>
            </a:extLst>
          </p:cNvPr>
          <p:cNvSpPr txBox="1"/>
          <p:nvPr/>
        </p:nvSpPr>
        <p:spPr>
          <a:xfrm>
            <a:off x="9838898" y="2643109"/>
            <a:ext cx="290622" cy="369332"/>
          </a:xfrm>
          <a:prstGeom prst="rect">
            <a:avLst/>
          </a:prstGeom>
          <a:noFill/>
        </p:spPr>
        <p:txBody>
          <a:bodyPr wrap="square" rtlCol="0">
            <a:spAutoFit/>
          </a:bodyPr>
          <a:lstStyle/>
          <a:p>
            <a:r>
              <a:rPr lang="fr-FR" b="1" dirty="0"/>
              <a:t>r</a:t>
            </a:r>
          </a:p>
        </p:txBody>
      </p:sp>
      <p:cxnSp>
        <p:nvCxnSpPr>
          <p:cNvPr id="29" name="Connecteur droit 28">
            <a:extLst>
              <a:ext uri="{FF2B5EF4-FFF2-40B4-BE49-F238E27FC236}">
                <a16:creationId xmlns:a16="http://schemas.microsoft.com/office/drawing/2014/main" id="{1981D084-19CE-AF30-6CEB-5DA3C6F0AEF1}"/>
              </a:ext>
            </a:extLst>
          </p:cNvPr>
          <p:cNvCxnSpPr>
            <a:cxnSpLocks/>
            <a:endCxn id="4" idx="6"/>
          </p:cNvCxnSpPr>
          <p:nvPr/>
        </p:nvCxnSpPr>
        <p:spPr>
          <a:xfrm flipV="1">
            <a:off x="9159240" y="3764280"/>
            <a:ext cx="2230120" cy="47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6F854C3-34BE-5974-80E8-D6499B21FB4D}"/>
              </a:ext>
            </a:extLst>
          </p:cNvPr>
          <p:cNvCxnSpPr>
            <a:cxnSpLocks/>
            <a:stCxn id="6" idx="6"/>
          </p:cNvCxnSpPr>
          <p:nvPr/>
        </p:nvCxnSpPr>
        <p:spPr>
          <a:xfrm>
            <a:off x="11196320" y="2915920"/>
            <a:ext cx="12282" cy="883920"/>
          </a:xfrm>
          <a:prstGeom prst="line">
            <a:avLst/>
          </a:prstGeom>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7B83D1C7-CFB9-2C93-F21B-844084080F77}"/>
              </a:ext>
            </a:extLst>
          </p:cNvPr>
          <p:cNvSpPr/>
          <p:nvPr/>
        </p:nvSpPr>
        <p:spPr>
          <a:xfrm>
            <a:off x="7132320" y="2560320"/>
            <a:ext cx="4064000" cy="528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a:extLst>
              <a:ext uri="{FF2B5EF4-FFF2-40B4-BE49-F238E27FC236}">
                <a16:creationId xmlns:a16="http://schemas.microsoft.com/office/drawing/2014/main" id="{2CD08CAE-5F72-CA07-050A-47A233380307}"/>
              </a:ext>
            </a:extLst>
          </p:cNvPr>
          <p:cNvCxnSpPr>
            <a:cxnSpLocks/>
          </p:cNvCxnSpPr>
          <p:nvPr/>
        </p:nvCxnSpPr>
        <p:spPr>
          <a:xfrm flipH="1">
            <a:off x="9208460" y="2804398"/>
            <a:ext cx="1995996" cy="964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692A2D02-8C99-009A-EBF6-32AE84C5AE29}"/>
              </a:ext>
            </a:extLst>
          </p:cNvPr>
          <p:cNvSpPr txBox="1"/>
          <p:nvPr/>
        </p:nvSpPr>
        <p:spPr>
          <a:xfrm>
            <a:off x="11153894" y="2638028"/>
            <a:ext cx="424903" cy="369332"/>
          </a:xfrm>
          <a:prstGeom prst="rect">
            <a:avLst/>
          </a:prstGeom>
          <a:noFill/>
        </p:spPr>
        <p:txBody>
          <a:bodyPr wrap="square" rtlCol="0">
            <a:spAutoFit/>
          </a:bodyPr>
          <a:lstStyle/>
          <a:p>
            <a:r>
              <a:rPr lang="fr-FR" dirty="0">
                <a:solidFill>
                  <a:srgbClr val="FF0000"/>
                </a:solidFill>
                <a:latin typeface="Times New Roman" panose="02020603050405020304" pitchFamily="18" charset="0"/>
                <a:cs typeface="Times New Roman" panose="02020603050405020304" pitchFamily="18" charset="0"/>
              </a:rPr>
              <a:t>d</a:t>
            </a:r>
            <a:r>
              <a:rPr lang="el-GR" dirty="0">
                <a:solidFill>
                  <a:srgbClr val="FF0000"/>
                </a:solidFill>
                <a:latin typeface="Times New Roman" panose="02020603050405020304" pitchFamily="18" charset="0"/>
                <a:cs typeface="Times New Roman" panose="02020603050405020304" pitchFamily="18" charset="0"/>
              </a:rPr>
              <a:t>θ</a:t>
            </a:r>
            <a:endParaRPr lang="fr-FR" dirty="0">
              <a:solidFill>
                <a:srgbClr val="FF0000"/>
              </a:solidFill>
            </a:endParaRPr>
          </a:p>
        </p:txBody>
      </p:sp>
      <p:sp>
        <p:nvSpPr>
          <p:cNvPr id="40" name="ZoneTexte 39">
            <a:extLst>
              <a:ext uri="{FF2B5EF4-FFF2-40B4-BE49-F238E27FC236}">
                <a16:creationId xmlns:a16="http://schemas.microsoft.com/office/drawing/2014/main" id="{11239D27-F4D9-7F7A-7C2E-A387AAE69436}"/>
              </a:ext>
            </a:extLst>
          </p:cNvPr>
          <p:cNvSpPr txBox="1"/>
          <p:nvPr/>
        </p:nvSpPr>
        <p:spPr>
          <a:xfrm>
            <a:off x="9121318" y="1627862"/>
            <a:ext cx="348958" cy="369332"/>
          </a:xfrm>
          <a:prstGeom prst="rect">
            <a:avLst/>
          </a:prstGeom>
          <a:noFill/>
        </p:spPr>
        <p:txBody>
          <a:bodyPr wrap="square" rtlCol="0">
            <a:spAutoFit/>
          </a:bodyPr>
          <a:lstStyle/>
          <a:p>
            <a:r>
              <a:rPr lang="fr-FR" dirty="0"/>
              <a:t>R</a:t>
            </a:r>
          </a:p>
        </p:txBody>
      </p:sp>
      <p:sp>
        <p:nvSpPr>
          <p:cNvPr id="41" name="Ellipse 40">
            <a:extLst>
              <a:ext uri="{FF2B5EF4-FFF2-40B4-BE49-F238E27FC236}">
                <a16:creationId xmlns:a16="http://schemas.microsoft.com/office/drawing/2014/main" id="{97DD9088-8487-E4B3-8BC4-B138AE700E4A}"/>
              </a:ext>
            </a:extLst>
          </p:cNvPr>
          <p:cNvSpPr/>
          <p:nvPr/>
        </p:nvSpPr>
        <p:spPr>
          <a:xfrm>
            <a:off x="8649773" y="3329701"/>
            <a:ext cx="919182" cy="98147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6228C814-CB49-8B10-0151-425E37EC12D8}"/>
              </a:ext>
            </a:extLst>
          </p:cNvPr>
          <p:cNvSpPr txBox="1"/>
          <p:nvPr/>
        </p:nvSpPr>
        <p:spPr>
          <a:xfrm>
            <a:off x="8957743" y="3801387"/>
            <a:ext cx="427556" cy="369332"/>
          </a:xfrm>
          <a:prstGeom prst="rect">
            <a:avLst/>
          </a:prstGeom>
          <a:noFill/>
        </p:spPr>
        <p:txBody>
          <a:bodyPr wrap="square" rtlCol="0">
            <a:spAutoFit/>
          </a:bodyPr>
          <a:lstStyle/>
          <a:p>
            <a:r>
              <a:rPr lang="fr-FR" b="1" dirty="0">
                <a:solidFill>
                  <a:srgbClr val="00B050"/>
                </a:solidFill>
              </a:rPr>
              <a:t>S</a:t>
            </a:r>
          </a:p>
        </p:txBody>
      </p:sp>
      <p:sp>
        <p:nvSpPr>
          <p:cNvPr id="2" name="Ellipse 1">
            <a:extLst>
              <a:ext uri="{FF2B5EF4-FFF2-40B4-BE49-F238E27FC236}">
                <a16:creationId xmlns:a16="http://schemas.microsoft.com/office/drawing/2014/main" id="{8B1BB308-03A1-C421-CAAA-009D8A141988}"/>
              </a:ext>
            </a:extLst>
          </p:cNvPr>
          <p:cNvSpPr/>
          <p:nvPr/>
        </p:nvSpPr>
        <p:spPr>
          <a:xfrm>
            <a:off x="8250329" y="2993341"/>
            <a:ext cx="1795500" cy="167931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F80726B2-5E6B-E550-B41B-678265C9943E}"/>
              </a:ext>
            </a:extLst>
          </p:cNvPr>
          <p:cNvSpPr/>
          <p:nvPr/>
        </p:nvSpPr>
        <p:spPr>
          <a:xfrm>
            <a:off x="7660640" y="2367280"/>
            <a:ext cx="3083240" cy="2915919"/>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FCB4776D-CC42-F66E-8062-AB24379F21B0}"/>
              </a:ext>
            </a:extLst>
          </p:cNvPr>
          <p:cNvSpPr/>
          <p:nvPr/>
        </p:nvSpPr>
        <p:spPr>
          <a:xfrm>
            <a:off x="6947416" y="1627862"/>
            <a:ext cx="4460239" cy="43258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2A3E4681-109D-7F52-5C1A-732408C828CC}"/>
              </a:ext>
            </a:extLst>
          </p:cNvPr>
          <p:cNvSpPr txBox="1"/>
          <p:nvPr/>
        </p:nvSpPr>
        <p:spPr>
          <a:xfrm>
            <a:off x="11363142" y="3481309"/>
            <a:ext cx="348958" cy="369332"/>
          </a:xfrm>
          <a:prstGeom prst="rect">
            <a:avLst/>
          </a:prstGeom>
          <a:noFill/>
        </p:spPr>
        <p:txBody>
          <a:bodyPr wrap="square" rtlCol="0">
            <a:spAutoFit/>
          </a:bodyPr>
          <a:lstStyle/>
          <a:p>
            <a:r>
              <a:rPr lang="fr-FR" b="1" dirty="0"/>
              <a:t>R</a:t>
            </a:r>
          </a:p>
        </p:txBody>
      </p:sp>
    </p:spTree>
    <p:extLst>
      <p:ext uri="{BB962C8B-B14F-4D97-AF65-F5344CB8AC3E}">
        <p14:creationId xmlns:p14="http://schemas.microsoft.com/office/powerpoint/2010/main" val="38724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2" grpId="0"/>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80B133-C423-3C83-EF66-8E4977C7C907}"/>
              </a:ext>
            </a:extLst>
          </p:cNvPr>
          <p:cNvSpPr txBox="1"/>
          <p:nvPr/>
        </p:nvSpPr>
        <p:spPr>
          <a:xfrm>
            <a:off x="0" y="-141948"/>
            <a:ext cx="12192000" cy="707886"/>
          </a:xfrm>
          <a:prstGeom prst="rect">
            <a:avLst/>
          </a:prstGeom>
          <a:noFill/>
        </p:spPr>
        <p:txBody>
          <a:bodyPr wrap="square" rtlCol="0">
            <a:spAutoFit/>
          </a:bodyPr>
          <a:lstStyle/>
          <a:p>
            <a:pPr algn="ctr"/>
            <a:r>
              <a:rPr lang="fr-FR" sz="4000" dirty="0">
                <a:latin typeface="Times New Roman" panose="02020603050405020304" pitchFamily="18" charset="0"/>
                <a:cs typeface="Times New Roman" panose="02020603050405020304" pitchFamily="18" charset="0"/>
              </a:rPr>
              <a:t>Paradigme de la sphère (2D) pour l’hypersphère (3D)</a:t>
            </a:r>
          </a:p>
        </p:txBody>
      </p:sp>
      <p:sp>
        <p:nvSpPr>
          <p:cNvPr id="3" name="Ellipse 2">
            <a:extLst>
              <a:ext uri="{FF2B5EF4-FFF2-40B4-BE49-F238E27FC236}">
                <a16:creationId xmlns:a16="http://schemas.microsoft.com/office/drawing/2014/main" id="{585FF137-3FC9-2271-850E-74B2F1B7A8FF}"/>
              </a:ext>
            </a:extLst>
          </p:cNvPr>
          <p:cNvSpPr/>
          <p:nvPr/>
        </p:nvSpPr>
        <p:spPr>
          <a:xfrm>
            <a:off x="404782" y="1141636"/>
            <a:ext cx="5222240" cy="5212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4" name="Ellipse 3">
            <a:extLst>
              <a:ext uri="{FF2B5EF4-FFF2-40B4-BE49-F238E27FC236}">
                <a16:creationId xmlns:a16="http://schemas.microsoft.com/office/drawing/2014/main" id="{D05E8E47-DA69-E125-7EF3-5E7D76D8E9C5}"/>
              </a:ext>
            </a:extLst>
          </p:cNvPr>
          <p:cNvSpPr/>
          <p:nvPr/>
        </p:nvSpPr>
        <p:spPr>
          <a:xfrm>
            <a:off x="439712" y="3429000"/>
            <a:ext cx="5222240" cy="701040"/>
          </a:xfrm>
          <a:prstGeom prst="ellipse">
            <a:avLst/>
          </a:prstGeom>
          <a:solidFill>
            <a:schemeClr val="bg2"/>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16A88559-F68E-655D-F5F5-023AB3B35338}"/>
              </a:ext>
            </a:extLst>
          </p:cNvPr>
          <p:cNvSpPr/>
          <p:nvPr/>
        </p:nvSpPr>
        <p:spPr>
          <a:xfrm>
            <a:off x="829704" y="2057886"/>
            <a:ext cx="4392175" cy="708398"/>
          </a:xfrm>
          <a:prstGeom prst="ellipse">
            <a:avLst/>
          </a:prstGeom>
          <a:solidFill>
            <a:schemeClr val="bg2"/>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286063D8-85E6-7062-B351-D0F7EBAFAD40}"/>
              </a:ext>
            </a:extLst>
          </p:cNvPr>
          <p:cNvSpPr/>
          <p:nvPr/>
        </p:nvSpPr>
        <p:spPr>
          <a:xfrm>
            <a:off x="716404" y="4737796"/>
            <a:ext cx="4443073" cy="701040"/>
          </a:xfrm>
          <a:prstGeom prst="ellipse">
            <a:avLst/>
          </a:prstGeom>
          <a:solidFill>
            <a:schemeClr val="bg2"/>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ACA9BB6-0F1B-D9AC-C304-571F8140C03D}"/>
              </a:ext>
            </a:extLst>
          </p:cNvPr>
          <p:cNvSpPr txBox="1"/>
          <p:nvPr/>
        </p:nvSpPr>
        <p:spPr>
          <a:xfrm>
            <a:off x="3610541" y="707886"/>
            <a:ext cx="1611339"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Pôle nord: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=0</a:t>
            </a:r>
          </a:p>
        </p:txBody>
      </p:sp>
      <p:sp>
        <p:nvSpPr>
          <p:cNvPr id="8" name="ZoneTexte 7">
            <a:extLst>
              <a:ext uri="{FF2B5EF4-FFF2-40B4-BE49-F238E27FC236}">
                <a16:creationId xmlns:a16="http://schemas.microsoft.com/office/drawing/2014/main" id="{BE737EEC-59F7-DF60-328A-65F1A3D1D52B}"/>
              </a:ext>
            </a:extLst>
          </p:cNvPr>
          <p:cNvSpPr txBox="1"/>
          <p:nvPr/>
        </p:nvSpPr>
        <p:spPr>
          <a:xfrm>
            <a:off x="2681440" y="3553431"/>
            <a:ext cx="1734770"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Equateur: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/2</a:t>
            </a:r>
          </a:p>
        </p:txBody>
      </p:sp>
      <p:sp>
        <p:nvSpPr>
          <p:cNvPr id="9" name="ZoneTexte 8">
            <a:extLst>
              <a:ext uri="{FF2B5EF4-FFF2-40B4-BE49-F238E27FC236}">
                <a16:creationId xmlns:a16="http://schemas.microsoft.com/office/drawing/2014/main" id="{83AF4787-ADB5-005A-93C3-AD1A01E4C381}"/>
              </a:ext>
            </a:extLst>
          </p:cNvPr>
          <p:cNvSpPr txBox="1"/>
          <p:nvPr/>
        </p:nvSpPr>
        <p:spPr>
          <a:xfrm>
            <a:off x="3277782" y="2280832"/>
            <a:ext cx="779381"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/4</a:t>
            </a:r>
          </a:p>
        </p:txBody>
      </p:sp>
      <p:sp>
        <p:nvSpPr>
          <p:cNvPr id="10" name="ZoneTexte 9">
            <a:extLst>
              <a:ext uri="{FF2B5EF4-FFF2-40B4-BE49-F238E27FC236}">
                <a16:creationId xmlns:a16="http://schemas.microsoft.com/office/drawing/2014/main" id="{87DF672B-E0E1-03EF-23F8-1DEBE8DA3BB8}"/>
              </a:ext>
            </a:extLst>
          </p:cNvPr>
          <p:cNvSpPr txBox="1"/>
          <p:nvPr/>
        </p:nvSpPr>
        <p:spPr>
          <a:xfrm>
            <a:off x="2862246" y="4938435"/>
            <a:ext cx="894797"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=3</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/4</a:t>
            </a:r>
          </a:p>
        </p:txBody>
      </p:sp>
      <p:sp>
        <p:nvSpPr>
          <p:cNvPr id="11" name="ZoneTexte 10">
            <a:extLst>
              <a:ext uri="{FF2B5EF4-FFF2-40B4-BE49-F238E27FC236}">
                <a16:creationId xmlns:a16="http://schemas.microsoft.com/office/drawing/2014/main" id="{02899F57-7B5B-42E0-C821-7DE68DDEBD87}"/>
              </a:ext>
            </a:extLst>
          </p:cNvPr>
          <p:cNvSpPr txBox="1"/>
          <p:nvPr/>
        </p:nvSpPr>
        <p:spPr>
          <a:xfrm>
            <a:off x="3498877" y="6417404"/>
            <a:ext cx="1508746"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Pôle sud: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a:t>
            </a:r>
            <a:endParaRPr lang="fr-FR" dirty="0">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61713308-A941-A438-A81F-27778712470E}"/>
              </a:ext>
            </a:extLst>
          </p:cNvPr>
          <p:cNvSpPr/>
          <p:nvPr/>
        </p:nvSpPr>
        <p:spPr>
          <a:xfrm>
            <a:off x="0" y="1141636"/>
            <a:ext cx="5651162" cy="4958080"/>
          </a:xfrm>
          <a:prstGeom prst="arc">
            <a:avLst>
              <a:gd name="adj1" fmla="val 16240734"/>
              <a:gd name="adj2" fmla="val 199911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
        <p:nvSpPr>
          <p:cNvPr id="14" name="Arc 13">
            <a:extLst>
              <a:ext uri="{FF2B5EF4-FFF2-40B4-BE49-F238E27FC236}">
                <a16:creationId xmlns:a16="http://schemas.microsoft.com/office/drawing/2014/main" id="{2343D614-8C04-826B-5EF2-B16CA7938741}"/>
              </a:ext>
            </a:extLst>
          </p:cNvPr>
          <p:cNvSpPr/>
          <p:nvPr/>
        </p:nvSpPr>
        <p:spPr>
          <a:xfrm>
            <a:off x="4745682" y="2534323"/>
            <a:ext cx="881340" cy="2525371"/>
          </a:xfrm>
          <a:prstGeom prst="arc">
            <a:avLst>
              <a:gd name="adj1" fmla="val 16644684"/>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a:extLst>
              <a:ext uri="{FF2B5EF4-FFF2-40B4-BE49-F238E27FC236}">
                <a16:creationId xmlns:a16="http://schemas.microsoft.com/office/drawing/2014/main" id="{EE2C39DC-C9EB-50D6-7EAA-FA0601A97DE8}"/>
              </a:ext>
            </a:extLst>
          </p:cNvPr>
          <p:cNvSpPr/>
          <p:nvPr/>
        </p:nvSpPr>
        <p:spPr>
          <a:xfrm rot="3885749">
            <a:off x="1400489" y="1972290"/>
            <a:ext cx="3776510" cy="4841617"/>
          </a:xfrm>
          <a:prstGeom prst="arc">
            <a:avLst>
              <a:gd name="adj1" fmla="val 16855829"/>
              <a:gd name="adj2" fmla="val 1888099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A9F62090-8052-AF5D-48D3-4E759201657D}"/>
              </a:ext>
            </a:extLst>
          </p:cNvPr>
          <p:cNvSpPr/>
          <p:nvPr/>
        </p:nvSpPr>
        <p:spPr>
          <a:xfrm rot="9402691">
            <a:off x="1957974" y="4162256"/>
            <a:ext cx="3465276" cy="2043737"/>
          </a:xfrm>
          <a:prstGeom prst="arc">
            <a:avLst>
              <a:gd name="adj1" fmla="val 12132996"/>
              <a:gd name="adj2" fmla="val 1921262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71BC032F-4386-1116-BFD4-C40F825A2D39}"/>
              </a:ext>
            </a:extLst>
          </p:cNvPr>
          <p:cNvSpPr txBox="1"/>
          <p:nvPr/>
        </p:nvSpPr>
        <p:spPr>
          <a:xfrm>
            <a:off x="6560702" y="501699"/>
            <a:ext cx="5539858" cy="6555641"/>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Quand on parcoure la sphère du pôle nord au pôle sud en faisant varier </a:t>
            </a:r>
            <a:r>
              <a:rPr lang="el-GR" sz="2800" dirty="0">
                <a:latin typeface="Times New Roman" panose="02020603050405020304" pitchFamily="18" charset="0"/>
                <a:cs typeface="Times New Roman" panose="02020603050405020304" pitchFamily="18" charset="0"/>
              </a:rPr>
              <a:t>θ</a:t>
            </a:r>
            <a:r>
              <a:rPr lang="fr-FR" sz="2800" dirty="0">
                <a:latin typeface="Times New Roman" panose="02020603050405020304" pitchFamily="18" charset="0"/>
                <a:cs typeface="Times New Roman" panose="02020603050405020304" pitchFamily="18" charset="0"/>
              </a:rPr>
              <a:t> de 0 à </a:t>
            </a:r>
            <a:r>
              <a:rPr lang="el-GR" sz="2800" dirty="0">
                <a:latin typeface="Times New Roman" panose="02020603050405020304" pitchFamily="18" charset="0"/>
                <a:cs typeface="Times New Roman" panose="02020603050405020304" pitchFamily="18" charset="0"/>
              </a:rPr>
              <a:t>π</a:t>
            </a:r>
            <a:r>
              <a:rPr lang="fr-FR" sz="2800" dirty="0">
                <a:latin typeface="Times New Roman" panose="02020603050405020304" pitchFamily="18" charset="0"/>
                <a:cs typeface="Times New Roman" panose="02020603050405020304" pitchFamily="18" charset="0"/>
              </a:rPr>
              <a:t>, les sections (planes) de la sphère, à </a:t>
            </a:r>
            <a:r>
              <a:rPr lang="el-GR" sz="2800" dirty="0">
                <a:latin typeface="Times New Roman" panose="02020603050405020304" pitchFamily="18" charset="0"/>
                <a:cs typeface="Times New Roman" panose="02020603050405020304" pitchFamily="18" charset="0"/>
              </a:rPr>
              <a:t>θ</a:t>
            </a:r>
            <a:r>
              <a:rPr lang="fr-FR" sz="2800" dirty="0">
                <a:latin typeface="Times New Roman" panose="02020603050405020304" pitchFamily="18" charset="0"/>
                <a:cs typeface="Times New Roman" panose="02020603050405020304" pitchFamily="18" charset="0"/>
              </a:rPr>
              <a:t> constant, sont des cercles [1] dont le rayon varie de 0 , au pôle nord, à R à l’équateur puis à zéro  au pôle sud. </a:t>
            </a:r>
            <a:r>
              <a:rPr lang="fr-FR" sz="2800" dirty="0">
                <a:solidFill>
                  <a:srgbClr val="FF0000"/>
                </a:solidFill>
                <a:latin typeface="Times New Roman" panose="02020603050405020304" pitchFamily="18" charset="0"/>
                <a:cs typeface="Times New Roman" panose="02020603050405020304" pitchFamily="18" charset="0"/>
              </a:rPr>
              <a:t>Pour l’hypersphère 3D, même principe, mais les sections</a:t>
            </a:r>
            <a:r>
              <a:rPr lang="fr-FR" sz="2800">
                <a:solidFill>
                  <a:srgbClr val="FF0000"/>
                </a:solidFill>
                <a:latin typeface="Times New Roman" panose="02020603050405020304" pitchFamily="18" charset="0"/>
                <a:cs typeface="Times New Roman" panose="02020603050405020304" pitchFamily="18" charset="0"/>
              </a:rPr>
              <a:t>, par </a:t>
            </a:r>
            <a:r>
              <a:rPr lang="fr-FR" sz="2800" dirty="0">
                <a:solidFill>
                  <a:srgbClr val="FF0000"/>
                </a:solidFill>
                <a:latin typeface="Times New Roman" panose="02020603050405020304" pitchFamily="18" charset="0"/>
                <a:cs typeface="Times New Roman" panose="02020603050405020304" pitchFamily="18" charset="0"/>
              </a:rPr>
              <a:t>un espace plat 3D au lieu de 2D, sont des sphères  au lieu de cercles [2]</a:t>
            </a:r>
          </a:p>
          <a:p>
            <a:r>
              <a:rPr lang="fr-FR" sz="2800" dirty="0">
                <a:latin typeface="Times New Roman" panose="02020603050405020304" pitchFamily="18" charset="0"/>
                <a:cs typeface="Times New Roman" panose="02020603050405020304" pitchFamily="18" charset="0"/>
              </a:rPr>
              <a:t>[1] Les cercles sont les objets de dimension 1 à symétrie maximale (homogène et isotrope)</a:t>
            </a:r>
          </a:p>
          <a:p>
            <a:r>
              <a:rPr lang="fr-FR" sz="2800" dirty="0">
                <a:latin typeface="Times New Roman" panose="02020603050405020304" pitchFamily="18" charset="0"/>
                <a:cs typeface="Times New Roman" panose="02020603050405020304" pitchFamily="18" charset="0"/>
              </a:rPr>
              <a:t>[2] Idem pour les sphères, mais en dimension 2.</a:t>
            </a:r>
          </a:p>
        </p:txBody>
      </p:sp>
      <p:pic>
        <p:nvPicPr>
          <p:cNvPr id="13" name="Picture 4" descr="🚶‍♂️ Homme Qui Marche Emoji">
            <a:extLst>
              <a:ext uri="{FF2B5EF4-FFF2-40B4-BE49-F238E27FC236}">
                <a16:creationId xmlns:a16="http://schemas.microsoft.com/office/drawing/2014/main" id="{65D8CBC3-DB53-57AC-5BBB-83044049C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5622413" y="3365033"/>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 Homme Qui Marche Emoji">
            <a:extLst>
              <a:ext uri="{FF2B5EF4-FFF2-40B4-BE49-F238E27FC236}">
                <a16:creationId xmlns:a16="http://schemas.microsoft.com/office/drawing/2014/main" id="{10972FD0-5918-173C-69D1-2CCB8C36F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13736" flipH="1">
            <a:off x="5059310" y="1657130"/>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 Homme Qui Marche Emoji">
            <a:extLst>
              <a:ext uri="{FF2B5EF4-FFF2-40B4-BE49-F238E27FC236}">
                <a16:creationId xmlns:a16="http://schemas.microsoft.com/office/drawing/2014/main" id="{D87326B0-171D-12DB-8B82-5033D4F9A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74181" y="401109"/>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 Homme Qui Marche Emoji">
            <a:extLst>
              <a:ext uri="{FF2B5EF4-FFF2-40B4-BE49-F238E27FC236}">
                <a16:creationId xmlns:a16="http://schemas.microsoft.com/office/drawing/2014/main" id="{DD756058-EE6F-2DD2-871B-0FD45796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10227" flipH="1">
            <a:off x="5297725" y="4940710"/>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 Homme Qui Marche Emoji">
            <a:extLst>
              <a:ext uri="{FF2B5EF4-FFF2-40B4-BE49-F238E27FC236}">
                <a16:creationId xmlns:a16="http://schemas.microsoft.com/office/drawing/2014/main" id="{8CA23675-7C7A-CB03-24CE-48D76529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40409" flipH="1">
            <a:off x="2844497" y="6071295"/>
            <a:ext cx="807881" cy="83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C6991-D641-76F1-0FF5-8CA1978D4A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25364D-11A5-D41B-AACB-D5E810F47873}"/>
              </a:ext>
            </a:extLst>
          </p:cNvPr>
          <p:cNvSpPr>
            <a:spLocks noGrp="1"/>
          </p:cNvSpPr>
          <p:nvPr>
            <p:ph type="title"/>
          </p:nvPr>
        </p:nvSpPr>
        <p:spPr>
          <a:xfrm>
            <a:off x="81280" y="1"/>
            <a:ext cx="12110720" cy="802640"/>
          </a:xfrm>
        </p:spPr>
        <p:txBody>
          <a:bodyPr/>
          <a:lstStyle/>
          <a:p>
            <a:r>
              <a:rPr lang="fr-FR" dirty="0">
                <a:latin typeface="Times New Roman" panose="02020603050405020304" pitchFamily="18" charset="0"/>
                <a:cs typeface="Times New Roman" panose="02020603050405020304" pitchFamily="18" charset="0"/>
              </a:rPr>
              <a:t>La sphère comme paradigme pour l’hypersphère 3D</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A1579BD-77CC-03CD-9459-21E84B7278CA}"/>
                  </a:ext>
                </a:extLst>
              </p:cNvPr>
              <p:cNvSpPr>
                <a:spLocks noGrp="1"/>
              </p:cNvSpPr>
              <p:nvPr>
                <p:ph idx="1"/>
              </p:nvPr>
            </p:nvSpPr>
            <p:spPr>
              <a:xfrm>
                <a:off x="81280" y="955040"/>
                <a:ext cx="11968480" cy="5902959"/>
              </a:xfrm>
            </p:spPr>
            <p:txBody>
              <a:bodyPr>
                <a:normAutofit lnSpcReduction="10000"/>
              </a:bodyPr>
              <a:lstStyle/>
              <a:p>
                <a:pPr algn="ctr"/>
                <a:r>
                  <a:rPr lang="fr-FR" dirty="0">
                    <a:latin typeface="Times New Roman" panose="02020603050405020304" pitchFamily="18" charset="0"/>
                    <a:cs typeface="Times New Roman" panose="02020603050405020304" pitchFamily="18" charset="0"/>
                  </a:rPr>
                  <a:t>Calcul de l’hypersurface de la sphère 4D (hypersphère 3D)</a:t>
                </a:r>
              </a:p>
              <a:p>
                <a:r>
                  <a:rPr lang="fr-FR" dirty="0">
                    <a:latin typeface="Times New Roman" panose="02020603050405020304" pitchFamily="18" charset="0"/>
                    <a:cs typeface="Times New Roman" panose="02020603050405020304" pitchFamily="18" charset="0"/>
                  </a:rPr>
                  <a:t>Nous allons faire le même calcul que pour la sphère mais en considérant des sphères de rayon r = R cos</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(2D) au lieu des cercles (1D) de rayon r = </a:t>
                </a:r>
                <a:r>
                  <a:rPr lang="fr-FR" dirty="0" err="1">
                    <a:latin typeface="Times New Roman" panose="02020603050405020304" pitchFamily="18" charset="0"/>
                    <a:cs typeface="Times New Roman" panose="02020603050405020304" pitchFamily="18" charset="0"/>
                  </a:rPr>
                  <a:t>Rcos</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En effet avec une dimension supplémentaire ce sont les surfaces 2D à symétrie maximum, les hypersphères 2D, que nous allons considérer comme les sections de l’hypersphère à « empiler » dans l’espace 4D.</a:t>
                </a:r>
              </a:p>
              <a:p>
                <a:r>
                  <a:rPr lang="fr-FR" dirty="0">
                    <a:latin typeface="Times New Roman" panose="02020603050405020304" pitchFamily="18" charset="0"/>
                    <a:cs typeface="Times New Roman" panose="02020603050405020304" pitchFamily="18" charset="0"/>
                  </a:rPr>
                  <a:t>Cela donne:  </a:t>
                </a:r>
                <a14:m>
                  <m:oMath xmlns:m="http://schemas.openxmlformats.org/officeDocument/2006/math">
                    <m:r>
                      <a:rPr lang="fr-FR" i="1">
                        <a:latin typeface="Cambria Math" panose="02040503050406030204" pitchFamily="18" charset="0"/>
                        <a:cs typeface="Times New Roman" panose="02020603050405020304" pitchFamily="18" charset="0"/>
                      </a:rPr>
                      <m:t>𝑆</m:t>
                    </m:r>
                    <m:r>
                      <a:rPr lang="fr-FR" i="1">
                        <a:latin typeface="Cambria Math" panose="02040503050406030204" pitchFamily="18" charset="0"/>
                        <a:cs typeface="Times New Roman" panose="02020603050405020304" pitchFamily="18" charset="0"/>
                      </a:rPr>
                      <m:t>=</m:t>
                    </m:r>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b>
                      <m:sup>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p>
                      <m:e>
                        <m:r>
                          <a:rPr lang="fr-FR" b="0" i="1" smtClean="0">
                            <a:latin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fr-FR"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𝑅𝑑</m:t>
                        </m:r>
                        <m:r>
                          <a:rPr lang="fr-FR" i="1">
                            <a:latin typeface="Cambria Math" panose="02040503050406030204" pitchFamily="18" charset="0"/>
                            <a:ea typeface="Cambria Math" panose="02040503050406030204" pitchFamily="18" charset="0"/>
                            <a:cs typeface="Times New Roman" panose="02020603050405020304" pitchFamily="18" charset="0"/>
                          </a:rPr>
                          <m:t>𝜃</m:t>
                        </m:r>
                        <m:r>
                          <a:rPr lang="fr-FR" b="0" i="1" smtClean="0">
                            <a:latin typeface="Cambria Math" panose="02040503050406030204" pitchFamily="18" charset="0"/>
                            <a:ea typeface="Cambria Math" panose="02040503050406030204" pitchFamily="18" charset="0"/>
                            <a:cs typeface="Times New Roman" panose="02020603050405020304" pitchFamily="18" charset="0"/>
                          </a:rPr>
                          <m:t>=</m:t>
                        </m:r>
                      </m:e>
                    </m:nary>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b>
                      <m:sup>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p>
                      <m:e>
                        <m:r>
                          <a:rPr lang="fr-FR" b="0" i="1" smtClean="0">
                            <a:latin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r>
                          <a:rPr lang="fr-FR" i="1">
                            <a:latin typeface="Cambria Math" panose="02040503050406030204" pitchFamily="18" charset="0"/>
                            <a:ea typeface="Cambria Math" panose="02040503050406030204" pitchFamily="18" charset="0"/>
                            <a:cs typeface="Times New Roman" panose="02020603050405020304" pitchFamily="18" charset="0"/>
                          </a:rPr>
                          <m:t>𝑐𝑜𝑠</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r>
                          <a:rPr lang="fr-FR" i="1">
                            <a:latin typeface="Cambria Math" panose="02040503050406030204" pitchFamily="18" charset="0"/>
                            <a:ea typeface="Cambria Math" panose="02040503050406030204" pitchFamily="18" charset="0"/>
                            <a:cs typeface="Times New Roman" panose="02020603050405020304" pitchFamily="18" charset="0"/>
                          </a:rPr>
                          <m:t>𝜃</m:t>
                        </m:r>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𝑅𝑑</m:t>
                        </m:r>
                        <m:r>
                          <a:rPr lang="fr-FR" i="1">
                            <a:latin typeface="Cambria Math" panose="02040503050406030204" pitchFamily="18" charset="0"/>
                            <a:ea typeface="Cambria Math" panose="02040503050406030204" pitchFamily="18" charset="0"/>
                            <a:cs typeface="Times New Roman" panose="02020603050405020304" pitchFamily="18" charset="0"/>
                          </a:rPr>
                          <m:t>𝜃</m:t>
                        </m:r>
                        <m:r>
                          <a:rPr lang="fr-FR" i="1">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baseline="30000" smtClean="0">
                            <a:latin typeface="Cambria Math" panose="02040503050406030204" pitchFamily="18" charset="0"/>
                            <a:ea typeface="Cambria Math" panose="02040503050406030204" pitchFamily="18" charset="0"/>
                            <a:cs typeface="Times New Roman" panose="02020603050405020304" pitchFamily="18" charset="0"/>
                          </a:rPr>
                          <m:t>3</m:t>
                        </m:r>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m:t>
                            </m:r>
                            <m:f>
                              <m:fPr>
                                <m:ctrlPr>
                                  <a:rPr lang="fr-FR" i="1">
                                    <a:latin typeface="Cambria Math" panose="02040503050406030204" pitchFamily="18" charset="0"/>
                                    <a:ea typeface="Cambria Math" panose="02040503050406030204" pitchFamily="18" charset="0"/>
                                    <a:cs typeface="Times New Roman" panose="02020603050405020304" pitchFamily="18" charset="0"/>
                                  </a:rPr>
                                </m:ctrlPr>
                              </m:fPr>
                              <m:num>
                                <m:r>
                                  <a:rPr lang="fr-FR" i="1">
                                    <a:latin typeface="Cambria Math" panose="02040503050406030204" pitchFamily="18" charset="0"/>
                                    <a:ea typeface="Cambria Math" panose="02040503050406030204" pitchFamily="18" charset="0"/>
                                    <a:cs typeface="Times New Roman" panose="02020603050405020304" pitchFamily="18" charset="0"/>
                                  </a:rPr>
                                  <m:t>𝜋</m:t>
                                </m:r>
                              </m:num>
                              <m:den>
                                <m:r>
                                  <a:rPr lang="fr-FR" i="1">
                                    <a:latin typeface="Cambria Math" panose="02040503050406030204" pitchFamily="18" charset="0"/>
                                    <a:ea typeface="Cambria Math" panose="02040503050406030204" pitchFamily="18" charset="0"/>
                                    <a:cs typeface="Times New Roman" panose="02020603050405020304" pitchFamily="18" charset="0"/>
                                  </a:rPr>
                                  <m:t>2</m:t>
                                </m:r>
                              </m:den>
                            </m:f>
                          </m:sub>
                          <m:sup>
                            <m:f>
                              <m:fPr>
                                <m:ctrlPr>
                                  <a:rPr lang="fr-FR" i="1">
                                    <a:latin typeface="Cambria Math" panose="02040503050406030204" pitchFamily="18" charset="0"/>
                                    <a:ea typeface="Cambria Math" panose="02040503050406030204" pitchFamily="18" charset="0"/>
                                    <a:cs typeface="Times New Roman" panose="02020603050405020304" pitchFamily="18" charset="0"/>
                                  </a:rPr>
                                </m:ctrlPr>
                              </m:fPr>
                              <m:num>
                                <m:r>
                                  <a:rPr lang="fr-FR" i="1">
                                    <a:latin typeface="Cambria Math" panose="02040503050406030204" pitchFamily="18" charset="0"/>
                                    <a:ea typeface="Cambria Math" panose="02040503050406030204" pitchFamily="18" charset="0"/>
                                    <a:cs typeface="Times New Roman" panose="02020603050405020304" pitchFamily="18" charset="0"/>
                                  </a:rPr>
                                  <m:t>𝜋</m:t>
                                </m:r>
                              </m:num>
                              <m:den>
                                <m:r>
                                  <a:rPr lang="fr-FR" i="1">
                                    <a:latin typeface="Cambria Math" panose="02040503050406030204" pitchFamily="18" charset="0"/>
                                    <a:ea typeface="Cambria Math" panose="02040503050406030204" pitchFamily="18" charset="0"/>
                                    <a:cs typeface="Times New Roman" panose="02020603050405020304" pitchFamily="18" charset="0"/>
                                  </a:rPr>
                                  <m:t>2</m:t>
                                </m:r>
                              </m:den>
                            </m:f>
                          </m:sup>
                          <m:e>
                            <m:r>
                              <a:rPr lang="fr-FR" i="1" smtClean="0">
                                <a:latin typeface="Cambria Math" panose="02040503050406030204" pitchFamily="18" charset="0"/>
                                <a:ea typeface="Cambria Math" panose="02040503050406030204" pitchFamily="18" charset="0"/>
                                <a:cs typeface="Times New Roman" panose="02020603050405020304" pitchFamily="18" charset="0"/>
                              </a:rPr>
                              <m:t>(</m:t>
                            </m:r>
                            <m:r>
                              <a:rPr lang="fr-FR" b="0" i="1" smtClean="0">
                                <a:latin typeface="Cambria Math" panose="02040503050406030204" pitchFamily="18" charset="0"/>
                                <a:ea typeface="Cambria Math" panose="02040503050406030204" pitchFamily="18" charset="0"/>
                                <a:cs typeface="Times New Roman" panose="02020603050405020304" pitchFamily="18" charset="0"/>
                              </a:rPr>
                              <m:t>1+</m:t>
                            </m:r>
                            <m:r>
                              <a:rPr lang="fr-FR" b="0" i="1" smtClean="0">
                                <a:latin typeface="Cambria Math" panose="02040503050406030204" pitchFamily="18" charset="0"/>
                                <a:ea typeface="Cambria Math" panose="02040503050406030204" pitchFamily="18" charset="0"/>
                                <a:cs typeface="Times New Roman" panose="02020603050405020304" pitchFamily="18" charset="0"/>
                              </a:rPr>
                              <m:t>𝑐𝑜𝑠</m:t>
                            </m:r>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θ</m:t>
                            </m:r>
                            <m:r>
                              <a:rPr lang="fr-FR" b="0" i="1" smtClean="0">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𝑑</m:t>
                            </m:r>
                            <m:r>
                              <a:rPr lang="fr-FR" i="1">
                                <a:latin typeface="Cambria Math" panose="02040503050406030204" pitchFamily="18" charset="0"/>
                                <a:ea typeface="Cambria Math" panose="02040503050406030204" pitchFamily="18" charset="0"/>
                                <a:cs typeface="Times New Roman" panose="02020603050405020304" pitchFamily="18" charset="0"/>
                              </a:rPr>
                              <m:t>𝜃</m:t>
                            </m:r>
                          </m:e>
                        </m:nary>
                        <m:r>
                          <a:rPr lang="fr-FR" b="0" i="1" smtClean="0">
                            <a:latin typeface="Cambria Math" panose="02040503050406030204" pitchFamily="18" charset="0"/>
                            <a:ea typeface="Cambria Math" panose="02040503050406030204" pitchFamily="18" charset="0"/>
                            <a:cs typeface="Times New Roman" panose="02020603050405020304" pitchFamily="18" charset="0"/>
                          </a:rPr>
                          <m:t> </m:t>
                        </m:r>
                      </m:e>
                    </m:nary>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baseline="30000" smtClean="0">
                        <a:latin typeface="Cambria Math" panose="02040503050406030204" pitchFamily="18" charset="0"/>
                        <a:ea typeface="Cambria Math" panose="02040503050406030204" pitchFamily="18" charset="0"/>
                        <a:cs typeface="Times New Roman" panose="02020603050405020304" pitchFamily="18" charset="0"/>
                      </a:rPr>
                      <m:t>3</m:t>
                    </m:r>
                    <m:sSubSup>
                      <m:sSubSupPr>
                        <m:ctrlPr>
                          <a:rPr lang="fr-FR" i="1">
                            <a:latin typeface="Cambria Math" panose="02040503050406030204" pitchFamily="18" charset="0"/>
                            <a:ea typeface="Cambria Math" panose="02040503050406030204" pitchFamily="18" charset="0"/>
                            <a:cs typeface="Times New Roman" panose="02020603050405020304" pitchFamily="18" charset="0"/>
                          </a:rPr>
                        </m:ctrlPr>
                      </m:sSubSupPr>
                      <m:e>
                        <m:r>
                          <a:rPr lang="fr-FR"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θ</m:t>
                        </m:r>
                        <m:r>
                          <a:rPr lang="fr-FR" b="0" i="1" smtClean="0">
                            <a:latin typeface="Cambria Math" panose="02040503050406030204" pitchFamily="18" charset="0"/>
                            <a:ea typeface="Cambria Math" panose="02040503050406030204" pitchFamily="18" charset="0"/>
                            <a:cs typeface="Times New Roman" panose="02020603050405020304" pitchFamily="18" charset="0"/>
                          </a:rPr>
                          <m:t>+</m:t>
                        </m:r>
                        <m:r>
                          <a:rPr lang="fr-FR" b="0" i="1" smtClean="0">
                            <a:latin typeface="Cambria Math" panose="02040503050406030204" pitchFamily="18" charset="0"/>
                            <a:ea typeface="Cambria Math" panose="02040503050406030204" pitchFamily="18" charset="0"/>
                            <a:cs typeface="Times New Roman" panose="02020603050405020304" pitchFamily="18" charset="0"/>
                          </a:rPr>
                          <m:t>𝑠𝑖𝑛</m:t>
                        </m:r>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θ</m:t>
                        </m:r>
                        <m:r>
                          <a:rPr lang="fr-FR" i="1">
                            <a:latin typeface="Cambria Math" panose="02040503050406030204" pitchFamily="18" charset="0"/>
                            <a:ea typeface="Cambria Math" panose="02040503050406030204" pitchFamily="18" charset="0"/>
                            <a:cs typeface="Times New Roman" panose="02020603050405020304" pitchFamily="18" charset="0"/>
                          </a:rPr>
                          <m:t>]</m:t>
                        </m:r>
                      </m:e>
                      <m:sub>
                        <m:r>
                          <m:rPr>
                            <m:brk m:alnAt="23"/>
                          </m:rPr>
                          <a:rPr lang="fr-FR" i="1">
                            <a:latin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b>
                      <m:sup>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fr-FR" dirty="0">
                    <a:latin typeface="Times New Roman" panose="02020603050405020304" pitchFamily="18" charset="0"/>
                    <a:cs typeface="Times New Roman" panose="02020603050405020304" pitchFamily="18" charset="0"/>
                  </a:rPr>
                  <a:t>=</a:t>
                </a:r>
                <a:r>
                  <a:rPr lang="fr-FR" dirty="0">
                    <a:ea typeface="Cambria Math" panose="02040503050406030204" pitchFamily="18" charset="0"/>
                    <a:cs typeface="Times New Roman" panose="02020603050405020304" pitchFamily="18" charset="0"/>
                  </a:rPr>
                  <a:t> </a:t>
                </a:r>
                <a14:m>
                  <m:oMath xmlns:m="http://schemas.openxmlformats.org/officeDocument/2006/math">
                    <m:r>
                      <a:rPr lang="fr-FR" b="0" i="1" dirty="0"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fr-FR"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𝜋</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baseline="30000" smtClean="0">
                        <a:latin typeface="Cambria Math" panose="02040503050406030204" pitchFamily="18" charset="0"/>
                        <a:ea typeface="Cambria Math" panose="02040503050406030204" pitchFamily="18" charset="0"/>
                        <a:cs typeface="Times New Roman" panose="02020603050405020304" pitchFamily="18" charset="0"/>
                      </a:rPr>
                      <m:t>3</m:t>
                    </m:r>
                  </m:oMath>
                </a14:m>
                <a:r>
                  <a:rPr lang="fr-FR" baseline="30000" dirty="0">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On a utilisé la relation cos²</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 (1+cos2</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)/2.</a:t>
                </a:r>
                <a:endParaRPr lang="fr-FR" baseline="30000" dirty="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Calcul du volume de la sphère 4D</a:t>
                </a:r>
              </a:p>
              <a:p>
                <a:r>
                  <a:rPr lang="fr-FR" dirty="0">
                    <a:latin typeface="Times New Roman" panose="02020603050405020304" pitchFamily="18" charset="0"/>
                    <a:cs typeface="Times New Roman" panose="02020603050405020304" pitchFamily="18" charset="0"/>
                  </a:rPr>
                  <a:t>On procède comme précédemment en intégrant, l’hypersphère de r = 0 à R. Le calcul donne:</a:t>
                </a:r>
                <a:r>
                  <a:rPr lang="fr-FR" kern="150" dirty="0">
                    <a:latin typeface="Times New Roman" panose="02020603050405020304" pitchFamily="18" charset="0"/>
                    <a:ea typeface="Andale Sans UI"/>
                    <a:cs typeface="Tahoma" panose="020B0604030504040204" pitchFamily="34" charset="0"/>
                  </a:rPr>
                  <a:t>  </a:t>
                </a:r>
                <a14:m>
                  <m:oMath xmlns:m="http://schemas.openxmlformats.org/officeDocument/2006/math">
                    <m:r>
                      <a:rPr lang="fr-FR" i="1">
                        <a:latin typeface="Cambria Math" panose="02040503050406030204" pitchFamily="18" charset="0"/>
                        <a:cs typeface="Times New Roman" panose="02020603050405020304" pitchFamily="18" charset="0"/>
                      </a:rPr>
                      <m:t>𝑉</m:t>
                    </m:r>
                    <m:r>
                      <a:rPr lang="fr-FR" i="1">
                        <a:latin typeface="Cambria Math" panose="02040503050406030204" pitchFamily="18" charset="0"/>
                        <a:cs typeface="Times New Roman" panose="02020603050405020304" pitchFamily="18" charset="0"/>
                      </a:rPr>
                      <m:t>=</m:t>
                    </m:r>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0</m:t>
                        </m:r>
                      </m:sub>
                      <m:sup>
                        <m:r>
                          <a:rPr lang="fr-FR" i="1">
                            <a:latin typeface="Cambria Math" panose="02040503050406030204" pitchFamily="18" charset="0"/>
                            <a:cs typeface="Times New Roman" panose="02020603050405020304" pitchFamily="18" charset="0"/>
                          </a:rPr>
                          <m:t>𝑟</m:t>
                        </m:r>
                      </m:sup>
                      <m:e>
                        <m:r>
                          <a:rPr lang="fr-FR" b="0" i="1" dirty="0" smtClean="0">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sSup>
                          <m:sSupPr>
                            <m:ctrlPr>
                              <a:rPr lang="fr-FR" i="1">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fr-FR" i="1">
                            <a:latin typeface="Cambria Math" panose="02040503050406030204" pitchFamily="18" charset="0"/>
                            <a:ea typeface="Cambria Math" panose="02040503050406030204" pitchFamily="18" charset="0"/>
                            <a:cs typeface="Times New Roman" panose="02020603050405020304" pitchFamily="18" charset="0"/>
                          </a:rPr>
                          <m:t>𝑑𝑟</m:t>
                        </m:r>
                        <m:r>
                          <m:rPr>
                            <m:nor/>
                          </m:rPr>
                          <a:rPr lang="fr-FR" dirty="0">
                            <a:latin typeface="Times New Roman" panose="02020603050405020304" pitchFamily="18" charset="0"/>
                            <a:cs typeface="Times New Roman" panose="02020603050405020304" pitchFamily="18" charset="0"/>
                          </a:rPr>
                          <m:t> =</m:t>
                        </m:r>
                        <m:r>
                          <a:rPr lang="fr-FR" b="0" i="1" dirty="0" smtClean="0">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sSubSup>
                          <m:sSubSupPr>
                            <m:ctrlPr>
                              <a:rPr lang="fr-FR" i="1">
                                <a:latin typeface="Cambria Math" panose="02040503050406030204" pitchFamily="18" charset="0"/>
                                <a:ea typeface="Cambria Math" panose="02040503050406030204" pitchFamily="18" charset="0"/>
                                <a:cs typeface="Times New Roman" panose="02020603050405020304" pitchFamily="18" charset="0"/>
                              </a:rPr>
                            </m:ctrlPr>
                          </m:sSub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r>
                              <a:rPr lang="fr-FR" i="1">
                                <a:latin typeface="Cambria Math" panose="02040503050406030204" pitchFamily="18" charset="0"/>
                                <a:ea typeface="Cambria Math" panose="02040503050406030204" pitchFamily="18" charset="0"/>
                                <a:cs typeface="Times New Roman" panose="02020603050405020304" pitchFamily="18" charset="0"/>
                              </a:rPr>
                              <m:t>(</m:t>
                            </m:r>
                            <m:f>
                              <m:f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fr-FR" i="1">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4</m:t>
                                    </m:r>
                                  </m:sup>
                                </m:sSup>
                              </m:num>
                              <m:den>
                                <m:r>
                                  <a:rPr lang="fr-FR" b="0" i="1" smtClean="0">
                                    <a:latin typeface="Cambria Math" panose="02040503050406030204" pitchFamily="18" charset="0"/>
                                    <a:ea typeface="Cambria Math" panose="02040503050406030204" pitchFamily="18" charset="0"/>
                                    <a:cs typeface="Times New Roman" panose="02020603050405020304" pitchFamily="18" charset="0"/>
                                  </a:rPr>
                                  <m:t>4</m:t>
                                </m:r>
                              </m:den>
                            </m:f>
                            <m:r>
                              <a:rPr lang="fr-FR" i="1">
                                <a:latin typeface="Cambria Math" panose="02040503050406030204" pitchFamily="18" charset="0"/>
                                <a:ea typeface="Cambria Math" panose="02040503050406030204" pitchFamily="18" charset="0"/>
                                <a:cs typeface="Times New Roman" panose="02020603050405020304" pitchFamily="18" charset="0"/>
                              </a:rPr>
                              <m:t>)</m:t>
                            </m:r>
                          </m:e>
                          <m:sub>
                            <m:r>
                              <a:rPr lang="fr-FR" i="1">
                                <a:latin typeface="Cambria Math" panose="02040503050406030204" pitchFamily="18" charset="0"/>
                                <a:ea typeface="Cambria Math" panose="02040503050406030204" pitchFamily="18" charset="0"/>
                                <a:cs typeface="Times New Roman" panose="02020603050405020304" pitchFamily="18" charset="0"/>
                              </a:rPr>
                              <m:t>0</m:t>
                            </m:r>
                          </m:sub>
                          <m:sup>
                            <m:r>
                              <a:rPr lang="fr-FR" i="1">
                                <a:latin typeface="Cambria Math" panose="02040503050406030204" pitchFamily="18" charset="0"/>
                                <a:ea typeface="Cambria Math" panose="02040503050406030204" pitchFamily="18" charset="0"/>
                                <a:cs typeface="Times New Roman" panose="02020603050405020304" pitchFamily="18" charset="0"/>
                              </a:rPr>
                              <m:t>𝑅</m:t>
                            </m:r>
                          </m:sup>
                        </m:sSubSup>
                      </m:e>
                    </m:nary>
                  </m:oMath>
                </a14:m>
                <a:r>
                  <a:rPr lang="fr-FR" dirty="0">
                    <a:latin typeface="Times New Roman" panose="02020603050405020304" pitchFamily="18" charset="0"/>
                    <a:cs typeface="Times New Roman" panose="02020603050405020304" pitchFamily="18" charset="0"/>
                  </a:rPr>
                  <a:t>=</a:t>
                </a:r>
                <a:r>
                  <a:rPr lang="fr-FR" dirty="0">
                    <a:ea typeface="Cambria Math" panose="02040503050406030204" pitchFamily="18" charset="0"/>
                    <a:cs typeface="Times New Roman" panose="02020603050405020304" pitchFamily="18" charset="0"/>
                  </a:rPr>
                  <a:t> </a:t>
                </a:r>
                <a14:m>
                  <m:oMath xmlns:m="http://schemas.openxmlformats.org/officeDocument/2006/math">
                    <m:f>
                      <m:fPr>
                        <m:ctrlPr>
                          <a:rPr lang="fr-FR" i="1" dirty="0">
                            <a:latin typeface="Cambria Math" panose="02040503050406030204" pitchFamily="18" charset="0"/>
                            <a:ea typeface="Cambria Math" panose="02040503050406030204" pitchFamily="18" charset="0"/>
                            <a:cs typeface="Times New Roman" panose="02020603050405020304" pitchFamily="18" charset="0"/>
                          </a:rPr>
                        </m:ctrlPr>
                      </m:fPr>
                      <m:num>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num>
                      <m:den>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den>
                    </m:f>
                  </m:oMath>
                </a14:m>
                <a:r>
                  <a:rPr lang="fr-FR" dirty="0">
                    <a:latin typeface="Times New Roman" panose="02020603050405020304" pitchFamily="18" charset="0"/>
                    <a:cs typeface="Times New Roman" panose="02020603050405020304" pitchFamily="18" charset="0"/>
                  </a:rPr>
                  <a:t> R</a:t>
                </a:r>
                <a:r>
                  <a:rPr lang="fr-FR" baseline="30000" dirty="0">
                    <a:latin typeface="Times New Roman" panose="02020603050405020304" pitchFamily="18" charset="0"/>
                    <a:cs typeface="Times New Roman" panose="02020603050405020304" pitchFamily="18" charset="0"/>
                  </a:rPr>
                  <a:t>4</a:t>
                </a:r>
              </a:p>
              <a:p>
                <a:endParaRPr lang="fr-FR" dirty="0">
                  <a:latin typeface="Times New Roman" panose="02020603050405020304" pitchFamily="18" charset="0"/>
                  <a:cs typeface="Times New Roman" panose="02020603050405020304" pitchFamily="18" charset="0"/>
                </a:endParaRPr>
              </a:p>
            </p:txBody>
          </p:sp>
        </mc:Choice>
        <mc:Fallback xmlns="">
          <p:sp>
            <p:nvSpPr>
              <p:cNvPr id="3" name="Espace réservé du contenu 2">
                <a:extLst>
                  <a:ext uri="{FF2B5EF4-FFF2-40B4-BE49-F238E27FC236}">
                    <a16:creationId xmlns:a16="http://schemas.microsoft.com/office/drawing/2014/main" id="{3A1579BD-77CC-03CD-9459-21E84B7278CA}"/>
                  </a:ext>
                </a:extLst>
              </p:cNvPr>
              <p:cNvSpPr>
                <a:spLocks noGrp="1" noRot="1" noChangeAspect="1" noMove="1" noResize="1" noEditPoints="1" noAdjustHandles="1" noChangeArrowheads="1" noChangeShapeType="1" noTextEdit="1"/>
              </p:cNvSpPr>
              <p:nvPr>
                <p:ph idx="1"/>
              </p:nvPr>
            </p:nvSpPr>
            <p:spPr>
              <a:xfrm>
                <a:off x="81280" y="955040"/>
                <a:ext cx="11968480" cy="5902959"/>
              </a:xfrm>
              <a:blipFill>
                <a:blip r:embed="rId2"/>
                <a:stretch>
                  <a:fillRect l="-916" t="-2583"/>
                </a:stretch>
              </a:blipFill>
            </p:spPr>
            <p:txBody>
              <a:bodyPr/>
              <a:lstStyle/>
              <a:p>
                <a:r>
                  <a:rPr lang="fr-FR">
                    <a:noFill/>
                  </a:rPr>
                  <a:t> </a:t>
                </a:r>
              </a:p>
            </p:txBody>
          </p:sp>
        </mc:Fallback>
      </mc:AlternateContent>
    </p:spTree>
    <p:extLst>
      <p:ext uri="{BB962C8B-B14F-4D97-AF65-F5344CB8AC3E}">
        <p14:creationId xmlns:p14="http://schemas.microsoft.com/office/powerpoint/2010/main" val="821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565E6D6-4818-0797-BF04-EA86843DE031}"/>
              </a:ext>
            </a:extLst>
          </p:cNvPr>
          <p:cNvSpPr txBox="1"/>
          <p:nvPr/>
        </p:nvSpPr>
        <p:spPr>
          <a:xfrm>
            <a:off x="0" y="-30480"/>
            <a:ext cx="12192000" cy="6617196"/>
          </a:xfrm>
          <a:prstGeom prst="rect">
            <a:avLst/>
          </a:prstGeom>
          <a:noFill/>
        </p:spPr>
        <p:txBody>
          <a:bodyPr wrap="square">
            <a:spAutoFit/>
          </a:bodyPr>
          <a:lstStyle/>
          <a:p>
            <a:pPr algn="ctr"/>
            <a:r>
              <a:rPr lang="fr-FR" sz="4000" dirty="0">
                <a:latin typeface="Times New Roman" panose="02020603050405020304" pitchFamily="18" charset="0"/>
                <a:cs typeface="Times New Roman" panose="02020603050405020304" pitchFamily="18" charset="0"/>
              </a:rPr>
              <a:t>Exemple hypersphère en métrique Robertson Walker (RW) </a:t>
            </a:r>
          </a:p>
          <a:p>
            <a:pPr algn="just"/>
            <a:r>
              <a:rPr lang="fr-FR" sz="3200" dirty="0">
                <a:latin typeface="Times New Roman" panose="02020603050405020304" pitchFamily="18" charset="0"/>
                <a:cs typeface="Times New Roman" panose="02020603050405020304" pitchFamily="18" charset="0"/>
              </a:rPr>
              <a:t>La métrique RW résulte de la contrainte que la section spatiale (3D) de l’espace-temps (4D) soit homogène et isotrope. Elle peut s’écrire:</a:t>
            </a:r>
          </a:p>
          <a:p>
            <a:pPr algn="just"/>
            <a:endParaRPr lang="fr-FR" sz="3200" dirty="0">
              <a:latin typeface="Times New Roman" panose="02020603050405020304" pitchFamily="18" charset="0"/>
              <a:cs typeface="Times New Roman" panose="02020603050405020304" pitchFamily="18" charset="0"/>
            </a:endParaRP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+a²(t).[dr²/(1-kr²)+r²(d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 -dt² +a²(t). d</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²    (1)</a:t>
            </a:r>
          </a:p>
          <a:p>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t, r, </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et </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 coordonnées (sphériques) par rapport à l'observateur local , où r est la coordonnée radiale </a:t>
            </a:r>
            <a:r>
              <a:rPr lang="fr-FR" sz="3200" dirty="0" err="1">
                <a:latin typeface="Times New Roman" panose="02020603050405020304" pitchFamily="18" charset="0"/>
                <a:cs typeface="Times New Roman" panose="02020603050405020304" pitchFamily="18" charset="0"/>
              </a:rPr>
              <a:t>co</a:t>
            </a:r>
            <a:r>
              <a:rPr lang="fr-FR" sz="3200" dirty="0">
                <a:latin typeface="Times New Roman" panose="02020603050405020304" pitchFamily="18" charset="0"/>
                <a:cs typeface="Times New Roman" panose="02020603050405020304" pitchFamily="18" charset="0"/>
              </a:rPr>
              <a:t>-mobile. Cette métrique a été déterminée sans utiliser l'équation d'Einstein. </a:t>
            </a:r>
          </a:p>
          <a:p>
            <a:pPr algn="just"/>
            <a:r>
              <a:rPr lang="fr-FR" sz="3200" dirty="0">
                <a:latin typeface="Times New Roman" panose="02020603050405020304" pitchFamily="18" charset="0"/>
                <a:cs typeface="Times New Roman" panose="02020603050405020304" pitchFamily="18" charset="0"/>
              </a:rPr>
              <a:t>Le paramètre a(t) sera déterminé, en contraignant la métrique par l’équation d’Einstein, par sa valeur de la constante cosmologique </a:t>
            </a:r>
            <a:r>
              <a:rPr lang="el-GR" sz="3200" dirty="0">
                <a:latin typeface="Times New Roman" panose="02020603050405020304" pitchFamily="18" charset="0"/>
                <a:cs typeface="Times New Roman" panose="02020603050405020304" pitchFamily="18" charset="0"/>
              </a:rPr>
              <a:t>λ</a:t>
            </a:r>
            <a:r>
              <a:rPr lang="fr-FR" sz="3200" dirty="0">
                <a:latin typeface="Times New Roman" panose="02020603050405020304" pitchFamily="18" charset="0"/>
                <a:cs typeface="Times New Roman" panose="02020603050405020304" pitchFamily="18" charset="0"/>
              </a:rPr>
              <a:t> et du tenseur énergie impulsion T</a:t>
            </a:r>
            <a:r>
              <a:rPr lang="fr-FR" sz="3200" baseline="-25000" dirty="0">
                <a:latin typeface="Times New Roman" panose="02020603050405020304" pitchFamily="18" charset="0"/>
                <a:cs typeface="Times New Roman" panose="02020603050405020304" pitchFamily="18" charset="0"/>
              </a:rPr>
              <a:t>µ</a:t>
            </a:r>
            <a:r>
              <a:rPr lang="el-GR" sz="3200" baseline="-25000" dirty="0">
                <a:latin typeface="Times New Roman" panose="02020603050405020304" pitchFamily="18" charset="0"/>
                <a:cs typeface="Times New Roman" panose="02020603050405020304" pitchFamily="18" charset="0"/>
              </a:rPr>
              <a:t>ν</a:t>
            </a:r>
            <a:r>
              <a:rPr lang="fr-FR" sz="3200" dirty="0">
                <a:latin typeface="Times New Roman" panose="02020603050405020304" pitchFamily="18" charset="0"/>
                <a:cs typeface="Times New Roman" panose="02020603050405020304" pitchFamily="18" charset="0"/>
              </a:rPr>
              <a:t>, qui décrit la matière –impulsion de la configuration. Equations de Friedmann et Lemaître (si en plus </a:t>
            </a:r>
            <a:r>
              <a:rPr lang="el-GR" sz="3200" dirty="0">
                <a:latin typeface="Times New Roman" panose="02020603050405020304" pitchFamily="18" charset="0"/>
                <a:cs typeface="Times New Roman" panose="02020603050405020304" pitchFamily="18" charset="0"/>
              </a:rPr>
              <a:t>λ</a:t>
            </a:r>
            <a:r>
              <a:rPr lang="fr-FR" sz="3200" dirty="0">
                <a:latin typeface="Times New Roman" panose="02020603050405020304" pitchFamily="18" charset="0"/>
                <a:cs typeface="Times New Roman" panose="02020603050405020304" pitchFamily="18" charset="0"/>
              </a:rPr>
              <a:t> ≠0).</a:t>
            </a:r>
          </a:p>
        </p:txBody>
      </p:sp>
    </p:spTree>
    <p:extLst>
      <p:ext uri="{BB962C8B-B14F-4D97-AF65-F5344CB8AC3E}">
        <p14:creationId xmlns:p14="http://schemas.microsoft.com/office/powerpoint/2010/main" val="11925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A4BF-0D9D-380D-2E90-A9B69C89CCE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F6E6D293-4B75-6A7F-E14F-682579FA1013}"/>
              </a:ext>
            </a:extLst>
          </p:cNvPr>
          <p:cNvSpPr txBox="1"/>
          <p:nvPr/>
        </p:nvSpPr>
        <p:spPr>
          <a:xfrm>
            <a:off x="0" y="215751"/>
            <a:ext cx="12192000" cy="6432530"/>
          </a:xfrm>
          <a:prstGeom prst="rect">
            <a:avLst/>
          </a:prstGeom>
          <a:noFill/>
        </p:spPr>
        <p:txBody>
          <a:bodyPr wrap="square">
            <a:spAutoFit/>
          </a:bodyPr>
          <a:lstStyle/>
          <a:p>
            <a:pPr algn="just"/>
            <a:r>
              <a:rPr lang="fr-FR" sz="3200" dirty="0">
                <a:latin typeface="Times New Roman" panose="02020603050405020304" pitchFamily="18" charset="0"/>
                <a:cs typeface="Times New Roman" panose="02020603050405020304" pitchFamily="18" charset="0"/>
              </a:rPr>
              <a:t>Cette métrique dynamique, invariante par translation et rotation, mais pas par une transformation de Lorentz, définit une variété de type R*</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 avec R ensemble des réels (temps), </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 variété de type espace 3D à symétrie maximum fonction de : a(t) : facteur d'échelle qui décrit l'évolution temporelle de cet espace 3D, où k (qu’on peut « normaliser »), est le paramètre qui décrit la courbure sa géométrie spatiale (positive, négative ou nulle) : Il y a 3 cas intéressants : k = - 1, k = 0, et k = + 1.</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Nous considérerons une solution des équations de Friedmann pour un univers constitué uniquement de matière de type « poussière », de densité supérieure à la densité critique, (univers fermés), pour lequel, k = +1. </a:t>
            </a:r>
          </a:p>
          <a:p>
            <a:pPr algn="just"/>
            <a:r>
              <a:rPr lang="fr-FR" sz="3200" dirty="0">
                <a:latin typeface="Times New Roman" panose="02020603050405020304" pitchFamily="18" charset="0"/>
                <a:cs typeface="Times New Roman" panose="02020603050405020304" pitchFamily="18" charset="0"/>
              </a:rPr>
              <a:t> </a:t>
            </a:r>
          </a:p>
          <a:p>
            <a:pPr algn="just"/>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6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TotalTime>
  <Words>3521</Words>
  <Application>Microsoft Office PowerPoint</Application>
  <PresentationFormat>Grand écran</PresentationFormat>
  <Paragraphs>209</Paragraphs>
  <Slides>28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Algerian</vt:lpstr>
      <vt:lpstr>Arial</vt:lpstr>
      <vt:lpstr>Calibri</vt:lpstr>
      <vt:lpstr>Calibri Light</vt:lpstr>
      <vt:lpstr>Cambria Math</vt:lpstr>
      <vt:lpstr>Times New Roman</vt:lpstr>
      <vt:lpstr>Thème Office</vt:lpstr>
      <vt:lpstr>Sphères &amp;  Hypersphères</vt:lpstr>
      <vt:lpstr>La sphère comme paradigme pour l’hypersphère 3D</vt:lpstr>
      <vt:lpstr>La sphère comme paradigme pour l’hypersphère 3D</vt:lpstr>
      <vt:lpstr>Présentation PowerPoint</vt:lpstr>
      <vt:lpstr>Présentation PowerPoint</vt:lpstr>
      <vt:lpstr>Présentation PowerPoint</vt:lpstr>
      <vt:lpstr>La sphère comme paradigme pour l’hypersphère 3D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Différence et similitudes avec l’espace-temps de De Sitter</vt:lpstr>
      <vt:lpstr>L’espace-temps de De Sitter</vt:lpstr>
      <vt:lpstr>L’espace-temps de De Sitter</vt:lpstr>
      <vt:lpstr>L’espace-temps de De Sitter</vt:lpstr>
      <vt:lpstr>L’espace-temps de De Sitter</vt:lpstr>
      <vt:lpstr>Présentation PowerPoint</vt:lpstr>
      <vt:lpstr>L’espace-temps de De Sitter</vt:lpstr>
      <vt:lpstr>Présentation PowerPoint</vt:lpstr>
      <vt:lpstr>Autre cas d’hypersphère: Univers statique d’Einstein</vt:lpstr>
      <vt:lpstr>La raison des différences de phénoménologie</vt:lpstr>
      <vt:lpstr>La raison des différences de phénoménologie</vt:lpstr>
      <vt:lpstr>Annexe: Flatland</vt:lpstr>
      <vt:lpstr>Annexe: Flatland</vt:lpstr>
      <vt:lpstr>Annexe: Flatland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jacques Fric</dc:creator>
  <cp:lastModifiedBy>jacques Fric</cp:lastModifiedBy>
  <cp:revision>75</cp:revision>
  <dcterms:created xsi:type="dcterms:W3CDTF">2025-08-21T09:38:57Z</dcterms:created>
  <dcterms:modified xsi:type="dcterms:W3CDTF">2025-12-01T09:22:12Z</dcterms:modified>
</cp:coreProperties>
</file>