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4" r:id="rId4"/>
    <p:sldId id="261" r:id="rId5"/>
    <p:sldId id="273" r:id="rId6"/>
    <p:sldId id="275" r:id="rId7"/>
    <p:sldId id="263" r:id="rId8"/>
    <p:sldId id="269" r:id="rId9"/>
    <p:sldId id="264" r:id="rId10"/>
    <p:sldId id="270" r:id="rId11"/>
    <p:sldId id="276" r:id="rId12"/>
    <p:sldId id="266" r:id="rId13"/>
    <p:sldId id="277" r:id="rId14"/>
    <p:sldId id="278" r:id="rId15"/>
    <p:sldId id="279"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94" d="100"/>
          <a:sy n="94" d="100"/>
        </p:scale>
        <p:origin x="31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1E319F-8BEF-6427-43A5-CD5E9F76B38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4A8BCBF-917F-81FA-595C-B9D9579813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5A0E7FE-2E33-145D-4329-18393DB8179F}"/>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5E6ABC46-8D93-DBA0-1E34-2EFEAC7F423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EA54F53-7241-B33C-DBB7-A75DF7440219}"/>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53153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B1A34D-CFEF-34AF-BBD6-4D1114CE40D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70857F8-6AF7-581E-0070-1938B895685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9B65757-8047-3919-C09C-6C4806A0B6FB}"/>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BEE9FE48-FABA-A8A1-C7DA-1FD09DC504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D9A75C-B26E-B5C3-4421-7D47A8DC6A3A}"/>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838057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5259B94-1726-9796-5D75-BFDC91BF430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DF45646-A780-31FE-2532-17A02FA27A3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05AF8E4-5ABD-DDE3-8C96-323EEB6B1E08}"/>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F9A3E8A7-1973-B192-ABFD-7CDE2D38C1D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B567434-B418-1007-9269-CB339A983008}"/>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762867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2564C4-0D3E-89BB-3442-5581A6E6021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C0D8EB6-41DB-9473-DB02-0A2D8122F41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3148400-40D2-8A63-8D2F-663CD6ACC234}"/>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92687C81-D95D-FA97-E952-C657440485E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42D4C73-4CAF-05F4-23C6-FFE544A7CE57}"/>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363037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C8ACEF-E094-D1B9-CE70-B13459FFF3D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49C0A14-5ADB-E274-9A75-240871A8B8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6553E37-772A-6500-2BDC-03A3852E9525}"/>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FDAA947E-E36C-5704-016D-0C2F067E1D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1A59167-AD1B-9203-8421-75B8419AFC10}"/>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3238962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51CD6D-901F-387D-9927-515A783F512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1F1805E-E099-D84B-7701-AC7B3998F0A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D2A183A-E4F0-70E4-00DC-C341AE72933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41E94FD-60AF-38D1-0147-092E04E6EC6C}"/>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6" name="Espace réservé du pied de page 5">
            <a:extLst>
              <a:ext uri="{FF2B5EF4-FFF2-40B4-BE49-F238E27FC236}">
                <a16:creationId xmlns:a16="http://schemas.microsoft.com/office/drawing/2014/main" id="{1A07A3B4-B61A-E2D6-B487-791E1C7A1E2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26C83A8-FB2A-6392-F223-1CE14A002F3C}"/>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61235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9B72D5-C760-DC93-4990-EC341572F08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973B969-D73C-3EE2-5BEA-68412ECA32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4E55E27-BD09-EC8B-BC94-D3C0498C9EF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B54D36A-2D75-DBBC-6245-9EFD6A3678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FFF4FF0-274A-20F0-0911-E59D788F814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9DA7D38-2997-0A9A-D96C-17123C1C0EA3}"/>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8" name="Espace réservé du pied de page 7">
            <a:extLst>
              <a:ext uri="{FF2B5EF4-FFF2-40B4-BE49-F238E27FC236}">
                <a16:creationId xmlns:a16="http://schemas.microsoft.com/office/drawing/2014/main" id="{3A6582A7-DCD2-C0E0-6102-FCA358E23EF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92A0754-E38D-2994-251B-689B00185213}"/>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722466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43839C-9625-35F5-BA63-E49CED2D9FB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7CAD741-AA6A-0EC1-9647-18CA1D62F720}"/>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4" name="Espace réservé du pied de page 3">
            <a:extLst>
              <a:ext uri="{FF2B5EF4-FFF2-40B4-BE49-F238E27FC236}">
                <a16:creationId xmlns:a16="http://schemas.microsoft.com/office/drawing/2014/main" id="{33629F28-EAE7-96BD-CC58-8CBE30E4A81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AEB37A0-347E-6615-5A5C-CB16371642A8}"/>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1133970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2481AD5-A5BB-A947-4DB9-92FC76F11E96}"/>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3" name="Espace réservé du pied de page 2">
            <a:extLst>
              <a:ext uri="{FF2B5EF4-FFF2-40B4-BE49-F238E27FC236}">
                <a16:creationId xmlns:a16="http://schemas.microsoft.com/office/drawing/2014/main" id="{B1CDB92C-2403-7380-8896-03F1E85FFAF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33B3322-C0E7-1F64-8C9C-4C76F1134C8C}"/>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53439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F41A6-16D0-3186-D16C-E7AD088CF99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CA93787-D635-FC98-94FF-8617CAFA20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3F37036-6CC6-7926-E0FB-F1AC5C4901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5C4B3F8-6CE3-2545-CB9C-9CF7429CF8E5}"/>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6" name="Espace réservé du pied de page 5">
            <a:extLst>
              <a:ext uri="{FF2B5EF4-FFF2-40B4-BE49-F238E27FC236}">
                <a16:creationId xmlns:a16="http://schemas.microsoft.com/office/drawing/2014/main" id="{105D2730-D22A-2F4E-458D-DC7C8DE1145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371CABB-5409-A78D-53C6-73C04213E7DD}"/>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742252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3BE438-D321-41C0-2DD6-E24095FDE08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886B053-513E-58E4-A452-4EB7C0528D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AF4FCC5-24E5-8360-9C5E-659F58453E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24D1467-9372-74C4-CA9B-6C5F4A49D3B1}"/>
              </a:ext>
            </a:extLst>
          </p:cNvPr>
          <p:cNvSpPr>
            <a:spLocks noGrp="1"/>
          </p:cNvSpPr>
          <p:nvPr>
            <p:ph type="dt" sz="half" idx="10"/>
          </p:nvPr>
        </p:nvSpPr>
        <p:spPr/>
        <p:txBody>
          <a:bodyPr/>
          <a:lstStyle/>
          <a:p>
            <a:fld id="{FB939663-3F85-4641-876A-472C472F411F}" type="datetimeFigureOut">
              <a:rPr lang="fr-FR" smtClean="0"/>
              <a:t>12/09/2025</a:t>
            </a:fld>
            <a:endParaRPr lang="fr-FR"/>
          </a:p>
        </p:txBody>
      </p:sp>
      <p:sp>
        <p:nvSpPr>
          <p:cNvPr id="6" name="Espace réservé du pied de page 5">
            <a:extLst>
              <a:ext uri="{FF2B5EF4-FFF2-40B4-BE49-F238E27FC236}">
                <a16:creationId xmlns:a16="http://schemas.microsoft.com/office/drawing/2014/main" id="{2E81038D-53B4-DD4F-247F-1915155B959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4EC8AA5-2B68-A34F-1842-CD873B171E02}"/>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3304677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2C692AB-3026-F2A2-E04D-1F5429F2AE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7AF6D00-316E-3DCA-6EDA-9605475B48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39CF88E-2004-E0DD-EE15-2B8A79874E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39663-3F85-4641-876A-472C472F411F}" type="datetimeFigureOut">
              <a:rPr lang="fr-FR" smtClean="0"/>
              <a:t>12/09/2025</a:t>
            </a:fld>
            <a:endParaRPr lang="fr-FR"/>
          </a:p>
        </p:txBody>
      </p:sp>
      <p:sp>
        <p:nvSpPr>
          <p:cNvPr id="5" name="Espace réservé du pied de page 4">
            <a:extLst>
              <a:ext uri="{FF2B5EF4-FFF2-40B4-BE49-F238E27FC236}">
                <a16:creationId xmlns:a16="http://schemas.microsoft.com/office/drawing/2014/main" id="{E10599B8-C2C9-3412-E02D-4E3E46CE47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6F7D54F-0C49-9B1F-DF85-AA80FE4ED3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B19E8-478F-4BB4-9057-BC0543DA489D}" type="slidenum">
              <a:rPr lang="fr-FR" smtClean="0"/>
              <a:t>‹N°›</a:t>
            </a:fld>
            <a:endParaRPr lang="fr-FR"/>
          </a:p>
        </p:txBody>
      </p:sp>
    </p:spTree>
    <p:extLst>
      <p:ext uri="{BB962C8B-B14F-4D97-AF65-F5344CB8AC3E}">
        <p14:creationId xmlns:p14="http://schemas.microsoft.com/office/powerpoint/2010/main" val="1966534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171933-59F2-719D-8753-C63757D7411B}"/>
              </a:ext>
            </a:extLst>
          </p:cNvPr>
          <p:cNvSpPr>
            <a:spLocks noGrp="1"/>
          </p:cNvSpPr>
          <p:nvPr>
            <p:ph type="ctrTitle"/>
          </p:nvPr>
        </p:nvSpPr>
        <p:spPr>
          <a:xfrm>
            <a:off x="1524000" y="1122363"/>
            <a:ext cx="9631680" cy="2387600"/>
          </a:xfrm>
        </p:spPr>
        <p:txBody>
          <a:bodyPr>
            <a:normAutofit/>
          </a:bodyPr>
          <a:lstStyle/>
          <a:p>
            <a:r>
              <a:rPr lang="fr-FR" dirty="0" err="1">
                <a:latin typeface="Algerian" panose="04020705040A02060702" pitchFamily="82" charset="0"/>
              </a:rPr>
              <a:t>Spheres</a:t>
            </a:r>
            <a:r>
              <a:rPr lang="fr-FR" dirty="0">
                <a:latin typeface="Algerian" panose="04020705040A02060702" pitchFamily="82" charset="0"/>
              </a:rPr>
              <a:t> &amp; </a:t>
            </a:r>
            <a:br>
              <a:rPr lang="fr-FR" dirty="0">
                <a:latin typeface="Algerian" panose="04020705040A02060702" pitchFamily="82" charset="0"/>
              </a:rPr>
            </a:br>
            <a:r>
              <a:rPr lang="fr-FR" dirty="0">
                <a:latin typeface="Algerian" panose="04020705040A02060702" pitchFamily="82" charset="0"/>
              </a:rPr>
              <a:t>Hypersphères</a:t>
            </a:r>
          </a:p>
        </p:txBody>
      </p:sp>
      <p:sp>
        <p:nvSpPr>
          <p:cNvPr id="3" name="Sous-titre 2">
            <a:extLst>
              <a:ext uri="{FF2B5EF4-FFF2-40B4-BE49-F238E27FC236}">
                <a16:creationId xmlns:a16="http://schemas.microsoft.com/office/drawing/2014/main" id="{7BE828DF-0A7D-6DE6-7C8A-717B96D274D7}"/>
              </a:ext>
            </a:extLst>
          </p:cNvPr>
          <p:cNvSpPr>
            <a:spLocks noGrp="1"/>
          </p:cNvSpPr>
          <p:nvPr>
            <p:ph type="subTitle" idx="1"/>
          </p:nvPr>
        </p:nvSpPr>
        <p:spPr>
          <a:xfrm>
            <a:off x="365760" y="4323398"/>
            <a:ext cx="11460480" cy="1655762"/>
          </a:xfrm>
        </p:spPr>
        <p:txBody>
          <a:bodyPr>
            <a:normAutofit/>
          </a:bodyPr>
          <a:lstStyle/>
          <a:p>
            <a:r>
              <a:rPr lang="fr-FR" sz="3200" dirty="0">
                <a:latin typeface="Algerian" panose="04020705040A02060702" pitchFamily="82" charset="0"/>
              </a:rPr>
              <a:t>A </a:t>
            </a:r>
            <a:r>
              <a:rPr lang="fr-FR" sz="3200" dirty="0" err="1">
                <a:latin typeface="Algerian" panose="04020705040A02060702" pitchFamily="82" charset="0"/>
              </a:rPr>
              <a:t>paradigm</a:t>
            </a:r>
            <a:r>
              <a:rPr lang="fr-FR" sz="3200" dirty="0">
                <a:latin typeface="Algerian" panose="04020705040A02060702" pitchFamily="82" charset="0"/>
              </a:rPr>
              <a:t> for </a:t>
            </a:r>
            <a:r>
              <a:rPr lang="fr-FR" sz="3200" dirty="0" err="1">
                <a:latin typeface="Algerian" panose="04020705040A02060702" pitchFamily="82" charset="0"/>
              </a:rPr>
              <a:t>explaining</a:t>
            </a:r>
            <a:r>
              <a:rPr lang="fr-FR" sz="3200" dirty="0">
                <a:latin typeface="Algerian" panose="04020705040A02060702" pitchFamily="82" charset="0"/>
              </a:rPr>
              <a:t> the structure of the </a:t>
            </a:r>
            <a:r>
              <a:rPr lang="fr-FR" sz="3200" dirty="0" err="1">
                <a:latin typeface="Algerian" panose="04020705040A02060702" pitchFamily="82" charset="0"/>
              </a:rPr>
              <a:t>Hypersphere</a:t>
            </a:r>
            <a:endParaRPr lang="fr-FR" sz="3200" dirty="0">
              <a:latin typeface="Algerian" panose="04020705040A02060702" pitchFamily="82" charset="0"/>
            </a:endParaRPr>
          </a:p>
        </p:txBody>
      </p:sp>
    </p:spTree>
    <p:extLst>
      <p:ext uri="{BB962C8B-B14F-4D97-AF65-F5344CB8AC3E}">
        <p14:creationId xmlns:p14="http://schemas.microsoft.com/office/powerpoint/2010/main" val="196180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46EED-1022-5D9A-899E-D66EA2729EF8}"/>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EDB5B7BA-5D82-75C7-6255-40382E36FDF4}"/>
              </a:ext>
            </a:extLst>
          </p:cNvPr>
          <p:cNvSpPr txBox="1"/>
          <p:nvPr/>
        </p:nvSpPr>
        <p:spPr>
          <a:xfrm>
            <a:off x="107576" y="0"/>
            <a:ext cx="12084424" cy="6494085"/>
          </a:xfrm>
          <a:prstGeom prst="rect">
            <a:avLst/>
          </a:prstGeom>
          <a:noFill/>
        </p:spPr>
        <p:txBody>
          <a:bodyPr wrap="square">
            <a:spAutoFit/>
          </a:bodyPr>
          <a:lstStyle/>
          <a:p>
            <a:pPr algn="ctr"/>
            <a:r>
              <a:rPr lang="en-US" sz="3200" b="1" dirty="0">
                <a:latin typeface="Times New Roman" panose="02020603050405020304" pitchFamily="18" charset="0"/>
                <a:cs typeface="Times New Roman" panose="02020603050405020304" pitchFamily="18" charset="0"/>
              </a:rPr>
              <a:t>Solution for “overcritical" dusty universe: Closed Universes: </a:t>
            </a:r>
          </a:p>
          <a:p>
            <a:pPr algn="just"/>
            <a:r>
              <a:rPr lang="en-US" sz="3200" dirty="0">
                <a:latin typeface="Times New Roman" panose="02020603050405020304" pitchFamily="18" charset="0"/>
                <a:cs typeface="Times New Roman" panose="02020603050405020304" pitchFamily="18" charset="0"/>
              </a:rPr>
              <a:t>
a = C/2 ( 1 - cos χ ) , t = C/2 (χ - </a:t>
            </a:r>
            <a:r>
              <a:rPr lang="en-US" sz="3200" dirty="0" err="1">
                <a:latin typeface="Times New Roman" panose="02020603050405020304" pitchFamily="18" charset="0"/>
                <a:cs typeface="Times New Roman" panose="02020603050405020304" pitchFamily="18" charset="0"/>
              </a:rPr>
              <a:t>sinχ</a:t>
            </a:r>
            <a:r>
              <a:rPr lang="en-US" sz="3200" dirty="0">
                <a:latin typeface="Times New Roman" panose="02020603050405020304" pitchFamily="18" charset="0"/>
                <a:cs typeface="Times New Roman" panose="02020603050405020304" pitchFamily="18" charset="0"/>
              </a:rPr>
              <a:t>) , for k = + 1 , 
where: C = (8πG/3).ρ.a3 = constant and where r = </a:t>
            </a:r>
            <a:r>
              <a:rPr lang="en-US" sz="3200" dirty="0" err="1">
                <a:latin typeface="Times New Roman" panose="02020603050405020304" pitchFamily="18" charset="0"/>
                <a:cs typeface="Times New Roman" panose="02020603050405020304" pitchFamily="18" charset="0"/>
              </a:rPr>
              <a:t>sinχ</a:t>
            </a:r>
            <a:r>
              <a:rPr lang="en-US" sz="3200" dirty="0">
                <a:latin typeface="Times New Roman" panose="02020603050405020304" pitchFamily="18" charset="0"/>
                <a:cs typeface="Times New Roman" panose="02020603050405020304" pitchFamily="18" charset="0"/>
              </a:rPr>
              <a:t>. 
</a:t>
            </a:r>
          </a:p>
          <a:p>
            <a:pPr algn="just"/>
            <a:r>
              <a:rPr lang="en-US" sz="3200" dirty="0">
                <a:latin typeface="Times New Roman" panose="02020603050405020304" pitchFamily="18" charset="0"/>
                <a:cs typeface="Times New Roman" panose="02020603050405020304" pitchFamily="18" charset="0"/>
              </a:rPr>
              <a:t>It is the equation of a cycloid. The "parametric" form shows that, not withstanding with the form of the metric, it is not the time but the angle of development χ which is the dynamic parameter in this case!
The following figure shows the dynamics when we travel through the hypersphere when χ varies from 0 to 2 π. This exhibits its structure: an "entanglement" of 2D spheres of increasing radius from a sphere of zero radius to "the largest 2D sphere" whose radius is that of the hypersphere, then decreasing to a zero radius in the 3D space of the hypersphere.</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444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980B133-C423-3C83-EF66-8E4977C7C907}"/>
              </a:ext>
            </a:extLst>
          </p:cNvPr>
          <p:cNvSpPr txBox="1"/>
          <p:nvPr/>
        </p:nvSpPr>
        <p:spPr>
          <a:xfrm>
            <a:off x="0" y="-141948"/>
            <a:ext cx="12192000" cy="707886"/>
          </a:xfrm>
          <a:prstGeom prst="rect">
            <a:avLst/>
          </a:prstGeom>
          <a:noFill/>
        </p:spPr>
        <p:txBody>
          <a:bodyPr wrap="square" rtlCol="0">
            <a:spAutoFit/>
          </a:bodyPr>
          <a:lstStyle/>
          <a:p>
            <a:pPr algn="ctr"/>
            <a:r>
              <a:rPr lang="fr-FR" sz="4000" dirty="0" err="1">
                <a:latin typeface="Times New Roman" panose="02020603050405020304" pitchFamily="18" charset="0"/>
                <a:cs typeface="Times New Roman" panose="02020603050405020304" pitchFamily="18" charset="0"/>
              </a:rPr>
              <a:t>Sphere</a:t>
            </a:r>
            <a:r>
              <a:rPr lang="fr-FR" sz="4000" dirty="0">
                <a:latin typeface="Times New Roman" panose="02020603050405020304" pitchFamily="18" charset="0"/>
                <a:cs typeface="Times New Roman" panose="02020603050405020304" pitchFamily="18" charset="0"/>
              </a:rPr>
              <a:t> </a:t>
            </a:r>
            <a:r>
              <a:rPr lang="fr-FR" sz="4000" dirty="0" err="1">
                <a:latin typeface="Times New Roman" panose="02020603050405020304" pitchFamily="18" charset="0"/>
                <a:cs typeface="Times New Roman" panose="02020603050405020304" pitchFamily="18" charset="0"/>
              </a:rPr>
              <a:t>Paradigm</a:t>
            </a:r>
            <a:r>
              <a:rPr lang="fr-FR" sz="4000" dirty="0">
                <a:latin typeface="Times New Roman" panose="02020603050405020304" pitchFamily="18" charset="0"/>
                <a:cs typeface="Times New Roman" panose="02020603050405020304" pitchFamily="18" charset="0"/>
              </a:rPr>
              <a:t> (2D) for </a:t>
            </a:r>
            <a:r>
              <a:rPr lang="fr-FR" sz="4000" dirty="0" err="1">
                <a:latin typeface="Times New Roman" panose="02020603050405020304" pitchFamily="18" charset="0"/>
                <a:cs typeface="Times New Roman" panose="02020603050405020304" pitchFamily="18" charset="0"/>
              </a:rPr>
              <a:t>Hypersphere</a:t>
            </a:r>
            <a:r>
              <a:rPr lang="fr-FR" sz="4000" dirty="0">
                <a:latin typeface="Times New Roman" panose="02020603050405020304" pitchFamily="18" charset="0"/>
                <a:cs typeface="Times New Roman" panose="02020603050405020304" pitchFamily="18" charset="0"/>
              </a:rPr>
              <a:t> (3D)</a:t>
            </a:r>
          </a:p>
        </p:txBody>
      </p:sp>
      <p:sp>
        <p:nvSpPr>
          <p:cNvPr id="3" name="Ellipse 2">
            <a:extLst>
              <a:ext uri="{FF2B5EF4-FFF2-40B4-BE49-F238E27FC236}">
                <a16:creationId xmlns:a16="http://schemas.microsoft.com/office/drawing/2014/main" id="{585FF137-3FC9-2271-850E-74B2F1B7A8FF}"/>
              </a:ext>
            </a:extLst>
          </p:cNvPr>
          <p:cNvSpPr/>
          <p:nvPr/>
        </p:nvSpPr>
        <p:spPr>
          <a:xfrm>
            <a:off x="1642130" y="1173480"/>
            <a:ext cx="5222240" cy="521208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4" name="Ellipse 3">
            <a:extLst>
              <a:ext uri="{FF2B5EF4-FFF2-40B4-BE49-F238E27FC236}">
                <a16:creationId xmlns:a16="http://schemas.microsoft.com/office/drawing/2014/main" id="{D05E8E47-DA69-E125-7EF3-5E7D76D8E9C5}"/>
              </a:ext>
            </a:extLst>
          </p:cNvPr>
          <p:cNvSpPr/>
          <p:nvPr/>
        </p:nvSpPr>
        <p:spPr>
          <a:xfrm>
            <a:off x="1615440" y="3429000"/>
            <a:ext cx="522224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16A88559-F68E-655D-F5F5-023AB3B35338}"/>
              </a:ext>
            </a:extLst>
          </p:cNvPr>
          <p:cNvSpPr/>
          <p:nvPr/>
        </p:nvSpPr>
        <p:spPr>
          <a:xfrm>
            <a:off x="1960880" y="2149078"/>
            <a:ext cx="453136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286063D8-85E6-7062-B351-D0F7EBAFAD40}"/>
              </a:ext>
            </a:extLst>
          </p:cNvPr>
          <p:cNvSpPr/>
          <p:nvPr/>
        </p:nvSpPr>
        <p:spPr>
          <a:xfrm>
            <a:off x="1960880" y="4704462"/>
            <a:ext cx="453136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4ACA9BB6-0F1B-D9AC-C304-571F8140C03D}"/>
              </a:ext>
            </a:extLst>
          </p:cNvPr>
          <p:cNvSpPr txBox="1"/>
          <p:nvPr/>
        </p:nvSpPr>
        <p:spPr>
          <a:xfrm>
            <a:off x="3610541" y="707886"/>
            <a:ext cx="1726755"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North Pole: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=0</a:t>
            </a:r>
          </a:p>
        </p:txBody>
      </p:sp>
      <p:sp>
        <p:nvSpPr>
          <p:cNvPr id="8" name="ZoneTexte 7">
            <a:extLst>
              <a:ext uri="{FF2B5EF4-FFF2-40B4-BE49-F238E27FC236}">
                <a16:creationId xmlns:a16="http://schemas.microsoft.com/office/drawing/2014/main" id="{BE737EEC-59F7-DF60-328A-65F1A3D1D52B}"/>
              </a:ext>
            </a:extLst>
          </p:cNvPr>
          <p:cNvSpPr txBox="1"/>
          <p:nvPr/>
        </p:nvSpPr>
        <p:spPr>
          <a:xfrm>
            <a:off x="4942692" y="3605957"/>
            <a:ext cx="1632178" cy="369332"/>
          </a:xfrm>
          <a:prstGeom prst="rect">
            <a:avLst/>
          </a:prstGeom>
          <a:noFill/>
        </p:spPr>
        <p:txBody>
          <a:bodyPr wrap="none" rtlCol="0">
            <a:spAutoFit/>
          </a:bodyPr>
          <a:lstStyle/>
          <a:p>
            <a:r>
              <a:rPr lang="fr-FR" dirty="0" err="1">
                <a:latin typeface="Times New Roman" panose="02020603050405020304" pitchFamily="18" charset="0"/>
                <a:cs typeface="Times New Roman" panose="02020603050405020304" pitchFamily="18" charset="0"/>
              </a:rPr>
              <a:t>Equator</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a:t>
            </a:r>
          </a:p>
        </p:txBody>
      </p:sp>
      <p:sp>
        <p:nvSpPr>
          <p:cNvPr id="9" name="ZoneTexte 8">
            <a:extLst>
              <a:ext uri="{FF2B5EF4-FFF2-40B4-BE49-F238E27FC236}">
                <a16:creationId xmlns:a16="http://schemas.microsoft.com/office/drawing/2014/main" id="{83AF4787-ADB5-005A-93C3-AD1A01E4C381}"/>
              </a:ext>
            </a:extLst>
          </p:cNvPr>
          <p:cNvSpPr txBox="1"/>
          <p:nvPr/>
        </p:nvSpPr>
        <p:spPr>
          <a:xfrm>
            <a:off x="5754789" y="2287291"/>
            <a:ext cx="779381"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/4</a:t>
            </a:r>
          </a:p>
        </p:txBody>
      </p:sp>
      <p:sp>
        <p:nvSpPr>
          <p:cNvPr id="10" name="ZoneTexte 9">
            <a:extLst>
              <a:ext uri="{FF2B5EF4-FFF2-40B4-BE49-F238E27FC236}">
                <a16:creationId xmlns:a16="http://schemas.microsoft.com/office/drawing/2014/main" id="{87DF672B-E0E1-03EF-23F8-1DEBE8DA3BB8}"/>
              </a:ext>
            </a:extLst>
          </p:cNvPr>
          <p:cNvSpPr txBox="1"/>
          <p:nvPr/>
        </p:nvSpPr>
        <p:spPr>
          <a:xfrm>
            <a:off x="5610788" y="4886201"/>
            <a:ext cx="894797"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=3</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/4</a:t>
            </a:r>
          </a:p>
        </p:txBody>
      </p:sp>
      <p:sp>
        <p:nvSpPr>
          <p:cNvPr id="11" name="ZoneTexte 10">
            <a:extLst>
              <a:ext uri="{FF2B5EF4-FFF2-40B4-BE49-F238E27FC236}">
                <a16:creationId xmlns:a16="http://schemas.microsoft.com/office/drawing/2014/main" id="{02899F57-7B5B-42E0-C821-7DE68DDEBD87}"/>
              </a:ext>
            </a:extLst>
          </p:cNvPr>
          <p:cNvSpPr txBox="1"/>
          <p:nvPr/>
        </p:nvSpPr>
        <p:spPr>
          <a:xfrm>
            <a:off x="3498877" y="6417404"/>
            <a:ext cx="1715534"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South pole: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endParaRPr lang="fr-FR" dirty="0">
              <a:latin typeface="Times New Roman" panose="02020603050405020304" pitchFamily="18" charset="0"/>
              <a:cs typeface="Times New Roman" panose="02020603050405020304" pitchFamily="18" charset="0"/>
            </a:endParaRPr>
          </a:p>
        </p:txBody>
      </p:sp>
      <p:sp>
        <p:nvSpPr>
          <p:cNvPr id="12" name="Arc 11">
            <a:extLst>
              <a:ext uri="{FF2B5EF4-FFF2-40B4-BE49-F238E27FC236}">
                <a16:creationId xmlns:a16="http://schemas.microsoft.com/office/drawing/2014/main" id="{61713308-A941-A438-A81F-27778712470E}"/>
              </a:ext>
            </a:extLst>
          </p:cNvPr>
          <p:cNvSpPr/>
          <p:nvPr/>
        </p:nvSpPr>
        <p:spPr>
          <a:xfrm>
            <a:off x="1186518" y="1192034"/>
            <a:ext cx="5651162" cy="4958080"/>
          </a:xfrm>
          <a:prstGeom prst="arc">
            <a:avLst>
              <a:gd name="adj1" fmla="val 16240734"/>
              <a:gd name="adj2" fmla="val 19991143"/>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sp>
        <p:nvSpPr>
          <p:cNvPr id="14" name="Arc 13">
            <a:extLst>
              <a:ext uri="{FF2B5EF4-FFF2-40B4-BE49-F238E27FC236}">
                <a16:creationId xmlns:a16="http://schemas.microsoft.com/office/drawing/2014/main" id="{2343D614-8C04-826B-5EF2-B16CA7938741}"/>
              </a:ext>
            </a:extLst>
          </p:cNvPr>
          <p:cNvSpPr/>
          <p:nvPr/>
        </p:nvSpPr>
        <p:spPr>
          <a:xfrm>
            <a:off x="5956340" y="2561712"/>
            <a:ext cx="881340" cy="2525371"/>
          </a:xfrm>
          <a:prstGeom prst="arc">
            <a:avLst>
              <a:gd name="adj1" fmla="val 16644684"/>
              <a:gd name="adj2" fmla="val 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 name="Arc 14">
            <a:extLst>
              <a:ext uri="{FF2B5EF4-FFF2-40B4-BE49-F238E27FC236}">
                <a16:creationId xmlns:a16="http://schemas.microsoft.com/office/drawing/2014/main" id="{EE2C39DC-C9EB-50D6-7EAA-FA0601A97DE8}"/>
              </a:ext>
            </a:extLst>
          </p:cNvPr>
          <p:cNvSpPr/>
          <p:nvPr/>
        </p:nvSpPr>
        <p:spPr>
          <a:xfrm rot="3809963">
            <a:off x="2621770" y="1923886"/>
            <a:ext cx="3776510" cy="4841617"/>
          </a:xfrm>
          <a:prstGeom prst="arc">
            <a:avLst>
              <a:gd name="adj1" fmla="val 16855829"/>
              <a:gd name="adj2" fmla="val 18880993"/>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Arc 15">
            <a:extLst>
              <a:ext uri="{FF2B5EF4-FFF2-40B4-BE49-F238E27FC236}">
                <a16:creationId xmlns:a16="http://schemas.microsoft.com/office/drawing/2014/main" id="{A9F62090-8052-AF5D-48D3-4E759201657D}"/>
              </a:ext>
            </a:extLst>
          </p:cNvPr>
          <p:cNvSpPr/>
          <p:nvPr/>
        </p:nvSpPr>
        <p:spPr>
          <a:xfrm rot="9402691">
            <a:off x="3187881" y="4212501"/>
            <a:ext cx="3465276" cy="2043737"/>
          </a:xfrm>
          <a:prstGeom prst="arc">
            <a:avLst>
              <a:gd name="adj1" fmla="val 12132996"/>
              <a:gd name="adj2" fmla="val 19212622"/>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ZoneTexte 16">
            <a:extLst>
              <a:ext uri="{FF2B5EF4-FFF2-40B4-BE49-F238E27FC236}">
                <a16:creationId xmlns:a16="http://schemas.microsoft.com/office/drawing/2014/main" id="{71BC032F-4386-1116-BFD4-C40F825A2D39}"/>
              </a:ext>
            </a:extLst>
          </p:cNvPr>
          <p:cNvSpPr txBox="1"/>
          <p:nvPr/>
        </p:nvSpPr>
        <p:spPr>
          <a:xfrm>
            <a:off x="6851137" y="501699"/>
            <a:ext cx="5340863" cy="6124754"/>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When we travel on the sphere from the north pole to the south pole, 0 ≤ θ ≤ π, the sections of the sphere, at constant θ, are circles [1] whose radius varies from 0 at the north pole, to R at the equator, and then from R to zero at the south pole. 
For the 3D hypersphere, it's the same principle, but the circles are replaced by spheres [2]
[1] Circles are objects of dimension 1 with maximum symmetry (homogeneous and isotropic)
[2] Same for spheres, but in 2D</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3205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2" grpId="0" animBg="1"/>
      <p:bldP spid="14" grpId="0"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1A53A5A-71CF-B998-AD0D-B876B8DB78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554" y="746921"/>
            <a:ext cx="11165952" cy="5508812"/>
          </a:xfrm>
          <a:prstGeom prst="rect">
            <a:avLst/>
          </a:prstGeom>
          <a:noFill/>
          <a:ln>
            <a:solidFill>
              <a:schemeClr val="tx1"/>
            </a:solidFill>
            <a:prstDash val="lgDash"/>
          </a:ln>
          <a:extLst>
            <a:ext uri="{909E8E84-426E-40DD-AFC4-6F175D3DCCD1}">
              <a14:hiddenFill xmlns:a14="http://schemas.microsoft.com/office/drawing/2010/main">
                <a:solidFill>
                  <a:srgbClr val="FFFFFF"/>
                </a:solidFill>
              </a14:hiddenFill>
            </a:ext>
          </a:extLst>
        </p:spPr>
      </p:pic>
      <p:cxnSp>
        <p:nvCxnSpPr>
          <p:cNvPr id="3" name="Connecteur droit avec flèche 2">
            <a:extLst>
              <a:ext uri="{FF2B5EF4-FFF2-40B4-BE49-F238E27FC236}">
                <a16:creationId xmlns:a16="http://schemas.microsoft.com/office/drawing/2014/main" id="{A7CB5158-EE71-BE56-5624-38F06D56F75D}"/>
              </a:ext>
            </a:extLst>
          </p:cNvPr>
          <p:cNvCxnSpPr/>
          <p:nvPr/>
        </p:nvCxnSpPr>
        <p:spPr>
          <a:xfrm flipV="1">
            <a:off x="1581376" y="554019"/>
            <a:ext cx="0" cy="436760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 name="Connecteur droit avec flèche 4">
            <a:extLst>
              <a:ext uri="{FF2B5EF4-FFF2-40B4-BE49-F238E27FC236}">
                <a16:creationId xmlns:a16="http://schemas.microsoft.com/office/drawing/2014/main" id="{DD7F9486-EB1D-F7A9-BB38-FA45D7FF67F5}"/>
              </a:ext>
            </a:extLst>
          </p:cNvPr>
          <p:cNvCxnSpPr>
            <a:cxnSpLocks/>
          </p:cNvCxnSpPr>
          <p:nvPr/>
        </p:nvCxnSpPr>
        <p:spPr>
          <a:xfrm>
            <a:off x="1585933" y="4844522"/>
            <a:ext cx="10412229" cy="40477"/>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7" name="Étoile : 5 branches 6">
            <a:extLst>
              <a:ext uri="{FF2B5EF4-FFF2-40B4-BE49-F238E27FC236}">
                <a16:creationId xmlns:a16="http://schemas.microsoft.com/office/drawing/2014/main" id="{0C1E5097-4B94-48E0-D6E9-44E83EE9458A}"/>
              </a:ext>
            </a:extLst>
          </p:cNvPr>
          <p:cNvSpPr/>
          <p:nvPr/>
        </p:nvSpPr>
        <p:spPr>
          <a:xfrm>
            <a:off x="1468420" y="4647303"/>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Étoile : 5 branches 7">
            <a:extLst>
              <a:ext uri="{FF2B5EF4-FFF2-40B4-BE49-F238E27FC236}">
                <a16:creationId xmlns:a16="http://schemas.microsoft.com/office/drawing/2014/main" id="{D151522C-880E-CBDC-708B-B890B662D524}"/>
              </a:ext>
            </a:extLst>
          </p:cNvPr>
          <p:cNvSpPr/>
          <p:nvPr/>
        </p:nvSpPr>
        <p:spPr>
          <a:xfrm>
            <a:off x="5976770" y="1984786"/>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Étoile : 5 branches 10">
            <a:extLst>
              <a:ext uri="{FF2B5EF4-FFF2-40B4-BE49-F238E27FC236}">
                <a16:creationId xmlns:a16="http://schemas.microsoft.com/office/drawing/2014/main" id="{E80474DF-4F11-F28B-15CA-1A2DE51A9842}"/>
              </a:ext>
            </a:extLst>
          </p:cNvPr>
          <p:cNvSpPr/>
          <p:nvPr/>
        </p:nvSpPr>
        <p:spPr>
          <a:xfrm>
            <a:off x="2377443" y="3258671"/>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Étoile : 5 branches 11">
            <a:extLst>
              <a:ext uri="{FF2B5EF4-FFF2-40B4-BE49-F238E27FC236}">
                <a16:creationId xmlns:a16="http://schemas.microsoft.com/office/drawing/2014/main" id="{15081263-7862-15F5-686C-972AB6661B01}"/>
              </a:ext>
            </a:extLst>
          </p:cNvPr>
          <p:cNvSpPr/>
          <p:nvPr/>
        </p:nvSpPr>
        <p:spPr>
          <a:xfrm>
            <a:off x="10178012" y="4727985"/>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Étoile : 5 branches 12">
            <a:extLst>
              <a:ext uri="{FF2B5EF4-FFF2-40B4-BE49-F238E27FC236}">
                <a16:creationId xmlns:a16="http://schemas.microsoft.com/office/drawing/2014/main" id="{58BC4AD1-F8C9-FFB7-9D53-9C4DBD548B81}"/>
              </a:ext>
            </a:extLst>
          </p:cNvPr>
          <p:cNvSpPr/>
          <p:nvPr/>
        </p:nvSpPr>
        <p:spPr>
          <a:xfrm>
            <a:off x="9310910" y="3318742"/>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a:extLst>
              <a:ext uri="{FF2B5EF4-FFF2-40B4-BE49-F238E27FC236}">
                <a16:creationId xmlns:a16="http://schemas.microsoft.com/office/drawing/2014/main" id="{C1ABD331-EC56-1894-D04C-314658CF199C}"/>
              </a:ext>
            </a:extLst>
          </p:cNvPr>
          <p:cNvCxnSpPr>
            <a:cxnSpLocks/>
          </p:cNvCxnSpPr>
          <p:nvPr/>
        </p:nvCxnSpPr>
        <p:spPr>
          <a:xfrm>
            <a:off x="1559860" y="2076223"/>
            <a:ext cx="10066468"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ZoneTexte 17">
            <a:extLst>
              <a:ext uri="{FF2B5EF4-FFF2-40B4-BE49-F238E27FC236}">
                <a16:creationId xmlns:a16="http://schemas.microsoft.com/office/drawing/2014/main" id="{D710DB25-E8E3-5717-C1CB-879255D9265C}"/>
              </a:ext>
            </a:extLst>
          </p:cNvPr>
          <p:cNvSpPr txBox="1"/>
          <p:nvPr/>
        </p:nvSpPr>
        <p:spPr>
          <a:xfrm>
            <a:off x="1113418" y="173930"/>
            <a:ext cx="71000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2a/C</a:t>
            </a:r>
          </a:p>
        </p:txBody>
      </p:sp>
      <p:sp>
        <p:nvSpPr>
          <p:cNvPr id="20" name="ZoneTexte 19">
            <a:extLst>
              <a:ext uri="{FF2B5EF4-FFF2-40B4-BE49-F238E27FC236}">
                <a16:creationId xmlns:a16="http://schemas.microsoft.com/office/drawing/2014/main" id="{3665C247-4C81-F411-EE5D-8F5C3FE55F32}"/>
              </a:ext>
            </a:extLst>
          </p:cNvPr>
          <p:cNvSpPr txBox="1"/>
          <p:nvPr/>
        </p:nvSpPr>
        <p:spPr>
          <a:xfrm rot="235290">
            <a:off x="11655707" y="4931137"/>
            <a:ext cx="623943" cy="369332"/>
          </a:xfrm>
          <a:prstGeom prst="rect">
            <a:avLst/>
          </a:prstGeom>
          <a:noFill/>
        </p:spPr>
        <p:txBody>
          <a:bodyPr wrap="square" rtlCol="0">
            <a:spAutoFit/>
          </a:bodyPr>
          <a:lstStyle/>
          <a:p>
            <a:r>
              <a:rPr lang="fr-FR" dirty="0"/>
              <a:t>2t/C</a:t>
            </a:r>
          </a:p>
        </p:txBody>
      </p:sp>
      <p:cxnSp>
        <p:nvCxnSpPr>
          <p:cNvPr id="22" name="Connecteur droit 21">
            <a:extLst>
              <a:ext uri="{FF2B5EF4-FFF2-40B4-BE49-F238E27FC236}">
                <a16:creationId xmlns:a16="http://schemas.microsoft.com/office/drawing/2014/main" id="{7A29636C-2FC4-9C68-6B11-00382B4D678D}"/>
              </a:ext>
            </a:extLst>
          </p:cNvPr>
          <p:cNvCxnSpPr>
            <a:cxnSpLocks/>
            <a:endCxn id="13" idx="4"/>
          </p:cNvCxnSpPr>
          <p:nvPr/>
        </p:nvCxnSpPr>
        <p:spPr>
          <a:xfrm>
            <a:off x="1617915" y="3377910"/>
            <a:ext cx="7875875" cy="2468"/>
          </a:xfrm>
          <a:prstGeom prst="line">
            <a:avLst/>
          </a:prstGeom>
        </p:spPr>
        <p:style>
          <a:lnRef idx="1">
            <a:schemeClr val="accent1"/>
          </a:lnRef>
          <a:fillRef idx="0">
            <a:schemeClr val="accent1"/>
          </a:fillRef>
          <a:effectRef idx="0">
            <a:schemeClr val="accent1"/>
          </a:effectRef>
          <a:fontRef idx="minor">
            <a:schemeClr val="tx1"/>
          </a:fontRef>
        </p:style>
      </p:cxnSp>
      <p:sp>
        <p:nvSpPr>
          <p:cNvPr id="24" name="ZoneTexte 23">
            <a:extLst>
              <a:ext uri="{FF2B5EF4-FFF2-40B4-BE49-F238E27FC236}">
                <a16:creationId xmlns:a16="http://schemas.microsoft.com/office/drawing/2014/main" id="{E9676C30-2F83-6D8D-A511-19A9BC809A74}"/>
              </a:ext>
            </a:extLst>
          </p:cNvPr>
          <p:cNvSpPr txBox="1"/>
          <p:nvPr/>
        </p:nvSpPr>
        <p:spPr>
          <a:xfrm>
            <a:off x="1156448" y="3253291"/>
            <a:ext cx="295835" cy="369332"/>
          </a:xfrm>
          <a:prstGeom prst="rect">
            <a:avLst/>
          </a:prstGeom>
          <a:noFill/>
        </p:spPr>
        <p:txBody>
          <a:bodyPr wrap="square" rtlCol="0">
            <a:spAutoFit/>
          </a:bodyPr>
          <a:lstStyle/>
          <a:p>
            <a:r>
              <a:rPr lang="fr-FR" dirty="0"/>
              <a:t>1</a:t>
            </a:r>
          </a:p>
        </p:txBody>
      </p:sp>
      <p:sp>
        <p:nvSpPr>
          <p:cNvPr id="25" name="ZoneTexte 24">
            <a:extLst>
              <a:ext uri="{FF2B5EF4-FFF2-40B4-BE49-F238E27FC236}">
                <a16:creationId xmlns:a16="http://schemas.microsoft.com/office/drawing/2014/main" id="{9C447685-2B0E-D55F-F9FA-0600E86A2782}"/>
              </a:ext>
            </a:extLst>
          </p:cNvPr>
          <p:cNvSpPr txBox="1"/>
          <p:nvPr/>
        </p:nvSpPr>
        <p:spPr>
          <a:xfrm>
            <a:off x="1122832" y="1800120"/>
            <a:ext cx="248321" cy="369332"/>
          </a:xfrm>
          <a:prstGeom prst="rect">
            <a:avLst/>
          </a:prstGeom>
          <a:noFill/>
        </p:spPr>
        <p:txBody>
          <a:bodyPr wrap="square" rtlCol="0">
            <a:spAutoFit/>
          </a:bodyPr>
          <a:lstStyle/>
          <a:p>
            <a:r>
              <a:rPr lang="fr-FR" dirty="0"/>
              <a:t>2</a:t>
            </a:r>
          </a:p>
        </p:txBody>
      </p:sp>
      <p:sp>
        <p:nvSpPr>
          <p:cNvPr id="4" name="ZoneTexte 3">
            <a:extLst>
              <a:ext uri="{FF2B5EF4-FFF2-40B4-BE49-F238E27FC236}">
                <a16:creationId xmlns:a16="http://schemas.microsoft.com/office/drawing/2014/main" id="{50D71F42-65BD-D507-9F5F-48856066F033}"/>
              </a:ext>
            </a:extLst>
          </p:cNvPr>
          <p:cNvSpPr txBox="1"/>
          <p:nvPr/>
        </p:nvSpPr>
        <p:spPr>
          <a:xfrm>
            <a:off x="969884" y="4475190"/>
            <a:ext cx="668961"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0</a:t>
            </a:r>
          </a:p>
        </p:txBody>
      </p:sp>
      <p:sp>
        <p:nvSpPr>
          <p:cNvPr id="6" name="ZoneTexte 5">
            <a:extLst>
              <a:ext uri="{FF2B5EF4-FFF2-40B4-BE49-F238E27FC236}">
                <a16:creationId xmlns:a16="http://schemas.microsoft.com/office/drawing/2014/main" id="{1D22B178-C2FD-66FC-1655-65323F8C6F9D}"/>
              </a:ext>
            </a:extLst>
          </p:cNvPr>
          <p:cNvSpPr txBox="1"/>
          <p:nvPr/>
        </p:nvSpPr>
        <p:spPr>
          <a:xfrm>
            <a:off x="1777920" y="3038153"/>
            <a:ext cx="928036"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a:t>
            </a:r>
            <a:r>
              <a:rPr lang="el-GR" dirty="0">
                <a:solidFill>
                  <a:srgbClr val="FF0000"/>
                </a:solidFill>
                <a:latin typeface="Times New Roman" panose="02020603050405020304" pitchFamily="18" charset="0"/>
                <a:cs typeface="Times New Roman" panose="02020603050405020304" pitchFamily="18" charset="0"/>
              </a:rPr>
              <a:t>π</a:t>
            </a:r>
            <a:r>
              <a:rPr lang="fr-FR" dirty="0">
                <a:solidFill>
                  <a:srgbClr val="FF0000"/>
                </a:solidFill>
                <a:latin typeface="Times New Roman" panose="02020603050405020304" pitchFamily="18" charset="0"/>
                <a:cs typeface="Times New Roman" panose="02020603050405020304" pitchFamily="18" charset="0"/>
              </a:rPr>
              <a:t>/2</a:t>
            </a:r>
            <a:endParaRPr lang="fr-FR" dirty="0">
              <a:solidFill>
                <a:srgbClr val="FF0000"/>
              </a:solidFill>
              <a:cs typeface="Times New Roman" panose="02020603050405020304" pitchFamily="18" charset="0"/>
            </a:endParaRPr>
          </a:p>
        </p:txBody>
      </p:sp>
      <p:sp>
        <p:nvSpPr>
          <p:cNvPr id="9" name="ZoneTexte 8">
            <a:extLst>
              <a:ext uri="{FF2B5EF4-FFF2-40B4-BE49-F238E27FC236}">
                <a16:creationId xmlns:a16="http://schemas.microsoft.com/office/drawing/2014/main" id="{BEE85E73-5012-5D0B-751B-345A27E31833}"/>
              </a:ext>
            </a:extLst>
          </p:cNvPr>
          <p:cNvSpPr txBox="1"/>
          <p:nvPr/>
        </p:nvSpPr>
        <p:spPr>
          <a:xfrm>
            <a:off x="5761519" y="1634743"/>
            <a:ext cx="720561"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a:t>
            </a:r>
            <a:r>
              <a:rPr lang="el-GR" dirty="0">
                <a:solidFill>
                  <a:srgbClr val="FF0000"/>
                </a:solidFill>
                <a:latin typeface="Times New Roman" panose="02020603050405020304" pitchFamily="18" charset="0"/>
                <a:cs typeface="Times New Roman" panose="02020603050405020304" pitchFamily="18" charset="0"/>
              </a:rPr>
              <a:t>π</a:t>
            </a:r>
            <a:endParaRPr lang="fr-FR" dirty="0">
              <a:solidFill>
                <a:srgbClr val="FF0000"/>
              </a:solidFill>
              <a:cs typeface="Times New Roman" panose="02020603050405020304" pitchFamily="18" charset="0"/>
            </a:endParaRPr>
          </a:p>
        </p:txBody>
      </p:sp>
      <p:sp>
        <p:nvSpPr>
          <p:cNvPr id="10" name="ZoneTexte 9">
            <a:extLst>
              <a:ext uri="{FF2B5EF4-FFF2-40B4-BE49-F238E27FC236}">
                <a16:creationId xmlns:a16="http://schemas.microsoft.com/office/drawing/2014/main" id="{E2726040-95B5-9120-E4E5-EBEC5FD73D4A}"/>
              </a:ext>
            </a:extLst>
          </p:cNvPr>
          <p:cNvSpPr txBox="1"/>
          <p:nvPr/>
        </p:nvSpPr>
        <p:spPr>
          <a:xfrm>
            <a:off x="9344295" y="2985585"/>
            <a:ext cx="887506"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3</a:t>
            </a:r>
            <a:r>
              <a:rPr lang="el-GR" dirty="0">
                <a:solidFill>
                  <a:srgbClr val="FF0000"/>
                </a:solidFill>
                <a:latin typeface="Times New Roman" panose="02020603050405020304" pitchFamily="18" charset="0"/>
                <a:cs typeface="Times New Roman" panose="02020603050405020304" pitchFamily="18" charset="0"/>
              </a:rPr>
              <a:t>π</a:t>
            </a:r>
            <a:r>
              <a:rPr lang="fr-FR" dirty="0">
                <a:solidFill>
                  <a:srgbClr val="FF0000"/>
                </a:solidFill>
                <a:latin typeface="Times New Roman" panose="02020603050405020304" pitchFamily="18" charset="0"/>
                <a:cs typeface="Times New Roman" panose="02020603050405020304" pitchFamily="18" charset="0"/>
              </a:rPr>
              <a:t>/2</a:t>
            </a:r>
            <a:endParaRPr lang="fr-FR" dirty="0">
              <a:solidFill>
                <a:srgbClr val="FF0000"/>
              </a:solidFill>
              <a:cs typeface="Times New Roman" panose="02020603050405020304" pitchFamily="18" charset="0"/>
            </a:endParaRPr>
          </a:p>
        </p:txBody>
      </p:sp>
      <p:sp>
        <p:nvSpPr>
          <p:cNvPr id="15" name="ZoneTexte 14">
            <a:extLst>
              <a:ext uri="{FF2B5EF4-FFF2-40B4-BE49-F238E27FC236}">
                <a16:creationId xmlns:a16="http://schemas.microsoft.com/office/drawing/2014/main" id="{F33938B5-19D8-AD89-A8B8-D2058764B8C6}"/>
              </a:ext>
            </a:extLst>
          </p:cNvPr>
          <p:cNvSpPr txBox="1"/>
          <p:nvPr/>
        </p:nvSpPr>
        <p:spPr>
          <a:xfrm>
            <a:off x="10231801" y="4372415"/>
            <a:ext cx="736135"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2</a:t>
            </a:r>
            <a:r>
              <a:rPr lang="el-GR" dirty="0">
                <a:solidFill>
                  <a:srgbClr val="FF0000"/>
                </a:solidFill>
                <a:latin typeface="Times New Roman" panose="02020603050405020304" pitchFamily="18" charset="0"/>
                <a:cs typeface="Times New Roman" panose="02020603050405020304" pitchFamily="18" charset="0"/>
              </a:rPr>
              <a:t>π</a:t>
            </a:r>
            <a:endParaRPr lang="fr-FR" dirty="0">
              <a:solidFill>
                <a:srgbClr val="FF0000"/>
              </a:solidFill>
              <a:cs typeface="Times New Roman" panose="02020603050405020304" pitchFamily="18" charset="0"/>
            </a:endParaRPr>
          </a:p>
        </p:txBody>
      </p:sp>
      <p:cxnSp>
        <p:nvCxnSpPr>
          <p:cNvPr id="17" name="Connecteur droit 16">
            <a:extLst>
              <a:ext uri="{FF2B5EF4-FFF2-40B4-BE49-F238E27FC236}">
                <a16:creationId xmlns:a16="http://schemas.microsoft.com/office/drawing/2014/main" id="{B92BB2C4-FFB8-4DD1-24C9-37EDDD0ABF0D}"/>
              </a:ext>
            </a:extLst>
          </p:cNvPr>
          <p:cNvCxnSpPr/>
          <p:nvPr/>
        </p:nvCxnSpPr>
        <p:spPr>
          <a:xfrm>
            <a:off x="2458720" y="3348317"/>
            <a:ext cx="0" cy="1460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7EC853C5-A569-3569-36CD-1485374A3CF5}"/>
              </a:ext>
            </a:extLst>
          </p:cNvPr>
          <p:cNvCxnSpPr>
            <a:cxnSpLocks/>
          </p:cNvCxnSpPr>
          <p:nvPr/>
        </p:nvCxnSpPr>
        <p:spPr>
          <a:xfrm>
            <a:off x="6088530" y="2026362"/>
            <a:ext cx="0" cy="276224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CD168459-3886-D980-AA82-C1D4AC89CABB}"/>
              </a:ext>
            </a:extLst>
          </p:cNvPr>
          <p:cNvCxnSpPr>
            <a:cxnSpLocks/>
          </p:cNvCxnSpPr>
          <p:nvPr/>
        </p:nvCxnSpPr>
        <p:spPr>
          <a:xfrm>
            <a:off x="9435735" y="3339353"/>
            <a:ext cx="0" cy="1440291"/>
          </a:xfrm>
          <a:prstGeom prst="line">
            <a:avLst/>
          </a:prstGeom>
        </p:spPr>
        <p:style>
          <a:lnRef idx="1">
            <a:schemeClr val="accent1"/>
          </a:lnRef>
          <a:fillRef idx="0">
            <a:schemeClr val="accent1"/>
          </a:fillRef>
          <a:effectRef idx="0">
            <a:schemeClr val="accent1"/>
          </a:effectRef>
          <a:fontRef idx="minor">
            <a:schemeClr val="tx1"/>
          </a:fontRef>
        </p:style>
      </p:cxnSp>
      <p:sp>
        <p:nvSpPr>
          <p:cNvPr id="30" name="ZoneTexte 29">
            <a:extLst>
              <a:ext uri="{FF2B5EF4-FFF2-40B4-BE49-F238E27FC236}">
                <a16:creationId xmlns:a16="http://schemas.microsoft.com/office/drawing/2014/main" id="{89D3DB25-5BC1-3742-4787-51C8C437E7F9}"/>
              </a:ext>
            </a:extLst>
          </p:cNvPr>
          <p:cNvSpPr txBox="1"/>
          <p:nvPr/>
        </p:nvSpPr>
        <p:spPr>
          <a:xfrm>
            <a:off x="1452283" y="4924018"/>
            <a:ext cx="253349" cy="369332"/>
          </a:xfrm>
          <a:prstGeom prst="rect">
            <a:avLst/>
          </a:prstGeom>
          <a:noFill/>
        </p:spPr>
        <p:txBody>
          <a:bodyPr wrap="square" rtlCol="0">
            <a:spAutoFit/>
          </a:bodyPr>
          <a:lstStyle/>
          <a:p>
            <a:r>
              <a:rPr lang="fr-FR" dirty="0"/>
              <a:t>0</a:t>
            </a:r>
          </a:p>
        </p:txBody>
      </p:sp>
      <p:sp>
        <p:nvSpPr>
          <p:cNvPr id="33" name="ZoneTexte 32">
            <a:extLst>
              <a:ext uri="{FF2B5EF4-FFF2-40B4-BE49-F238E27FC236}">
                <a16:creationId xmlns:a16="http://schemas.microsoft.com/office/drawing/2014/main" id="{C37818F4-AD5D-4D56-B6CC-66E6366FE648}"/>
              </a:ext>
            </a:extLst>
          </p:cNvPr>
          <p:cNvSpPr txBox="1"/>
          <p:nvPr/>
        </p:nvSpPr>
        <p:spPr>
          <a:xfrm>
            <a:off x="2042163" y="4978846"/>
            <a:ext cx="853440"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/2)-1</a:t>
            </a:r>
            <a:endParaRPr lang="fr-FR" dirty="0"/>
          </a:p>
        </p:txBody>
      </p:sp>
      <p:sp>
        <p:nvSpPr>
          <p:cNvPr id="34" name="ZoneTexte 33">
            <a:extLst>
              <a:ext uri="{FF2B5EF4-FFF2-40B4-BE49-F238E27FC236}">
                <a16:creationId xmlns:a16="http://schemas.microsoft.com/office/drawing/2014/main" id="{B667ED40-8287-D902-662C-2B9AE136D684}"/>
              </a:ext>
            </a:extLst>
          </p:cNvPr>
          <p:cNvSpPr txBox="1"/>
          <p:nvPr/>
        </p:nvSpPr>
        <p:spPr>
          <a:xfrm>
            <a:off x="5900570" y="4931137"/>
            <a:ext cx="335280" cy="369332"/>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π</a:t>
            </a:r>
            <a:endParaRPr lang="fr-FR" dirty="0"/>
          </a:p>
        </p:txBody>
      </p:sp>
      <p:sp>
        <p:nvSpPr>
          <p:cNvPr id="35" name="ZoneTexte 34">
            <a:extLst>
              <a:ext uri="{FF2B5EF4-FFF2-40B4-BE49-F238E27FC236}">
                <a16:creationId xmlns:a16="http://schemas.microsoft.com/office/drawing/2014/main" id="{BA0610A5-375A-7826-8D3D-803513DCE37A}"/>
              </a:ext>
            </a:extLst>
          </p:cNvPr>
          <p:cNvSpPr txBox="1"/>
          <p:nvPr/>
        </p:nvSpPr>
        <p:spPr>
          <a:xfrm>
            <a:off x="8917574" y="4948944"/>
            <a:ext cx="1041836"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(3</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/2)+1</a:t>
            </a:r>
            <a:endParaRPr lang="fr-FR" dirty="0"/>
          </a:p>
        </p:txBody>
      </p:sp>
      <p:sp>
        <p:nvSpPr>
          <p:cNvPr id="37" name="ZoneTexte 36">
            <a:extLst>
              <a:ext uri="{FF2B5EF4-FFF2-40B4-BE49-F238E27FC236}">
                <a16:creationId xmlns:a16="http://schemas.microsoft.com/office/drawing/2014/main" id="{B0E7A35C-C615-F2C8-1218-8D9F47D0810C}"/>
              </a:ext>
            </a:extLst>
          </p:cNvPr>
          <p:cNvSpPr txBox="1"/>
          <p:nvPr/>
        </p:nvSpPr>
        <p:spPr>
          <a:xfrm>
            <a:off x="10178011" y="4910021"/>
            <a:ext cx="42185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2</a:t>
            </a:r>
            <a:r>
              <a:rPr lang="el-GR" dirty="0">
                <a:latin typeface="Times New Roman" panose="02020603050405020304" pitchFamily="18" charset="0"/>
                <a:cs typeface="Times New Roman" panose="02020603050405020304" pitchFamily="18" charset="0"/>
              </a:rPr>
              <a:t>π</a:t>
            </a:r>
            <a:endParaRPr lang="fr-FR" dirty="0"/>
          </a:p>
        </p:txBody>
      </p:sp>
      <p:sp>
        <p:nvSpPr>
          <p:cNvPr id="2" name="Ellipse 1">
            <a:extLst>
              <a:ext uri="{FF2B5EF4-FFF2-40B4-BE49-F238E27FC236}">
                <a16:creationId xmlns:a16="http://schemas.microsoft.com/office/drawing/2014/main" id="{365790F0-3D9D-2180-8787-AFFA49F84E34}"/>
              </a:ext>
            </a:extLst>
          </p:cNvPr>
          <p:cNvSpPr/>
          <p:nvPr/>
        </p:nvSpPr>
        <p:spPr>
          <a:xfrm>
            <a:off x="942002" y="3375680"/>
            <a:ext cx="2913827" cy="2889305"/>
          </a:xfrm>
          <a:prstGeom prst="ellipse">
            <a:avLst/>
          </a:prstGeom>
          <a:noFill/>
          <a:ln w="28575">
            <a:solidFill>
              <a:srgbClr val="00B050"/>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a:extLst>
              <a:ext uri="{FF2B5EF4-FFF2-40B4-BE49-F238E27FC236}">
                <a16:creationId xmlns:a16="http://schemas.microsoft.com/office/drawing/2014/main" id="{5B1C1491-DC52-90BB-4014-5724C37F96DE}"/>
              </a:ext>
            </a:extLst>
          </p:cNvPr>
          <p:cNvSpPr/>
          <p:nvPr/>
        </p:nvSpPr>
        <p:spPr>
          <a:xfrm>
            <a:off x="3305478" y="2077749"/>
            <a:ext cx="5519787" cy="5403789"/>
          </a:xfrm>
          <a:prstGeom prst="ellipse">
            <a:avLst/>
          </a:prstGeom>
          <a:noFill/>
          <a:ln w="28575">
            <a:solidFill>
              <a:srgbClr val="00B05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a:extLst>
              <a:ext uri="{FF2B5EF4-FFF2-40B4-BE49-F238E27FC236}">
                <a16:creationId xmlns:a16="http://schemas.microsoft.com/office/drawing/2014/main" id="{26140F2B-BCA1-9DF9-39F2-1850B89E51A4}"/>
              </a:ext>
            </a:extLst>
          </p:cNvPr>
          <p:cNvSpPr/>
          <p:nvPr/>
        </p:nvSpPr>
        <p:spPr>
          <a:xfrm>
            <a:off x="8266182" y="3334991"/>
            <a:ext cx="2790810" cy="2889306"/>
          </a:xfrm>
          <a:prstGeom prst="ellipse">
            <a:avLst/>
          </a:prstGeom>
          <a:noFill/>
          <a:ln w="28575">
            <a:solidFill>
              <a:srgbClr val="00B050"/>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17E72623-46CD-C612-AB3C-1B24B511667E}"/>
              </a:ext>
            </a:extLst>
          </p:cNvPr>
          <p:cNvSpPr txBox="1"/>
          <p:nvPr/>
        </p:nvSpPr>
        <p:spPr>
          <a:xfrm>
            <a:off x="71120" y="6458079"/>
            <a:ext cx="3444240" cy="369332"/>
          </a:xfrm>
          <a:prstGeom prst="rect">
            <a:avLst/>
          </a:prstGeom>
          <a:noFill/>
        </p:spPr>
        <p:txBody>
          <a:bodyPr wrap="square" rtlCol="0">
            <a:spAutoFit/>
          </a:bodyPr>
          <a:lstStyle/>
          <a:p>
            <a:r>
              <a:rPr lang="en-US" b="1" dirty="0">
                <a:solidFill>
                  <a:srgbClr val="FF0000"/>
                </a:solidFill>
              </a:rPr>
              <a:t>North Pole hypersphere 3D (dot)</a:t>
            </a:r>
            <a:endParaRPr lang="fr-FR" b="1" dirty="0"/>
          </a:p>
        </p:txBody>
      </p:sp>
      <p:sp>
        <p:nvSpPr>
          <p:cNvPr id="26" name="ZoneTexte 25">
            <a:extLst>
              <a:ext uri="{FF2B5EF4-FFF2-40B4-BE49-F238E27FC236}">
                <a16:creationId xmlns:a16="http://schemas.microsoft.com/office/drawing/2014/main" id="{C46E23C4-AA3C-D5C0-DC8E-CDC331C51140}"/>
              </a:ext>
            </a:extLst>
          </p:cNvPr>
          <p:cNvSpPr txBox="1"/>
          <p:nvPr/>
        </p:nvSpPr>
        <p:spPr>
          <a:xfrm>
            <a:off x="8553922" y="6396410"/>
            <a:ext cx="3444240" cy="369332"/>
          </a:xfrm>
          <a:prstGeom prst="rect">
            <a:avLst/>
          </a:prstGeom>
          <a:noFill/>
        </p:spPr>
        <p:txBody>
          <a:bodyPr wrap="square" rtlCol="0">
            <a:spAutoFit/>
          </a:bodyPr>
          <a:lstStyle/>
          <a:p>
            <a:r>
              <a:rPr lang="en-US" b="1" dirty="0">
                <a:solidFill>
                  <a:srgbClr val="FF0000"/>
                </a:solidFill>
              </a:rPr>
              <a:t>South Pole 3D Hypersphere (dot)</a:t>
            </a:r>
            <a:endParaRPr lang="fr-FR" b="1" dirty="0">
              <a:solidFill>
                <a:srgbClr val="FF0000"/>
              </a:solidFill>
            </a:endParaRPr>
          </a:p>
        </p:txBody>
      </p:sp>
      <p:sp>
        <p:nvSpPr>
          <p:cNvPr id="28" name="ZoneTexte 27">
            <a:extLst>
              <a:ext uri="{FF2B5EF4-FFF2-40B4-BE49-F238E27FC236}">
                <a16:creationId xmlns:a16="http://schemas.microsoft.com/office/drawing/2014/main" id="{F68D7731-0AA6-0597-80D3-790A441EF2AD}"/>
              </a:ext>
            </a:extLst>
          </p:cNvPr>
          <p:cNvSpPr txBox="1"/>
          <p:nvPr/>
        </p:nvSpPr>
        <p:spPr>
          <a:xfrm>
            <a:off x="4308104" y="6322994"/>
            <a:ext cx="4373514" cy="369332"/>
          </a:xfrm>
          <a:prstGeom prst="rect">
            <a:avLst/>
          </a:prstGeom>
          <a:noFill/>
        </p:spPr>
        <p:txBody>
          <a:bodyPr wrap="square" rtlCol="0">
            <a:spAutoFit/>
          </a:bodyPr>
          <a:lstStyle/>
          <a:p>
            <a:r>
              <a:rPr lang="en-US" b="1" dirty="0">
                <a:solidFill>
                  <a:srgbClr val="FF0000"/>
                </a:solidFill>
              </a:rPr>
              <a:t>Equator Hypersphere 3D: Large Sphere</a:t>
            </a:r>
            <a:endParaRPr lang="fr-FR" b="1" dirty="0">
              <a:solidFill>
                <a:srgbClr val="FF0000"/>
              </a:solidFill>
            </a:endParaRPr>
          </a:p>
        </p:txBody>
      </p:sp>
      <p:sp>
        <p:nvSpPr>
          <p:cNvPr id="29" name="Flèche : haut 28">
            <a:extLst>
              <a:ext uri="{FF2B5EF4-FFF2-40B4-BE49-F238E27FC236}">
                <a16:creationId xmlns:a16="http://schemas.microsoft.com/office/drawing/2014/main" id="{49AD08C2-F3C5-2285-49D8-5159DF9D2AB7}"/>
              </a:ext>
            </a:extLst>
          </p:cNvPr>
          <p:cNvSpPr/>
          <p:nvPr/>
        </p:nvSpPr>
        <p:spPr>
          <a:xfrm>
            <a:off x="1516177" y="5183808"/>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 haut 30">
            <a:extLst>
              <a:ext uri="{FF2B5EF4-FFF2-40B4-BE49-F238E27FC236}">
                <a16:creationId xmlns:a16="http://schemas.microsoft.com/office/drawing/2014/main" id="{6E148E66-C5CA-1088-B067-F86CEE6A96BC}"/>
              </a:ext>
            </a:extLst>
          </p:cNvPr>
          <p:cNvSpPr/>
          <p:nvPr/>
        </p:nvSpPr>
        <p:spPr>
          <a:xfrm>
            <a:off x="6004659" y="5223257"/>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 haut 31">
            <a:extLst>
              <a:ext uri="{FF2B5EF4-FFF2-40B4-BE49-F238E27FC236}">
                <a16:creationId xmlns:a16="http://schemas.microsoft.com/office/drawing/2014/main" id="{2EB113C1-4A84-D2C6-D73A-A4ABAF868A83}"/>
              </a:ext>
            </a:extLst>
          </p:cNvPr>
          <p:cNvSpPr/>
          <p:nvPr/>
        </p:nvSpPr>
        <p:spPr>
          <a:xfrm>
            <a:off x="10269656" y="5183808"/>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a:extLst>
              <a:ext uri="{FF2B5EF4-FFF2-40B4-BE49-F238E27FC236}">
                <a16:creationId xmlns:a16="http://schemas.microsoft.com/office/drawing/2014/main" id="{AC3E4EFB-1390-8F56-F5F9-F860B3CA23B3}"/>
              </a:ext>
            </a:extLst>
          </p:cNvPr>
          <p:cNvSpPr txBox="1"/>
          <p:nvPr/>
        </p:nvSpPr>
        <p:spPr>
          <a:xfrm>
            <a:off x="2087393" y="-19407"/>
            <a:ext cx="9165968" cy="584775"/>
          </a:xfrm>
          <a:prstGeom prst="rect">
            <a:avLst/>
          </a:prstGeom>
          <a:noFill/>
        </p:spPr>
        <p:txBody>
          <a:bodyPr wrap="square">
            <a:spAutoFit/>
          </a:bodyPr>
          <a:lstStyle/>
          <a:p>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a:t>
            </a:r>
          </a:p>
        </p:txBody>
      </p:sp>
      <p:cxnSp>
        <p:nvCxnSpPr>
          <p:cNvPr id="40" name="Connecteur droit avec flèche 39">
            <a:extLst>
              <a:ext uri="{FF2B5EF4-FFF2-40B4-BE49-F238E27FC236}">
                <a16:creationId xmlns:a16="http://schemas.microsoft.com/office/drawing/2014/main" id="{4D0C21CA-28EF-668C-87F4-E40309BF4B8B}"/>
              </a:ext>
            </a:extLst>
          </p:cNvPr>
          <p:cNvCxnSpPr>
            <a:cxnSpLocks/>
          </p:cNvCxnSpPr>
          <p:nvPr/>
        </p:nvCxnSpPr>
        <p:spPr>
          <a:xfrm flipH="1">
            <a:off x="2895603" y="1634743"/>
            <a:ext cx="2519677" cy="1845364"/>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a:extLst>
              <a:ext uri="{FF2B5EF4-FFF2-40B4-BE49-F238E27FC236}">
                <a16:creationId xmlns:a16="http://schemas.microsoft.com/office/drawing/2014/main" id="{1F08C7B6-785E-4469-39AF-30740A184971}"/>
              </a:ext>
            </a:extLst>
          </p:cNvPr>
          <p:cNvCxnSpPr>
            <a:cxnSpLocks/>
          </p:cNvCxnSpPr>
          <p:nvPr/>
        </p:nvCxnSpPr>
        <p:spPr>
          <a:xfrm flipH="1">
            <a:off x="5555852" y="1634743"/>
            <a:ext cx="205667" cy="409208"/>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a:extLst>
              <a:ext uri="{FF2B5EF4-FFF2-40B4-BE49-F238E27FC236}">
                <a16:creationId xmlns:a16="http://schemas.microsoft.com/office/drawing/2014/main" id="{59DD0584-0960-1654-BFAF-81569C3C2C02}"/>
              </a:ext>
            </a:extLst>
          </p:cNvPr>
          <p:cNvCxnSpPr>
            <a:cxnSpLocks/>
          </p:cNvCxnSpPr>
          <p:nvPr/>
        </p:nvCxnSpPr>
        <p:spPr>
          <a:xfrm>
            <a:off x="6644390" y="1534120"/>
            <a:ext cx="2348583" cy="1903837"/>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7" name="ZoneTexte 46">
            <a:extLst>
              <a:ext uri="{FF2B5EF4-FFF2-40B4-BE49-F238E27FC236}">
                <a16:creationId xmlns:a16="http://schemas.microsoft.com/office/drawing/2014/main" id="{FE0F87F9-1A4E-32D2-AF52-5CBE6A7363CE}"/>
              </a:ext>
            </a:extLst>
          </p:cNvPr>
          <p:cNvSpPr txBox="1"/>
          <p:nvPr/>
        </p:nvSpPr>
        <p:spPr>
          <a:xfrm>
            <a:off x="4425703" y="1340202"/>
            <a:ext cx="3925817" cy="369332"/>
          </a:xfrm>
          <a:prstGeom prst="rect">
            <a:avLst/>
          </a:prstGeom>
          <a:noFill/>
        </p:spPr>
        <p:txBody>
          <a:bodyPr wrap="square" rtlCol="0">
            <a:spAutoFit/>
          </a:bodyPr>
          <a:lstStyle/>
          <a:p>
            <a:r>
              <a:rPr lang="fr-FR" b="1" dirty="0" err="1">
                <a:solidFill>
                  <a:srgbClr val="00B050"/>
                </a:solidFill>
              </a:rPr>
              <a:t>Spherical</a:t>
            </a:r>
            <a:r>
              <a:rPr lang="fr-FR" b="1" dirty="0">
                <a:solidFill>
                  <a:srgbClr val="00B050"/>
                </a:solidFill>
              </a:rPr>
              <a:t> surfaces: (2D </a:t>
            </a:r>
            <a:r>
              <a:rPr lang="fr-FR" b="1" dirty="0" err="1">
                <a:solidFill>
                  <a:srgbClr val="00B050"/>
                </a:solidFill>
              </a:rPr>
              <a:t>hyperspheres</a:t>
            </a:r>
            <a:r>
              <a:rPr lang="fr-FR" b="1" dirty="0">
                <a:solidFill>
                  <a:srgbClr val="00B050"/>
                </a:solidFill>
              </a:rPr>
              <a:t>)</a:t>
            </a:r>
          </a:p>
        </p:txBody>
      </p:sp>
      <p:cxnSp>
        <p:nvCxnSpPr>
          <p:cNvPr id="51" name="Connecteur droit avec flèche 50">
            <a:extLst>
              <a:ext uri="{FF2B5EF4-FFF2-40B4-BE49-F238E27FC236}">
                <a16:creationId xmlns:a16="http://schemas.microsoft.com/office/drawing/2014/main" id="{F0C77D46-9A10-9127-D360-70EA0369568A}"/>
              </a:ext>
            </a:extLst>
          </p:cNvPr>
          <p:cNvCxnSpPr>
            <a:cxnSpLocks/>
          </p:cNvCxnSpPr>
          <p:nvPr/>
        </p:nvCxnSpPr>
        <p:spPr>
          <a:xfrm>
            <a:off x="6391900" y="1556718"/>
            <a:ext cx="3873071" cy="3293029"/>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351B37D0-5659-81F6-5094-A9ECCD36D529}"/>
              </a:ext>
            </a:extLst>
          </p:cNvPr>
          <p:cNvSpPr txBox="1"/>
          <p:nvPr/>
        </p:nvSpPr>
        <p:spPr>
          <a:xfrm>
            <a:off x="0" y="630237"/>
            <a:ext cx="12191995" cy="584775"/>
          </a:xfrm>
          <a:prstGeom prst="rect">
            <a:avLst/>
          </a:prstGeom>
          <a:noFill/>
        </p:spPr>
        <p:txBody>
          <a:bodyPr wrap="square" rtlCol="0">
            <a:spAutoFit/>
          </a:bodyPr>
          <a:lstStyle/>
          <a:p>
            <a:pPr algn="ctr"/>
            <a:r>
              <a:rPr lang="en-US" sz="3200" dirty="0">
                <a:solidFill>
                  <a:srgbClr val="FF0000"/>
                </a:solidFill>
                <a:latin typeface="Times New Roman" panose="02020603050405020304" pitchFamily="18" charset="0"/>
                <a:cs typeface="Times New Roman" panose="02020603050405020304" pitchFamily="18" charset="0"/>
              </a:rPr>
              <a:t>The cycloid is a geodesic of the 3D hypersphere</a:t>
            </a:r>
            <a:endParaRPr lang="fr-FR"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1519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807F3A-3BFC-02D3-ACF5-D4979928456A}"/>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 The </a:t>
            </a:r>
            <a:r>
              <a:rPr lang="fr-FR" dirty="0" err="1">
                <a:latin typeface="Times New Roman" panose="02020603050405020304" pitchFamily="18" charset="0"/>
                <a:cs typeface="Times New Roman" panose="02020603050405020304" pitchFamily="18" charset="0"/>
              </a:rPr>
              <a:t>dynamic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parameter</a:t>
            </a:r>
            <a:r>
              <a:rPr lang="fr-FR" dirty="0">
                <a:latin typeface="Times New Roman" panose="02020603050405020304" pitchFamily="18" charset="0"/>
                <a:cs typeface="Times New Roman" panose="02020603050405020304" pitchFamily="18" charset="0"/>
              </a:rPr>
              <a:t> of the solution</a:t>
            </a:r>
          </a:p>
        </p:txBody>
      </p:sp>
      <p:sp>
        <p:nvSpPr>
          <p:cNvPr id="3" name="Espace réservé du contenu 2">
            <a:extLst>
              <a:ext uri="{FF2B5EF4-FFF2-40B4-BE49-F238E27FC236}">
                <a16:creationId xmlns:a16="http://schemas.microsoft.com/office/drawing/2014/main" id="{94847376-F4EC-9E88-2457-035E5E059799}"/>
              </a:ext>
            </a:extLst>
          </p:cNvPr>
          <p:cNvSpPr>
            <a:spLocks noGrp="1"/>
          </p:cNvSpPr>
          <p:nvPr>
            <p:ph idx="1"/>
          </p:nvPr>
        </p:nvSpPr>
        <p:spPr>
          <a:xfrm>
            <a:off x="0" y="901065"/>
            <a:ext cx="12120880" cy="5956934"/>
          </a:xfrm>
        </p:spPr>
        <p:txBody>
          <a:bodyPr>
            <a:normAutofit lnSpcReduction="10000"/>
          </a:bodyPr>
          <a:lstStyle/>
          <a:p>
            <a:r>
              <a:rPr lang="en-US" sz="3200" dirty="0">
                <a:latin typeface="Times New Roman" panose="02020603050405020304" pitchFamily="18" charset="0"/>
                <a:cs typeface="Times New Roman" panose="02020603050405020304" pitchFamily="18" charset="0"/>
              </a:rPr>
              <a:t>In the form of the metric of the solution considered,</a:t>
            </a:r>
          </a:p>
          <a:p>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a:t>
            </a:r>
          </a:p>
          <a:p>
            <a:pPr algn="just"/>
            <a:r>
              <a:rPr lang="en-US" sz="3200" dirty="0">
                <a:latin typeface="Times New Roman" panose="02020603050405020304" pitchFamily="18" charset="0"/>
                <a:cs typeface="Times New Roman" panose="02020603050405020304" pitchFamily="18" charset="0"/>
              </a:rPr>
              <a:t>We can see that the part in square brackets is the spatial metric of a hypersphere. Since the scaling factor a(t) is in the factor of this spatial metric, we expect a solution where this spatial section is a time-modulated hypersphere where </a:t>
            </a:r>
            <a:r>
              <a:rPr lang="en-US" sz="3200" i="1" dirty="0">
                <a:latin typeface="Times New Roman" panose="02020603050405020304" pitchFamily="18" charset="0"/>
                <a:cs typeface="Times New Roman" panose="02020603050405020304" pitchFamily="18" charset="0"/>
              </a:rPr>
              <a:t>t</a:t>
            </a:r>
            <a:r>
              <a:rPr lang="en-US" sz="3200" dirty="0">
                <a:latin typeface="Times New Roman" panose="02020603050405020304" pitchFamily="18" charset="0"/>
                <a:cs typeface="Times New Roman" panose="02020603050405020304" pitchFamily="18" charset="0"/>
              </a:rPr>
              <a:t> is the parameter of this scaling factor. This is not the case.
Note that the factor a(t) is not determined and that it is Friedmann's equation that will specify it. It turns out that the solution is parametric and that the parameters a(t) and </a:t>
            </a:r>
            <a:r>
              <a:rPr lang="en-US" sz="3200" i="1" dirty="0">
                <a:latin typeface="Times New Roman" panose="02020603050405020304" pitchFamily="18" charset="0"/>
                <a:cs typeface="Times New Roman" panose="02020603050405020304" pitchFamily="18" charset="0"/>
              </a:rPr>
              <a:t>t</a:t>
            </a:r>
            <a:r>
              <a:rPr lang="en-US" sz="3200" dirty="0">
                <a:latin typeface="Times New Roman" panose="02020603050405020304" pitchFamily="18" charset="0"/>
                <a:cs typeface="Times New Roman" panose="02020603050405020304" pitchFamily="18" charset="0"/>
              </a:rPr>
              <a:t> are functions of χ. 
The result is that the space section is indeed a hypersphere, but is a </a:t>
            </a:r>
            <a:r>
              <a:rPr lang="en-US" sz="3200" b="1" dirty="0">
                <a:latin typeface="Times New Roman" panose="02020603050405020304" pitchFamily="18" charset="0"/>
                <a:cs typeface="Times New Roman" panose="02020603050405020304" pitchFamily="18" charset="0"/>
              </a:rPr>
              <a:t>fixed</a:t>
            </a:r>
            <a:r>
              <a:rPr lang="en-US" sz="3200" dirty="0">
                <a:latin typeface="Times New Roman" panose="02020603050405020304" pitchFamily="18" charset="0"/>
                <a:cs typeface="Times New Roman" panose="02020603050405020304" pitchFamily="18" charset="0"/>
              </a:rPr>
              <a:t> hypersphere and is not a function of time as expected, as one might have imagined.</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9013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B3494-8BD8-F613-05E5-D571478F714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8C71915-24E9-370A-F01C-0B1D0921A91D}"/>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 The </a:t>
            </a:r>
            <a:r>
              <a:rPr lang="fr-FR" dirty="0" err="1">
                <a:latin typeface="Times New Roman" panose="02020603050405020304" pitchFamily="18" charset="0"/>
                <a:cs typeface="Times New Roman" panose="02020603050405020304" pitchFamily="18" charset="0"/>
              </a:rPr>
              <a:t>dynamic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parameter</a:t>
            </a:r>
            <a:r>
              <a:rPr lang="fr-FR" dirty="0">
                <a:latin typeface="Times New Roman" panose="02020603050405020304" pitchFamily="18" charset="0"/>
                <a:cs typeface="Times New Roman" panose="02020603050405020304" pitchFamily="18" charset="0"/>
              </a:rPr>
              <a:t> of the solution</a:t>
            </a:r>
          </a:p>
        </p:txBody>
      </p:sp>
      <p:sp>
        <p:nvSpPr>
          <p:cNvPr id="3" name="Espace réservé du contenu 2">
            <a:extLst>
              <a:ext uri="{FF2B5EF4-FFF2-40B4-BE49-F238E27FC236}">
                <a16:creationId xmlns:a16="http://schemas.microsoft.com/office/drawing/2014/main" id="{259F8AFA-333E-92C1-1740-C79C1A3CBA0E}"/>
              </a:ext>
            </a:extLst>
          </p:cNvPr>
          <p:cNvSpPr>
            <a:spLocks noGrp="1"/>
          </p:cNvSpPr>
          <p:nvPr>
            <p:ph idx="1"/>
          </p:nvPr>
        </p:nvSpPr>
        <p:spPr>
          <a:xfrm>
            <a:off x="0" y="901065"/>
            <a:ext cx="12120880" cy="5956934"/>
          </a:xfrm>
        </p:spPr>
        <p:txBody>
          <a:bodyPr>
            <a:normAutofit/>
          </a:bodyPr>
          <a:lstStyle/>
          <a:p>
            <a:pPr algn="just"/>
            <a:r>
              <a:rPr lang="en-US" sz="3200" dirty="0">
                <a:latin typeface="Times New Roman" panose="02020603050405020304" pitchFamily="18" charset="0"/>
                <a:cs typeface="Times New Roman" panose="02020603050405020304" pitchFamily="18" charset="0"/>
              </a:rPr>
              <a:t>The dynamics of the solution are then given by the path on a geodesic on this fixed hypersphere and not the size of the hypersphere.
</a:t>
            </a:r>
            <a:r>
              <a:rPr lang="en-US" sz="3200" b="1" dirty="0">
                <a:latin typeface="Times New Roman" panose="02020603050405020304" pitchFamily="18" charset="0"/>
                <a:cs typeface="Times New Roman" panose="02020603050405020304" pitchFamily="18" charset="0"/>
              </a:rPr>
              <a:t>The case of De Sitter's space-time</a:t>
            </a:r>
            <a:r>
              <a:rPr lang="en-US" sz="3200" dirty="0">
                <a:latin typeface="Times New Roman" panose="02020603050405020304" pitchFamily="18" charset="0"/>
                <a:cs typeface="Times New Roman" panose="02020603050405020304" pitchFamily="18" charset="0"/>
              </a:rPr>
              <a:t>
One of the forms of the De Sitter metric of space is written:
ds²= -dt² +</a:t>
            </a:r>
            <a:r>
              <a:rPr lang="en-US" sz="3200" dirty="0" err="1">
                <a:latin typeface="Times New Roman" panose="02020603050405020304" pitchFamily="18" charset="0"/>
                <a:cs typeface="Times New Roman" panose="02020603050405020304" pitchFamily="18" charset="0"/>
              </a:rPr>
              <a:t>cosh</a:t>
            </a:r>
            <a:r>
              <a:rPr lang="en-US" sz="3200" dirty="0">
                <a:latin typeface="Times New Roman" panose="02020603050405020304" pitchFamily="18" charset="0"/>
                <a:cs typeface="Times New Roman" panose="02020603050405020304" pitchFamily="18" charset="0"/>
              </a:rPr>
              <a:t>(t). [dχ² + sin²χ(</a:t>
            </a:r>
            <a:r>
              <a:rPr lang="en-US" sz="3200" dirty="0" err="1">
                <a:latin typeface="Times New Roman" panose="02020603050405020304" pitchFamily="18" charset="0"/>
                <a:cs typeface="Times New Roman" panose="02020603050405020304" pitchFamily="18" charset="0"/>
              </a:rPr>
              <a:t>dθ</a:t>
            </a:r>
            <a:r>
              <a:rPr lang="en-US" sz="3200" dirty="0">
                <a:latin typeface="Times New Roman" panose="02020603050405020304" pitchFamily="18" charset="0"/>
                <a:cs typeface="Times New Roman" panose="02020603050405020304" pitchFamily="18" charset="0"/>
              </a:rPr>
              <a:t> ²+sin²θ.dφ ²)] 
We note the similarity with the previous case, but here the factor, a(t) = </a:t>
            </a:r>
            <a:r>
              <a:rPr lang="en-US" sz="3200" dirty="0" err="1">
                <a:latin typeface="Times New Roman" panose="02020603050405020304" pitchFamily="18" charset="0"/>
                <a:cs typeface="Times New Roman" panose="02020603050405020304" pitchFamily="18" charset="0"/>
              </a:rPr>
              <a:t>cosh</a:t>
            </a:r>
            <a:r>
              <a:rPr lang="en-US" sz="3200" dirty="0">
                <a:latin typeface="Times New Roman" panose="02020603050405020304" pitchFamily="18" charset="0"/>
                <a:cs typeface="Times New Roman" panose="02020603050405020304" pitchFamily="18" charset="0"/>
              </a:rPr>
              <a:t>(t), is determined, unlike the previous case. 
Here the description of the spatial section is indeed a hypersphere which, starting from an infinite size at the infinity of the past, decreases down to a finite minimum size for t = 0 and grows up again towards infinity toward the infinity of the future.</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3900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57C7B-014E-1536-269A-A01DBF2821F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B0E3DA4-CF10-1584-2AA0-866CF60881C3}"/>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 The </a:t>
            </a:r>
            <a:r>
              <a:rPr lang="fr-FR" dirty="0" err="1">
                <a:latin typeface="Times New Roman" panose="02020603050405020304" pitchFamily="18" charset="0"/>
                <a:cs typeface="Times New Roman" panose="02020603050405020304" pitchFamily="18" charset="0"/>
              </a:rPr>
              <a:t>dynamic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parameter</a:t>
            </a:r>
            <a:r>
              <a:rPr lang="fr-FR" dirty="0">
                <a:latin typeface="Times New Roman" panose="02020603050405020304" pitchFamily="18" charset="0"/>
                <a:cs typeface="Times New Roman" panose="02020603050405020304" pitchFamily="18" charset="0"/>
              </a:rPr>
              <a:t> of the solution</a:t>
            </a:r>
          </a:p>
        </p:txBody>
      </p:sp>
      <p:sp>
        <p:nvSpPr>
          <p:cNvPr id="3" name="Espace réservé du contenu 2">
            <a:extLst>
              <a:ext uri="{FF2B5EF4-FFF2-40B4-BE49-F238E27FC236}">
                <a16:creationId xmlns:a16="http://schemas.microsoft.com/office/drawing/2014/main" id="{3D42CA26-EB07-C49E-C8D2-38556484F064}"/>
              </a:ext>
            </a:extLst>
          </p:cNvPr>
          <p:cNvSpPr>
            <a:spLocks noGrp="1"/>
          </p:cNvSpPr>
          <p:nvPr>
            <p:ph idx="1"/>
          </p:nvPr>
        </p:nvSpPr>
        <p:spPr>
          <a:xfrm>
            <a:off x="0" y="901065"/>
            <a:ext cx="12120880" cy="5956934"/>
          </a:xfrm>
        </p:spPr>
        <p:txBody>
          <a:bodyPr>
            <a:normAutofit/>
          </a:bodyPr>
          <a:lstStyle/>
          <a:p>
            <a:r>
              <a:rPr lang="en-US" sz="3200" b="1" dirty="0">
                <a:latin typeface="Times New Roman" panose="02020603050405020304" pitchFamily="18" charset="0"/>
                <a:cs typeface="Times New Roman" panose="02020603050405020304" pitchFamily="18" charset="0"/>
              </a:rPr>
              <a:t>Some fundamental differences between the two solutions.
</a:t>
            </a:r>
            <a:r>
              <a:rPr lang="en-US" sz="3200" dirty="0">
                <a:latin typeface="Times New Roman" panose="02020603050405020304" pitchFamily="18" charset="0"/>
                <a:cs typeface="Times New Roman" panose="02020603050405020304" pitchFamily="18" charset="0"/>
              </a:rPr>
              <a:t>The de Sitter solution mentioned represents a space-time (4D) with maximum symmetry (10 symmetries). It can be established independently of general relativity on strictly geometric considerations.
If it satisfies Einstein's equation (solution of Friedmann's equations), is it a solution of general relativity? 
We can debate it.
In the closed universe, made of matter that we have mentioned, the symmetry is less (6 symmetries), because it only involve the spatial section, so these solutions are </a:t>
            </a:r>
            <a:r>
              <a:rPr lang="en-US" sz="3200" b="1" dirty="0">
                <a:latin typeface="Times New Roman" panose="02020603050405020304" pitchFamily="18" charset="0"/>
                <a:cs typeface="Times New Roman" panose="02020603050405020304" pitchFamily="18" charset="0"/>
              </a:rPr>
              <a:t>structurally </a:t>
            </a:r>
            <a:r>
              <a:rPr lang="en-US" sz="3200" dirty="0">
                <a:latin typeface="Times New Roman" panose="02020603050405020304" pitchFamily="18" charset="0"/>
                <a:cs typeface="Times New Roman" panose="02020603050405020304" pitchFamily="18" charset="0"/>
              </a:rPr>
              <a:t>different. This </a:t>
            </a:r>
            <a:r>
              <a:rPr lang="en-US" sz="3200">
                <a:latin typeface="Times New Roman" panose="02020603050405020304" pitchFamily="18" charset="0"/>
                <a:cs typeface="Times New Roman" panose="02020603050405020304" pitchFamily="18" charset="0"/>
              </a:rPr>
              <a:t>closed universe made of matter </a:t>
            </a:r>
            <a:r>
              <a:rPr lang="en-US" sz="3200" dirty="0">
                <a:latin typeface="Times New Roman" panose="02020603050405020304" pitchFamily="18" charset="0"/>
                <a:cs typeface="Times New Roman" panose="02020603050405020304" pitchFamily="18" charset="0"/>
              </a:rPr>
              <a:t>requires Friedmann's equations, and therefore general relativity, to be established</a:t>
            </a:r>
            <a:r>
              <a:rPr lang="en-US" sz="3200" b="1" dirty="0">
                <a:latin typeface="Times New Roman" panose="02020603050405020304" pitchFamily="18" charset="0"/>
                <a:cs typeface="Times New Roman" panose="02020603050405020304" pitchFamily="18" charset="0"/>
              </a:rPr>
              <a:t>.</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6565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4FABD3-EA4E-1211-61FB-90F999E950B0}"/>
              </a:ext>
            </a:extLst>
          </p:cNvPr>
          <p:cNvSpPr>
            <a:spLocks noGrp="1"/>
          </p:cNvSpPr>
          <p:nvPr>
            <p:ph type="title"/>
          </p:nvPr>
        </p:nvSpPr>
        <p:spPr>
          <a:xfrm>
            <a:off x="81280" y="1"/>
            <a:ext cx="12110720" cy="721360"/>
          </a:xfrm>
        </p:spPr>
        <p:txBody>
          <a:bodyPr>
            <a:normAutofit/>
          </a:bodyPr>
          <a:lstStyle/>
          <a:p>
            <a:r>
              <a:rPr lang="en-US" noProof="0" dirty="0">
                <a:latin typeface="Times New Roman" panose="02020603050405020304" pitchFamily="18" charset="0"/>
                <a:cs typeface="Times New Roman" panose="02020603050405020304" pitchFamily="18" charset="0"/>
              </a:rPr>
              <a:t>The sphere as a paradigm for the 3D hypersphere</a:t>
            </a:r>
          </a:p>
        </p:txBody>
      </p:sp>
      <p:sp>
        <p:nvSpPr>
          <p:cNvPr id="3" name="Espace réservé du contenu 2">
            <a:extLst>
              <a:ext uri="{FF2B5EF4-FFF2-40B4-BE49-F238E27FC236}">
                <a16:creationId xmlns:a16="http://schemas.microsoft.com/office/drawing/2014/main" id="{9843B08A-F2EA-D044-7881-10395DCDC80A}"/>
              </a:ext>
            </a:extLst>
          </p:cNvPr>
          <p:cNvSpPr>
            <a:spLocks noGrp="1"/>
          </p:cNvSpPr>
          <p:nvPr>
            <p:ph idx="1"/>
          </p:nvPr>
        </p:nvSpPr>
        <p:spPr>
          <a:xfrm>
            <a:off x="-50800" y="721361"/>
            <a:ext cx="12242800" cy="6136639"/>
          </a:xfrm>
        </p:spPr>
        <p:txBody>
          <a:bodyPr>
            <a:normAutofit/>
          </a:bodyPr>
          <a:lstStyle/>
          <a:p>
            <a:pPr algn="just"/>
            <a:r>
              <a:rPr lang="en-US" sz="3200" dirty="0">
                <a:latin typeface="Times New Roman" panose="02020603050405020304" pitchFamily="18" charset="0"/>
                <a:cs typeface="Times New Roman" panose="02020603050405020304" pitchFamily="18" charset="0"/>
              </a:rPr>
              <a:t>Notations: Let be an N-dimensional space (Euclidean, for example) with a "Cartesian" basis of N linearly independent vectors, centered at a point O of this space, supporting "Cartesian" coordinates. 
3-dimensional case (N = 3)
In 3D: coordinates (x, y, z), we call the 3D sphere the place of points such as x²+y²+z² ≤ R², where R, which is a constant, is the radius of the sphere. The location of points such as x²+y²+z² = R² is the N-1 dimensional hypersurface, in this case a 2-dimensional hypersphere, which delimits an interior and an exterior of the 3-dimensional sphere. 
This generalizes to N dimensions.</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988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90AF9-CC8D-3D02-8226-EA0597F014B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9407804-B92C-7597-020D-983171CE7775}"/>
              </a:ext>
            </a:extLst>
          </p:cNvPr>
          <p:cNvSpPr>
            <a:spLocks noGrp="1"/>
          </p:cNvSpPr>
          <p:nvPr>
            <p:ph type="title"/>
          </p:nvPr>
        </p:nvSpPr>
        <p:spPr>
          <a:xfrm>
            <a:off x="81280" y="1"/>
            <a:ext cx="12110720" cy="721360"/>
          </a:xfrm>
        </p:spPr>
        <p:txBody>
          <a:bodyPr/>
          <a:lstStyle/>
          <a:p>
            <a:r>
              <a:rPr lang="en-US" dirty="0">
                <a:latin typeface="Times New Roman" panose="02020603050405020304" pitchFamily="18" charset="0"/>
                <a:cs typeface="Times New Roman" panose="02020603050405020304" pitchFamily="18" charset="0"/>
              </a:rPr>
              <a:t>The sphere as a paradigm for the 3D hypersphere</a:t>
            </a:r>
            <a:endParaRPr lang="fr-FR"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06D22AA3-F262-B5B3-B5D9-11BE97E0D50F}"/>
              </a:ext>
            </a:extLst>
          </p:cNvPr>
          <p:cNvSpPr>
            <a:spLocks noGrp="1"/>
          </p:cNvSpPr>
          <p:nvPr>
            <p:ph idx="1"/>
          </p:nvPr>
        </p:nvSpPr>
        <p:spPr>
          <a:xfrm>
            <a:off x="-50800" y="721361"/>
            <a:ext cx="12242800" cy="6136639"/>
          </a:xfrm>
        </p:spPr>
        <p:txBody>
          <a:bodyPr>
            <a:normAutofit/>
          </a:bodyPr>
          <a:lstStyle/>
          <a:p>
            <a:pPr marL="0" indent="0">
              <a:buNone/>
            </a:pPr>
            <a:endParaRPr lang="fr-FR"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Following Plato, for whom the paradigm is the study of a simple example to facilitate the study of a complex case, of the same structure, the 3-dimensional sphere and its surface (2D hypersphere, commonly called "spherical surface") is the paradigm for studying and understanding the 4D sphere and its surface (the 3D hypersphere) whose representation is not obvious. 
Indeed, the 2-dimensional surface of the 3D sphere, which we know well, which is a Riemannian manifold with maximum symmetry (homogeneous and isotropic) generalizes to the 3D hypersphere (homogeneous and isotropic) which delimits a 4-dimensional sphere.</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7092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5E0FAB9-3721-B908-2DD4-F6E41F42F7A9}"/>
              </a:ext>
            </a:extLst>
          </p:cNvPr>
          <p:cNvSpPr txBox="1"/>
          <p:nvPr/>
        </p:nvSpPr>
        <p:spPr>
          <a:xfrm>
            <a:off x="75303" y="189320"/>
            <a:ext cx="12041393" cy="6617196"/>
          </a:xfrm>
          <a:prstGeom prst="rect">
            <a:avLst/>
          </a:prstGeom>
          <a:noFill/>
        </p:spPr>
        <p:txBody>
          <a:bodyPr wrap="square">
            <a:spAutoFit/>
          </a:bodyPr>
          <a:lstStyle/>
          <a:p>
            <a:pPr algn="ctr">
              <a:buNone/>
            </a:pPr>
            <a:r>
              <a:rPr lang="en-US" sz="4000" kern="150" noProof="0" dirty="0">
                <a:effectLst/>
                <a:latin typeface="Times New Roman" panose="02020603050405020304" pitchFamily="18" charset="0"/>
                <a:ea typeface="Andale Sans UI"/>
                <a:cs typeface="Tahoma" panose="020B0604030504040204" pitchFamily="34" charset="0"/>
              </a:rPr>
              <a:t>Hypersphere definition</a:t>
            </a:r>
          </a:p>
          <a:p>
            <a:pPr algn="just">
              <a:buNone/>
            </a:pPr>
            <a:r>
              <a:rPr lang="en-US" sz="3200" kern="150" dirty="0">
                <a:latin typeface="Times New Roman" panose="02020603050405020304" pitchFamily="18" charset="0"/>
                <a:ea typeface="Andale Sans UI"/>
                <a:cs typeface="Tahoma" panose="020B0604030504040204" pitchFamily="34" charset="0"/>
              </a:rPr>
              <a:t>Let's start with a 4-dimensional sphere. (4-Sphere) volume: 1/2 π²R</a:t>
            </a:r>
            <a:r>
              <a:rPr lang="en-US" sz="3200" kern="150" baseline="30000" dirty="0">
                <a:latin typeface="Times New Roman" panose="02020603050405020304" pitchFamily="18" charset="0"/>
                <a:ea typeface="Andale Sans UI"/>
                <a:cs typeface="Tahoma" panose="020B0604030504040204" pitchFamily="34" charset="0"/>
              </a:rPr>
              <a:t>4</a:t>
            </a:r>
            <a:r>
              <a:rPr lang="en-US" sz="3200" kern="150" dirty="0">
                <a:latin typeface="Times New Roman" panose="02020603050405020304" pitchFamily="18" charset="0"/>
                <a:ea typeface="Andale Sans UI"/>
                <a:cs typeface="Tahoma" panose="020B0604030504040204" pitchFamily="34" charset="0"/>
              </a:rPr>
              <a:t>, where R is the (constant) radius of the 4-sphere. In 4-dimensional Euclidean space, with the coordinates u, x, y, z, the relation:                     
u² + x² +y² + z² = R² 
defines, in this 4D space, the boundary between the inside and the outside of the 4-sphere, this boundary is a 3D hypersurface called the hypersphere, with a volume of 2 π² R</a:t>
            </a:r>
            <a:r>
              <a:rPr lang="en-US" sz="3200" kern="150" baseline="30000" dirty="0">
                <a:latin typeface="Times New Roman" panose="02020603050405020304" pitchFamily="18" charset="0"/>
                <a:ea typeface="Andale Sans UI"/>
                <a:cs typeface="Tahoma" panose="020B0604030504040204" pitchFamily="34" charset="0"/>
              </a:rPr>
              <a:t>3</a:t>
            </a:r>
            <a:r>
              <a:rPr lang="en-US" sz="3200" kern="150" dirty="0">
                <a:latin typeface="Times New Roman" panose="02020603050405020304" pitchFamily="18" charset="0"/>
                <a:ea typeface="Andale Sans UI"/>
                <a:cs typeface="Tahoma" panose="020B0604030504040204" pitchFamily="34" charset="0"/>
              </a:rPr>
              <a:t>. 
Note that it is much higher than the volume of the 3-sphere (4πR</a:t>
            </a:r>
            <a:r>
              <a:rPr lang="en-US" sz="3200" kern="150" baseline="30000" dirty="0">
                <a:latin typeface="Times New Roman" panose="02020603050405020304" pitchFamily="18" charset="0"/>
                <a:ea typeface="Andale Sans UI"/>
                <a:cs typeface="Tahoma" panose="020B0604030504040204" pitchFamily="34" charset="0"/>
              </a:rPr>
              <a:t>3</a:t>
            </a:r>
            <a:r>
              <a:rPr lang="en-US" sz="3200" kern="150" dirty="0">
                <a:latin typeface="Times New Roman" panose="02020603050405020304" pitchFamily="18" charset="0"/>
                <a:ea typeface="Andale Sans UI"/>
                <a:cs typeface="Tahoma" panose="020B0604030504040204" pitchFamily="34" charset="0"/>
              </a:rPr>
              <a:t>/3)
If: u² + x² +y² + z² &lt; R², this is the inside of the 4-sphere. If: u² + x² +y² + z² &gt; R² , this is the outside of the 4-sphere.
Note that in relativity, due to the hyperbolic nature of spacetime, a hypersphere may result from the application of the RW metric.</a:t>
            </a:r>
            <a:endParaRPr lang="fr-FR" sz="32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32606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44382-E9A8-7180-2346-2E8AB1F2FE77}"/>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85970983-A6B0-D4D0-BD40-0D6B52D8E4D9}"/>
                  </a:ext>
                </a:extLst>
              </p:cNvPr>
              <p:cNvSpPr>
                <a:spLocks noGrp="1"/>
              </p:cNvSpPr>
              <p:nvPr>
                <p:ph idx="1"/>
              </p:nvPr>
            </p:nvSpPr>
            <p:spPr>
              <a:xfrm>
                <a:off x="0" y="213360"/>
                <a:ext cx="12192000" cy="6502399"/>
              </a:xfrm>
            </p:spPr>
            <p:txBody>
              <a:bodyPr>
                <a:normAutofit fontScale="92500" lnSpcReduction="20000"/>
              </a:bodyPr>
              <a:lstStyle/>
              <a:p>
                <a:pPr algn="ctr"/>
                <a:r>
                  <a:rPr lang="en-US" b="1" dirty="0">
                    <a:latin typeface="Times New Roman" panose="02020603050405020304" pitchFamily="18" charset="0"/>
                    <a:cs typeface="Times New Roman" panose="02020603050405020304" pitchFamily="18" charset="0"/>
                  </a:rPr>
                  <a:t>Calculating the surface of the 3D sphere</a:t>
                </a:r>
                <a:endParaRPr lang="fr-FR" b="0" i="1" dirty="0">
                  <a:latin typeface="Cambria Math" panose="02040503050406030204" pitchFamily="18" charset="0"/>
                  <a:cs typeface="Times New Roman" panose="02020603050405020304" pitchFamily="18" charset="0"/>
                </a:endParaRPr>
              </a:p>
              <a:p>
                <a:pPr algn="ctr"/>
                <a:endParaRPr lang="fr-FR" b="0" i="1" dirty="0">
                  <a:latin typeface="Cambria Math" panose="02040503050406030204" pitchFamily="18" charset="0"/>
                  <a:cs typeface="Times New Roman" panose="02020603050405020304" pitchFamily="18" charset="0"/>
                </a:endParaRPr>
              </a:p>
              <a:p>
                <a:pPr algn="ctr"/>
                <a14:m>
                  <m:oMath xmlns:m="http://schemas.openxmlformats.org/officeDocument/2006/math">
                    <m:r>
                      <a:rPr lang="fr-FR" sz="2600" b="0" i="1" smtClean="0">
                        <a:latin typeface="Cambria Math" panose="02040503050406030204" pitchFamily="18" charset="0"/>
                        <a:cs typeface="Times New Roman" panose="02020603050405020304" pitchFamily="18" charset="0"/>
                      </a:rPr>
                      <m:t>𝑆</m:t>
                    </m:r>
                    <m:r>
                      <a:rPr lang="fr-FR" sz="2600" b="0" i="1" smtClean="0">
                        <a:latin typeface="Cambria Math" panose="02040503050406030204" pitchFamily="18" charset="0"/>
                        <a:cs typeface="Times New Roman" panose="02020603050405020304" pitchFamily="18" charset="0"/>
                      </a:rPr>
                      <m:t>=</m:t>
                    </m:r>
                    <m:nary>
                      <m:naryPr>
                        <m:ctrlPr>
                          <a:rPr lang="fr-FR" sz="2600" b="0" i="1" smtClean="0">
                            <a:latin typeface="Cambria Math" panose="02040503050406030204" pitchFamily="18" charset="0"/>
                            <a:cs typeface="Times New Roman" panose="02020603050405020304" pitchFamily="18" charset="0"/>
                          </a:rPr>
                        </m:ctrlPr>
                      </m:naryPr>
                      <m:sub>
                        <m:r>
                          <m:rPr>
                            <m:brk m:alnAt="23"/>
                          </m:rPr>
                          <a:rPr lang="fr-FR" sz="2600" b="0" i="1" smtClean="0">
                            <a:latin typeface="Cambria Math" panose="02040503050406030204" pitchFamily="18" charset="0"/>
                            <a:cs typeface="Times New Roman" panose="02020603050405020304" pitchFamily="18" charset="0"/>
                          </a:rPr>
                          <m:t>−</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/2</m:t>
                        </m:r>
                      </m:sub>
                      <m:sup>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/2</m:t>
                        </m:r>
                      </m:sup>
                      <m:e>
                        <m:r>
                          <a:rPr lang="fr-FR" sz="2600" b="0" i="1" smtClean="0">
                            <a:latin typeface="Cambria Math" panose="02040503050406030204" pitchFamily="18" charset="0"/>
                            <a:cs typeface="Times New Roman" panose="02020603050405020304" pitchFamily="18" charset="0"/>
                          </a:rPr>
                          <m:t>2</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𝑟</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𝑅𝑑</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𝜃</m:t>
                        </m:r>
                      </m:e>
                    </m:nary>
                  </m:oMath>
                </a14:m>
                <a:r>
                  <a:rPr lang="fr-FR" sz="2600" dirty="0">
                    <a:latin typeface="Times New Roman" panose="02020603050405020304" pitchFamily="18" charset="0"/>
                    <a:cs typeface="Times New Roman" panose="02020603050405020304" pitchFamily="18" charset="0"/>
                  </a:rPr>
                  <a:t>=</a:t>
                </a:r>
                <a:r>
                  <a:rPr lang="fr-FR" sz="2600" dirty="0">
                    <a:cs typeface="Times New Roman" panose="02020603050405020304" pitchFamily="18" charset="0"/>
                  </a:rPr>
                  <a:t> </a:t>
                </a:r>
                <a14:m>
                  <m:oMath xmlns:m="http://schemas.openxmlformats.org/officeDocument/2006/math">
                    <m:nary>
                      <m:naryPr>
                        <m:ctrlPr>
                          <a:rPr lang="fr-FR" sz="2600" i="1">
                            <a:latin typeface="Cambria Math" panose="02040503050406030204" pitchFamily="18" charset="0"/>
                            <a:cs typeface="Times New Roman" panose="02020603050405020304" pitchFamily="18" charset="0"/>
                          </a:rPr>
                        </m:ctrlPr>
                      </m:naryPr>
                      <m:sub>
                        <m:r>
                          <m:rPr>
                            <m:brk m:alnAt="23"/>
                          </m:rPr>
                          <a:rPr lang="fr-FR" sz="2600" i="1">
                            <a:latin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b>
                      <m:sup>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p>
                      <m:e>
                        <m:r>
                          <a:rPr lang="fr-FR" sz="2600" i="1">
                            <a:latin typeface="Cambria Math" panose="02040503050406030204" pitchFamily="18" charset="0"/>
                            <a:cs typeface="Times New Roman" panose="02020603050405020304" pitchFamily="18" charset="0"/>
                          </a:rPr>
                          <m:t>2</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𝑅𝑐𝑜𝑠</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𝜃</m:t>
                        </m:r>
                        <m:r>
                          <a:rPr lang="fr-FR" sz="2600" i="1">
                            <a:latin typeface="Cambria Math" panose="02040503050406030204" pitchFamily="18" charset="0"/>
                            <a:ea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𝑅𝑑</m:t>
                        </m:r>
                        <m:r>
                          <a:rPr lang="fr-FR" sz="2600" i="1">
                            <a:latin typeface="Cambria Math" panose="02040503050406030204" pitchFamily="18" charset="0"/>
                            <a:ea typeface="Cambria Math" panose="02040503050406030204" pitchFamily="18" charset="0"/>
                            <a:cs typeface="Times New Roman" panose="02020603050405020304" pitchFamily="18" charset="0"/>
                          </a:rPr>
                          <m:t>𝜃</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=2</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𝑅</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²</m:t>
                        </m:r>
                        <m:nary>
                          <m:naryPr>
                            <m:ctrlPr>
                              <a:rPr lang="fr-FR" sz="2600" i="1">
                                <a:latin typeface="Cambria Math" panose="02040503050406030204" pitchFamily="18" charset="0"/>
                                <a:cs typeface="Times New Roman" panose="02020603050405020304" pitchFamily="18" charset="0"/>
                              </a:rPr>
                            </m:ctrlPr>
                          </m:naryPr>
                          <m:sub>
                            <m:r>
                              <m:rPr>
                                <m:brk m:alnAt="23"/>
                              </m:rPr>
                              <a:rPr lang="fr-FR" sz="2600" i="1">
                                <a:latin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b>
                          <m:sup>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p>
                          <m:e>
                            <m:r>
                              <a:rPr lang="fr-FR" sz="2600" i="1">
                                <a:latin typeface="Cambria Math" panose="02040503050406030204" pitchFamily="18" charset="0"/>
                                <a:ea typeface="Cambria Math" panose="02040503050406030204" pitchFamily="18" charset="0"/>
                                <a:cs typeface="Times New Roman" panose="02020603050405020304" pitchFamily="18" charset="0"/>
                              </a:rPr>
                              <m:t>𝑐𝑜𝑠</m:t>
                            </m:r>
                            <m:r>
                              <a:rPr lang="fr-FR" sz="2600" i="1">
                                <a:latin typeface="Cambria Math" panose="02040503050406030204" pitchFamily="18" charset="0"/>
                                <a:ea typeface="Cambria Math" panose="02040503050406030204" pitchFamily="18" charset="0"/>
                                <a:cs typeface="Times New Roman" panose="02020603050405020304" pitchFamily="18" charset="0"/>
                              </a:rPr>
                              <m:t>𝜃</m:t>
                            </m:r>
                            <m:r>
                              <a:rPr lang="fr-FR" sz="2600" i="1">
                                <a:latin typeface="Cambria Math" panose="02040503050406030204" pitchFamily="18" charset="0"/>
                                <a:ea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𝑑</m:t>
                            </m:r>
                            <m:r>
                              <a:rPr lang="fr-FR" sz="2600" i="1">
                                <a:latin typeface="Cambria Math" panose="02040503050406030204" pitchFamily="18" charset="0"/>
                                <a:ea typeface="Cambria Math" panose="02040503050406030204" pitchFamily="18" charset="0"/>
                                <a:cs typeface="Times New Roman" panose="02020603050405020304" pitchFamily="18" charset="0"/>
                              </a:rPr>
                              <m:t>𝜃</m:t>
                            </m:r>
                          </m:e>
                        </m:nary>
                      </m:e>
                    </m:nary>
                  </m:oMath>
                </a14:m>
                <a:r>
                  <a:rPr lang="fr-FR" sz="2600" dirty="0">
                    <a:ea typeface="Cambria Math" panose="02040503050406030204" pitchFamily="18" charset="0"/>
                    <a:cs typeface="Times New Roman" panose="02020603050405020304" pitchFamily="18" charset="0"/>
                  </a:rPr>
                  <a:t> </a:t>
                </a:r>
                <a14:m>
                  <m:oMath xmlns:m="http://schemas.openxmlformats.org/officeDocument/2006/math">
                    <m:r>
                      <a:rPr lang="fr-FR" sz="2600" b="0" i="0" smtClean="0">
                        <a:latin typeface="Cambria Math" panose="02040503050406030204" pitchFamily="18" charset="0"/>
                        <a:ea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2</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𝑅</m:t>
                    </m:r>
                    <m:r>
                      <a:rPr lang="fr-FR" sz="2600" i="1">
                        <a:latin typeface="Cambria Math" panose="02040503050406030204" pitchFamily="18" charset="0"/>
                        <a:ea typeface="Cambria Math" panose="02040503050406030204" pitchFamily="18" charset="0"/>
                        <a:cs typeface="Times New Roman" panose="02020603050405020304" pitchFamily="18" charset="0"/>
                      </a:rPr>
                      <m:t>²</m:t>
                    </m:r>
                    <m:sSubSup>
                      <m:sSubSupPr>
                        <m:ctrlPr>
                          <a:rPr lang="fr-FR" sz="2600" b="0"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fr-FR" sz="2600" b="0" i="1" smtClean="0">
                            <a:latin typeface="Cambria Math" panose="02040503050406030204" pitchFamily="18" charset="0"/>
                            <a:ea typeface="Cambria Math" panose="02040503050406030204" pitchFamily="18" charset="0"/>
                            <a:cs typeface="Times New Roman" panose="02020603050405020304" pitchFamily="18" charset="0"/>
                          </a:rPr>
                          <m:t>[</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𝑆𝑖𝑛</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𝜃</m:t>
                        </m:r>
                        <m:r>
                          <a:rPr lang="fr-FR" sz="2600" b="0" i="1" smtClean="0">
                            <a:latin typeface="Cambria Math" panose="02040503050406030204" pitchFamily="18" charset="0"/>
                            <a:ea typeface="Cambria Math" panose="02040503050406030204" pitchFamily="18" charset="0"/>
                            <a:cs typeface="Times New Roman" panose="02020603050405020304" pitchFamily="18" charset="0"/>
                          </a:rPr>
                          <m:t>]</m:t>
                        </m:r>
                      </m:e>
                      <m:sub>
                        <m:r>
                          <m:rPr>
                            <m:brk m:alnAt="23"/>
                          </m:rPr>
                          <a:rPr lang="fr-FR" sz="2600" i="1">
                            <a:latin typeface="Cambria Math" panose="02040503050406030204" pitchFamily="18" charset="0"/>
                            <a:cs typeface="Times New Roman" panose="02020603050405020304" pitchFamily="18" charset="0"/>
                          </a:rPr>
                          <m:t>−</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b>
                      <m:sup>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/2</m:t>
                        </m:r>
                      </m:sup>
                    </m:sSubSup>
                  </m:oMath>
                </a14:m>
                <a:r>
                  <a:rPr lang="fr-FR" sz="2600" dirty="0">
                    <a:latin typeface="Times New Roman" panose="02020603050405020304" pitchFamily="18" charset="0"/>
                    <a:cs typeface="Times New Roman" panose="02020603050405020304" pitchFamily="18" charset="0"/>
                  </a:rPr>
                  <a:t>=</a:t>
                </a:r>
                <a:r>
                  <a:rPr lang="fr-FR" sz="2600" dirty="0">
                    <a:ea typeface="Cambria Math" panose="02040503050406030204" pitchFamily="18" charset="0"/>
                    <a:cs typeface="Times New Roman" panose="02020603050405020304" pitchFamily="18" charset="0"/>
                  </a:rPr>
                  <a:t> </a:t>
                </a:r>
                <a14:m>
                  <m:oMath xmlns:m="http://schemas.openxmlformats.org/officeDocument/2006/math">
                    <m:r>
                      <a:rPr lang="fr-FR" sz="2600" i="1" dirty="0">
                        <a:latin typeface="Cambria Math" panose="02040503050406030204" pitchFamily="18" charset="0"/>
                        <a:ea typeface="Cambria Math" panose="02040503050406030204" pitchFamily="18" charset="0"/>
                        <a:cs typeface="Times New Roman" panose="02020603050405020304" pitchFamily="18" charset="0"/>
                      </a:rPr>
                      <m:t>4</m:t>
                    </m:r>
                    <m:r>
                      <a:rPr lang="fr-FR" sz="2600" i="1">
                        <a:latin typeface="Cambria Math" panose="02040503050406030204" pitchFamily="18" charset="0"/>
                        <a:ea typeface="Cambria Math" panose="02040503050406030204" pitchFamily="18" charset="0"/>
                        <a:cs typeface="Times New Roman" panose="02020603050405020304" pitchFamily="18" charset="0"/>
                      </a:rPr>
                      <m:t>𝜋</m:t>
                    </m:r>
                    <m:r>
                      <a:rPr lang="fr-FR" sz="2600" i="1">
                        <a:latin typeface="Cambria Math" panose="02040503050406030204" pitchFamily="18" charset="0"/>
                        <a:ea typeface="Cambria Math" panose="02040503050406030204" pitchFamily="18" charset="0"/>
                        <a:cs typeface="Times New Roman" panose="02020603050405020304" pitchFamily="18" charset="0"/>
                      </a:rPr>
                      <m:t>𝑅</m:t>
                    </m:r>
                    <m:r>
                      <a:rPr lang="fr-FR" sz="2600" i="1">
                        <a:latin typeface="Cambria Math" panose="02040503050406030204" pitchFamily="18" charset="0"/>
                        <a:ea typeface="Cambria Math" panose="02040503050406030204" pitchFamily="18" charset="0"/>
                        <a:cs typeface="Times New Roman" panose="02020603050405020304" pitchFamily="18" charset="0"/>
                      </a:rPr>
                      <m:t>²</m:t>
                    </m:r>
                  </m:oMath>
                </a14:m>
                <a:endParaRPr lang="fr-FR" sz="26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Note that the 2D surface may be achieved by stacking</a:t>
                </a:r>
              </a:p>
              <a:p>
                <a:r>
                  <a:rPr lang="en-US" dirty="0">
                    <a:latin typeface="Times New Roman" panose="02020603050405020304" pitchFamily="18" charset="0"/>
                    <a:cs typeface="Times New Roman" panose="02020603050405020304" pitchFamily="18" charset="0"/>
                  </a:rPr>
                  <a:t>, in a 3D space, the set of circles of radius r = </a:t>
                </a:r>
                <a:r>
                  <a:rPr lang="en-US" dirty="0" err="1">
                    <a:latin typeface="Times New Roman" panose="02020603050405020304" pitchFamily="18" charset="0"/>
                    <a:cs typeface="Times New Roman" panose="02020603050405020304" pitchFamily="18" charset="0"/>
                  </a:rPr>
                  <a:t>R.cos</a:t>
                </a:r>
                <a14:m>
                  <m:oMath xmlns:m="http://schemas.openxmlformats.org/officeDocument/2006/math">
                    <m:r>
                      <a:rPr lang="fr-FR" i="1">
                        <a:latin typeface="Cambria Math" panose="02040503050406030204" pitchFamily="18" charset="0"/>
                        <a:ea typeface="Cambria Math" panose="02040503050406030204" pitchFamily="18" charset="0"/>
                        <a:cs typeface="Times New Roman" panose="02020603050405020304" pitchFamily="18" charset="0"/>
                      </a:rPr>
                      <m:t>𝜃</m:t>
                    </m:r>
                  </m:oMath>
                </a14:m>
                <a:endParaRPr lang="fr-FR" i="1" dirty="0">
                  <a:latin typeface="Cambria Math" panose="02040503050406030204" pitchFamily="18" charset="0"/>
                  <a:ea typeface="Cambria Math" panose="02040503050406030204" pitchFamily="18" charset="0"/>
                  <a:cs typeface="Times New Roman" panose="02020603050405020304" pitchFamily="18" charset="0"/>
                </a:endParaRPr>
              </a:p>
              <a:p>
                <a14:m>
                  <m:oMath xmlns:m="http://schemas.openxmlformats.org/officeDocument/2006/math">
                    <m:r>
                      <a:rPr lang="fr-FR" b="0" i="1" smtClean="0">
                        <a:latin typeface="Cambria Math" panose="02040503050406030204" pitchFamily="18" charset="0"/>
                        <a:ea typeface="Cambria Math" panose="02040503050406030204" pitchFamily="18" charset="0"/>
                        <a:cs typeface="Times New Roman" panose="02020603050405020304" pitchFamily="18" charset="0"/>
                      </a:rPr>
                      <m:t> </m:t>
                    </m:r>
                    <m:r>
                      <m:rPr>
                        <m:sty m:val="p"/>
                      </m:rPr>
                      <a:rPr lang="fr-FR" b="0" i="0" smtClean="0">
                        <a:latin typeface="Cambria Math" panose="02040503050406030204" pitchFamily="18" charset="0"/>
                        <a:ea typeface="Cambria Math" panose="02040503050406030204" pitchFamily="18" charset="0"/>
                        <a:cs typeface="Times New Roman" panose="02020603050405020304" pitchFamily="18" charset="0"/>
                      </a:rPr>
                      <m:t>for</m:t>
                    </m:r>
                    <m:r>
                      <a:rPr lang="fr-FR" b="0" i="0" smtClean="0">
                        <a:latin typeface="Cambria Math" panose="02040503050406030204" pitchFamily="18" charset="0"/>
                        <a:ea typeface="Cambria Math" panose="02040503050406030204" pitchFamily="18" charset="0"/>
                        <a:cs typeface="Times New Roman" panose="02020603050405020304" pitchFamily="18" charset="0"/>
                      </a:rPr>
                      <m:t> </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π</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l-GR" i="1">
                        <a:latin typeface="Cambria Math" panose="02040503050406030204" pitchFamily="18" charset="0"/>
                        <a:ea typeface="Cambria Math" panose="02040503050406030204" pitchFamily="18" charset="0"/>
                        <a:cs typeface="Times New Roman" panose="02020603050405020304" pitchFamily="18" charset="0"/>
                      </a:rPr>
                      <m:t>π</m:t>
                    </m:r>
                    <m:r>
                      <a:rPr lang="fr-FR" i="1">
                        <a:latin typeface="Cambria Math" panose="02040503050406030204" pitchFamily="18" charset="0"/>
                        <a:ea typeface="Cambria Math" panose="02040503050406030204" pitchFamily="18" charset="0"/>
                        <a:cs typeface="Times New Roman" panose="02020603050405020304" pitchFamily="18" charset="0"/>
                      </a:rPr>
                      <m:t>/2</m:t>
                    </m:r>
                  </m:oMath>
                </a14:m>
                <a:r>
                  <a:rPr lang="en-US" dirty="0">
                    <a:latin typeface="Times New Roman" panose="02020603050405020304" pitchFamily="18" charset="0"/>
                    <a:cs typeface="Times New Roman" panose="02020603050405020304" pitchFamily="18" charset="0"/>
                  </a:rPr>
                  <a:t>, (sphere slices) which  are</a:t>
                </a:r>
              </a:p>
              <a:p>
                <a:r>
                  <a:rPr lang="en-US" dirty="0">
                    <a:latin typeface="Times New Roman" panose="02020603050405020304" pitchFamily="18" charset="0"/>
                    <a:cs typeface="Times New Roman" panose="02020603050405020304" pitchFamily="18" charset="0"/>
                  </a:rPr>
                  <a:t> the closed (1D) lines with maximum symmetry
</a:t>
                </a:r>
                <a:r>
                  <a:rPr lang="en-US" b="1" dirty="0">
                    <a:latin typeface="Times New Roman" panose="02020603050405020304" pitchFamily="18" charset="0"/>
                    <a:cs typeface="Times New Roman" panose="02020603050405020304" pitchFamily="18" charset="0"/>
                  </a:rPr>
                  <a:t>Calculating the volume of the 3D sphere</a:t>
                </a:r>
                <a:r>
                  <a:rPr lang="en-US" dirty="0">
                    <a:latin typeface="Times New Roman" panose="02020603050405020304" pitchFamily="18" charset="0"/>
                    <a:cs typeface="Times New Roman" panose="02020603050405020304" pitchFamily="18" charset="0"/>
                  </a:rPr>
                  <a:t>
This volume is generated by the spherical surface
S, in green, which increases from r = 0 up to r = R, 
which sweeps the entire interior volume of the sphere.</a:t>
                </a:r>
              </a:p>
              <a:p>
                <a:endParaRPr lang="fr-FR" b="0" i="1" dirty="0">
                  <a:latin typeface="Cambria Math" panose="02040503050406030204" pitchFamily="18" charset="0"/>
                  <a:cs typeface="Times New Roman" panose="02020603050405020304" pitchFamily="18" charset="0"/>
                </a:endParaRPr>
              </a:p>
              <a:p>
                <a14:m>
                  <m:oMath xmlns:m="http://schemas.openxmlformats.org/officeDocument/2006/math">
                    <m:r>
                      <a:rPr lang="fr-FR" b="0" i="1" smtClean="0">
                        <a:latin typeface="Cambria Math" panose="02040503050406030204" pitchFamily="18" charset="0"/>
                        <a:cs typeface="Times New Roman" panose="02020603050405020304" pitchFamily="18" charset="0"/>
                      </a:rPr>
                      <m:t>𝑉</m:t>
                    </m:r>
                    <m:r>
                      <a:rPr lang="fr-FR" b="0" i="1" smtClean="0">
                        <a:latin typeface="Cambria Math" panose="02040503050406030204" pitchFamily="18" charset="0"/>
                        <a:cs typeface="Times New Roman" panose="02020603050405020304" pitchFamily="18" charset="0"/>
                      </a:rPr>
                      <m:t>=</m:t>
                    </m:r>
                    <m:nary>
                      <m:naryPr>
                        <m:ctrlPr>
                          <a:rPr lang="fr-FR" b="0" i="1" smtClean="0">
                            <a:latin typeface="Cambria Math" panose="02040503050406030204" pitchFamily="18" charset="0"/>
                            <a:cs typeface="Times New Roman" panose="02020603050405020304" pitchFamily="18" charset="0"/>
                          </a:rPr>
                        </m:ctrlPr>
                      </m:naryPr>
                      <m:sub>
                        <m:r>
                          <m:rPr>
                            <m:brk m:alnAt="23"/>
                          </m:rPr>
                          <a:rPr lang="fr-FR" b="0" i="1" smtClean="0">
                            <a:latin typeface="Cambria Math" panose="02040503050406030204" pitchFamily="18" charset="0"/>
                            <a:cs typeface="Times New Roman" panose="02020603050405020304" pitchFamily="18" charset="0"/>
                          </a:rPr>
                          <m:t>0</m:t>
                        </m:r>
                      </m:sub>
                      <m:sup>
                        <m:r>
                          <a:rPr lang="fr-FR" b="0" i="1" smtClean="0">
                            <a:latin typeface="Cambria Math" panose="02040503050406030204" pitchFamily="18" charset="0"/>
                            <a:cs typeface="Times New Roman" panose="02020603050405020304" pitchFamily="18" charset="0"/>
                          </a:rPr>
                          <m:t>𝑟</m:t>
                        </m:r>
                      </m:sup>
                      <m:e>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a:latin typeface="Cambria Math" panose="02040503050406030204" pitchFamily="18" charset="0"/>
                                <a:ea typeface="Cambria Math" panose="02040503050406030204" pitchFamily="18" charset="0"/>
                                <a:cs typeface="Times New Roman" panose="02020603050405020304" pitchFamily="18" charset="0"/>
                              </a:rPr>
                              <m:t>2</m:t>
                            </m:r>
                          </m:sup>
                        </m:sSup>
                        <m:r>
                          <a:rPr lang="fr-FR" b="0" i="1" smtClean="0">
                            <a:latin typeface="Cambria Math" panose="02040503050406030204" pitchFamily="18" charset="0"/>
                            <a:ea typeface="Cambria Math" panose="02040503050406030204" pitchFamily="18" charset="0"/>
                            <a:cs typeface="Times New Roman" panose="02020603050405020304" pitchFamily="18" charset="0"/>
                          </a:rPr>
                          <m:t>𝑑𝑟</m:t>
                        </m:r>
                        <m:r>
                          <m:rPr>
                            <m:nor/>
                          </m:rPr>
                          <a:rPr lang="fr-FR" dirty="0">
                            <a:latin typeface="Times New Roman" panose="02020603050405020304" pitchFamily="18" charset="0"/>
                            <a:cs typeface="Times New Roman" panose="02020603050405020304" pitchFamily="18" charset="0"/>
                          </a:rPr>
                          <m:t> </m:t>
                        </m:r>
                        <m:r>
                          <m:rPr>
                            <m:nor/>
                          </m:rPr>
                          <a:rPr lang="fr-FR" b="0" i="0" dirty="0" smtClean="0">
                            <a:latin typeface="Times New Roman" panose="02020603050405020304" pitchFamily="18" charset="0"/>
                            <a:cs typeface="Times New Roman" panose="02020603050405020304" pitchFamily="18" charset="0"/>
                          </a:rPr>
                          <m:t>=</m:t>
                        </m:r>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bSup>
                          <m:sSubSup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m:t>
                            </m:r>
                            <m:f>
                              <m:f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sup>
                                </m:sSup>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den>
                            </m:f>
                            <m:r>
                              <a:rPr lang="fr-FR" b="0" i="1" smtClean="0">
                                <a:latin typeface="Cambria Math" panose="02040503050406030204" pitchFamily="18" charset="0"/>
                                <a:ea typeface="Cambria Math" panose="02040503050406030204" pitchFamily="18" charset="0"/>
                                <a:cs typeface="Times New Roman" panose="02020603050405020304" pitchFamily="18" charset="0"/>
                              </a:rPr>
                              <m:t>)</m:t>
                            </m:r>
                          </m:e>
                          <m:sub>
                            <m:r>
                              <a:rPr lang="fr-FR" b="0" i="1" smtClean="0">
                                <a:latin typeface="Cambria Math" panose="02040503050406030204" pitchFamily="18" charset="0"/>
                                <a:ea typeface="Cambria Math" panose="02040503050406030204" pitchFamily="18" charset="0"/>
                                <a:cs typeface="Times New Roman" panose="02020603050405020304" pitchFamily="18" charset="0"/>
                              </a:rPr>
                              <m:t>0</m:t>
                            </m:r>
                          </m:sub>
                          <m:sup>
                            <m:r>
                              <a:rPr lang="fr-FR" b="0" i="1" smtClean="0">
                                <a:latin typeface="Cambria Math" panose="02040503050406030204" pitchFamily="18" charset="0"/>
                                <a:ea typeface="Cambria Math" panose="02040503050406030204" pitchFamily="18" charset="0"/>
                                <a:cs typeface="Times New Roman" panose="02020603050405020304" pitchFamily="18" charset="0"/>
                              </a:rPr>
                              <m:t>𝑅</m:t>
                            </m:r>
                          </m:sup>
                        </m:sSubSup>
                      </m:e>
                    </m:nary>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f>
                      <m:fPr>
                        <m:ctrlPr>
                          <a:rPr lang="fr-FR" i="1" dirty="0" smtClean="0">
                            <a:latin typeface="Cambria Math" panose="02040503050406030204" pitchFamily="18" charset="0"/>
                            <a:ea typeface="Cambria Math" panose="02040503050406030204" pitchFamily="18" charset="0"/>
                            <a:cs typeface="Times New Roman" panose="02020603050405020304" pitchFamily="18" charset="0"/>
                          </a:rPr>
                        </m:ctrlPr>
                      </m:fPr>
                      <m:num>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b="0" i="1" dirty="0" smtClean="0">
                            <a:latin typeface="Cambria Math" panose="02040503050406030204" pitchFamily="18" charset="0"/>
                            <a:ea typeface="Cambria Math" panose="02040503050406030204" pitchFamily="18" charset="0"/>
                            <a:cs typeface="Times New Roman" panose="02020603050405020304" pitchFamily="18" charset="0"/>
                          </a:rPr>
                          <m:t>3</m:t>
                        </m:r>
                      </m:den>
                    </m:f>
                  </m:oMath>
                </a14:m>
                <a:r>
                  <a:rPr lang="fr-FR" dirty="0">
                    <a:latin typeface="Times New Roman" panose="02020603050405020304" pitchFamily="18" charset="0"/>
                    <a:cs typeface="Times New Roman" panose="02020603050405020304" pitchFamily="18" charset="0"/>
                  </a:rPr>
                  <a:t> R</a:t>
                </a:r>
                <a:r>
                  <a:rPr lang="fr-FR" baseline="30000" dirty="0">
                    <a:latin typeface="Times New Roman" panose="02020603050405020304" pitchFamily="18" charset="0"/>
                    <a:cs typeface="Times New Roman" panose="02020603050405020304" pitchFamily="18" charset="0"/>
                  </a:rPr>
                  <a:t>3</a:t>
                </a:r>
              </a:p>
            </p:txBody>
          </p:sp>
        </mc:Choice>
        <mc:Fallback xmlns="">
          <p:sp>
            <p:nvSpPr>
              <p:cNvPr id="3" name="Espace réservé du contenu 2">
                <a:extLst>
                  <a:ext uri="{FF2B5EF4-FFF2-40B4-BE49-F238E27FC236}">
                    <a16:creationId xmlns:a16="http://schemas.microsoft.com/office/drawing/2014/main" id="{85970983-A6B0-D4D0-BD40-0D6B52D8E4D9}"/>
                  </a:ext>
                </a:extLst>
              </p:cNvPr>
              <p:cNvSpPr>
                <a:spLocks noGrp="1" noRot="1" noChangeAspect="1" noMove="1" noResize="1" noEditPoints="1" noAdjustHandles="1" noChangeArrowheads="1" noChangeShapeType="1" noTextEdit="1"/>
              </p:cNvSpPr>
              <p:nvPr>
                <p:ph idx="1"/>
              </p:nvPr>
            </p:nvSpPr>
            <p:spPr>
              <a:xfrm>
                <a:off x="0" y="213360"/>
                <a:ext cx="12192000" cy="6502399"/>
              </a:xfrm>
              <a:blipFill>
                <a:blip r:embed="rId2"/>
                <a:stretch>
                  <a:fillRect l="-750" t="-2530"/>
                </a:stretch>
              </a:blipFill>
            </p:spPr>
            <p:txBody>
              <a:bodyPr/>
              <a:lstStyle/>
              <a:p>
                <a:r>
                  <a:rPr lang="fr-FR">
                    <a:noFill/>
                  </a:rPr>
                  <a:t> </a:t>
                </a:r>
              </a:p>
            </p:txBody>
          </p:sp>
        </mc:Fallback>
      </mc:AlternateContent>
      <p:sp>
        <p:nvSpPr>
          <p:cNvPr id="4" name="Ellipse 3">
            <a:extLst>
              <a:ext uri="{FF2B5EF4-FFF2-40B4-BE49-F238E27FC236}">
                <a16:creationId xmlns:a16="http://schemas.microsoft.com/office/drawing/2014/main" id="{F77E0948-596E-EFBE-FC7C-CF3C0680E222}"/>
              </a:ext>
            </a:extLst>
          </p:cNvPr>
          <p:cNvSpPr/>
          <p:nvPr/>
        </p:nvSpPr>
        <p:spPr>
          <a:xfrm>
            <a:off x="6929120" y="1574800"/>
            <a:ext cx="4460240" cy="437896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13754812-76F1-AB86-0D72-84C01FD469E9}"/>
              </a:ext>
            </a:extLst>
          </p:cNvPr>
          <p:cNvSpPr/>
          <p:nvPr/>
        </p:nvSpPr>
        <p:spPr>
          <a:xfrm>
            <a:off x="7132320" y="2651760"/>
            <a:ext cx="4064000" cy="52832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A1D76D6-4DE4-B942-3B75-E449D27DB1AC}"/>
              </a:ext>
            </a:extLst>
          </p:cNvPr>
          <p:cNvSpPr txBox="1"/>
          <p:nvPr/>
        </p:nvSpPr>
        <p:spPr>
          <a:xfrm>
            <a:off x="8990763" y="3568084"/>
            <a:ext cx="336952" cy="369332"/>
          </a:xfrm>
          <a:prstGeom prst="rect">
            <a:avLst/>
          </a:prstGeom>
          <a:noFill/>
        </p:spPr>
        <p:txBody>
          <a:bodyPr wrap="none" rtlCol="0">
            <a:spAutoFit/>
          </a:bodyPr>
          <a:lstStyle/>
          <a:p>
            <a:r>
              <a:rPr lang="fr-FR" dirty="0"/>
              <a:t>O</a:t>
            </a:r>
          </a:p>
        </p:txBody>
      </p:sp>
      <p:cxnSp>
        <p:nvCxnSpPr>
          <p:cNvPr id="11" name="Connecteur droit 10">
            <a:extLst>
              <a:ext uri="{FF2B5EF4-FFF2-40B4-BE49-F238E27FC236}">
                <a16:creationId xmlns:a16="http://schemas.microsoft.com/office/drawing/2014/main" id="{DC50317A-0982-DF99-7276-09CCB7D54A60}"/>
              </a:ext>
            </a:extLst>
          </p:cNvPr>
          <p:cNvCxnSpPr>
            <a:cxnSpLocks/>
          </p:cNvCxnSpPr>
          <p:nvPr/>
        </p:nvCxnSpPr>
        <p:spPr>
          <a:xfrm flipH="1">
            <a:off x="9171522" y="2873494"/>
            <a:ext cx="2037080" cy="895866"/>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a:extLst>
              <a:ext uri="{FF2B5EF4-FFF2-40B4-BE49-F238E27FC236}">
                <a16:creationId xmlns:a16="http://schemas.microsoft.com/office/drawing/2014/main" id="{317320FE-8AEF-FE66-4F38-D5BDCD234663}"/>
              </a:ext>
            </a:extLst>
          </p:cNvPr>
          <p:cNvCxnSpPr>
            <a:cxnSpLocks/>
            <a:endCxn id="4" idx="0"/>
          </p:cNvCxnSpPr>
          <p:nvPr/>
        </p:nvCxnSpPr>
        <p:spPr>
          <a:xfrm flipV="1">
            <a:off x="9159240" y="1574800"/>
            <a:ext cx="0" cy="22369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8B329D7B-A3A8-5ACC-C6E3-544F9D91097D}"/>
              </a:ext>
            </a:extLst>
          </p:cNvPr>
          <p:cNvCxnSpPr/>
          <p:nvPr/>
        </p:nvCxnSpPr>
        <p:spPr>
          <a:xfrm flipV="1">
            <a:off x="9159240" y="2903974"/>
            <a:ext cx="2049362" cy="11946"/>
          </a:xfrm>
          <a:prstGeom prst="line">
            <a:avLst/>
          </a:prstGeom>
        </p:spPr>
        <p:style>
          <a:lnRef idx="1">
            <a:schemeClr val="accent1"/>
          </a:lnRef>
          <a:fillRef idx="0">
            <a:schemeClr val="accent1"/>
          </a:fillRef>
          <a:effectRef idx="0">
            <a:schemeClr val="accent1"/>
          </a:effectRef>
          <a:fontRef idx="minor">
            <a:schemeClr val="tx1"/>
          </a:fontRef>
        </p:style>
      </p:cxnSp>
      <p:sp>
        <p:nvSpPr>
          <p:cNvPr id="22" name="Arc 21">
            <a:extLst>
              <a:ext uri="{FF2B5EF4-FFF2-40B4-BE49-F238E27FC236}">
                <a16:creationId xmlns:a16="http://schemas.microsoft.com/office/drawing/2014/main" id="{CF9E89FE-B933-0343-FF53-A388E8FD1317}"/>
              </a:ext>
            </a:extLst>
          </p:cNvPr>
          <p:cNvSpPr/>
          <p:nvPr/>
        </p:nvSpPr>
        <p:spPr>
          <a:xfrm>
            <a:off x="9085380" y="3654305"/>
            <a:ext cx="777710" cy="248921"/>
          </a:xfrm>
          <a:prstGeom prst="arc">
            <a:avLst>
              <a:gd name="adj1" fmla="val 16200000"/>
              <a:gd name="adj2" fmla="val 38041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3" name="ZoneTexte 22">
            <a:extLst>
              <a:ext uri="{FF2B5EF4-FFF2-40B4-BE49-F238E27FC236}">
                <a16:creationId xmlns:a16="http://schemas.microsoft.com/office/drawing/2014/main" id="{BD73CA1D-6AAC-3571-5FC1-F07D5925D7F8}"/>
              </a:ext>
            </a:extLst>
          </p:cNvPr>
          <p:cNvSpPr txBox="1"/>
          <p:nvPr/>
        </p:nvSpPr>
        <p:spPr>
          <a:xfrm>
            <a:off x="9887520" y="3459480"/>
            <a:ext cx="336952" cy="369332"/>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θ</a:t>
            </a:r>
            <a:endParaRPr lang="fr-FR" dirty="0"/>
          </a:p>
        </p:txBody>
      </p:sp>
      <p:sp>
        <p:nvSpPr>
          <p:cNvPr id="24" name="ZoneTexte 23">
            <a:extLst>
              <a:ext uri="{FF2B5EF4-FFF2-40B4-BE49-F238E27FC236}">
                <a16:creationId xmlns:a16="http://schemas.microsoft.com/office/drawing/2014/main" id="{51712BB0-8D45-80EA-FCB1-320F2DDEB7A1}"/>
              </a:ext>
            </a:extLst>
          </p:cNvPr>
          <p:cNvSpPr txBox="1"/>
          <p:nvPr/>
        </p:nvSpPr>
        <p:spPr>
          <a:xfrm>
            <a:off x="8814524" y="2724387"/>
            <a:ext cx="427556" cy="369332"/>
          </a:xfrm>
          <a:prstGeom prst="rect">
            <a:avLst/>
          </a:prstGeom>
          <a:noFill/>
        </p:spPr>
        <p:txBody>
          <a:bodyPr wrap="square" rtlCol="0">
            <a:spAutoFit/>
          </a:bodyPr>
          <a:lstStyle/>
          <a:p>
            <a:r>
              <a:rPr lang="fr-FR" dirty="0"/>
              <a:t>O’</a:t>
            </a:r>
          </a:p>
        </p:txBody>
      </p:sp>
      <p:sp>
        <p:nvSpPr>
          <p:cNvPr id="26" name="ZoneTexte 25">
            <a:extLst>
              <a:ext uri="{FF2B5EF4-FFF2-40B4-BE49-F238E27FC236}">
                <a16:creationId xmlns:a16="http://schemas.microsoft.com/office/drawing/2014/main" id="{2EA8FE31-B4A2-126C-99FD-A320AE574783}"/>
              </a:ext>
            </a:extLst>
          </p:cNvPr>
          <p:cNvSpPr txBox="1"/>
          <p:nvPr/>
        </p:nvSpPr>
        <p:spPr>
          <a:xfrm>
            <a:off x="11510122" y="2627868"/>
            <a:ext cx="229438" cy="369332"/>
          </a:xfrm>
          <a:prstGeom prst="rect">
            <a:avLst/>
          </a:prstGeom>
          <a:noFill/>
        </p:spPr>
        <p:txBody>
          <a:bodyPr wrap="square" rtlCol="0">
            <a:spAutoFit/>
          </a:bodyPr>
          <a:lstStyle/>
          <a:p>
            <a:r>
              <a:rPr lang="fr-FR" dirty="0"/>
              <a:t>M</a:t>
            </a:r>
          </a:p>
        </p:txBody>
      </p:sp>
      <p:sp>
        <p:nvSpPr>
          <p:cNvPr id="27" name="ZoneTexte 26">
            <a:extLst>
              <a:ext uri="{FF2B5EF4-FFF2-40B4-BE49-F238E27FC236}">
                <a16:creationId xmlns:a16="http://schemas.microsoft.com/office/drawing/2014/main" id="{8E982796-AEBF-A971-97AF-DB2FAE4CE0FB}"/>
              </a:ext>
            </a:extLst>
          </p:cNvPr>
          <p:cNvSpPr txBox="1"/>
          <p:nvPr/>
        </p:nvSpPr>
        <p:spPr>
          <a:xfrm>
            <a:off x="9838898" y="2643109"/>
            <a:ext cx="290622" cy="369332"/>
          </a:xfrm>
          <a:prstGeom prst="rect">
            <a:avLst/>
          </a:prstGeom>
          <a:noFill/>
        </p:spPr>
        <p:txBody>
          <a:bodyPr wrap="square" rtlCol="0">
            <a:spAutoFit/>
          </a:bodyPr>
          <a:lstStyle/>
          <a:p>
            <a:r>
              <a:rPr lang="fr-FR" dirty="0"/>
              <a:t>r</a:t>
            </a:r>
          </a:p>
        </p:txBody>
      </p:sp>
      <p:cxnSp>
        <p:nvCxnSpPr>
          <p:cNvPr id="29" name="Connecteur droit 28">
            <a:extLst>
              <a:ext uri="{FF2B5EF4-FFF2-40B4-BE49-F238E27FC236}">
                <a16:creationId xmlns:a16="http://schemas.microsoft.com/office/drawing/2014/main" id="{1981D084-19CE-AF30-6CEB-5DA3C6F0AEF1}"/>
              </a:ext>
            </a:extLst>
          </p:cNvPr>
          <p:cNvCxnSpPr>
            <a:endCxn id="4" idx="6"/>
          </p:cNvCxnSpPr>
          <p:nvPr/>
        </p:nvCxnSpPr>
        <p:spPr>
          <a:xfrm flipV="1">
            <a:off x="9159240" y="3764280"/>
            <a:ext cx="2230120" cy="4750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86F854C3-34BE-5974-80E8-D6499B21FB4D}"/>
              </a:ext>
            </a:extLst>
          </p:cNvPr>
          <p:cNvCxnSpPr>
            <a:cxnSpLocks/>
            <a:stCxn id="6" idx="6"/>
          </p:cNvCxnSpPr>
          <p:nvPr/>
        </p:nvCxnSpPr>
        <p:spPr>
          <a:xfrm>
            <a:off x="11196320" y="2915920"/>
            <a:ext cx="12282" cy="883920"/>
          </a:xfrm>
          <a:prstGeom prst="line">
            <a:avLst/>
          </a:prstGeom>
        </p:spPr>
        <p:style>
          <a:lnRef idx="1">
            <a:schemeClr val="accent1"/>
          </a:lnRef>
          <a:fillRef idx="0">
            <a:schemeClr val="accent1"/>
          </a:fillRef>
          <a:effectRef idx="0">
            <a:schemeClr val="accent1"/>
          </a:effectRef>
          <a:fontRef idx="minor">
            <a:schemeClr val="tx1"/>
          </a:fontRef>
        </p:style>
      </p:cxnSp>
      <p:sp>
        <p:nvSpPr>
          <p:cNvPr id="32" name="Ellipse 31">
            <a:extLst>
              <a:ext uri="{FF2B5EF4-FFF2-40B4-BE49-F238E27FC236}">
                <a16:creationId xmlns:a16="http://schemas.microsoft.com/office/drawing/2014/main" id="{7B83D1C7-CFB9-2C93-F21B-844084080F77}"/>
              </a:ext>
            </a:extLst>
          </p:cNvPr>
          <p:cNvSpPr/>
          <p:nvPr/>
        </p:nvSpPr>
        <p:spPr>
          <a:xfrm>
            <a:off x="7132320" y="2560320"/>
            <a:ext cx="4064000" cy="52832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5" name="Connecteur droit 34">
            <a:extLst>
              <a:ext uri="{FF2B5EF4-FFF2-40B4-BE49-F238E27FC236}">
                <a16:creationId xmlns:a16="http://schemas.microsoft.com/office/drawing/2014/main" id="{2CD08CAE-5F72-CA07-050A-47A233380307}"/>
              </a:ext>
            </a:extLst>
          </p:cNvPr>
          <p:cNvCxnSpPr>
            <a:cxnSpLocks/>
          </p:cNvCxnSpPr>
          <p:nvPr/>
        </p:nvCxnSpPr>
        <p:spPr>
          <a:xfrm flipH="1">
            <a:off x="9208460" y="2804398"/>
            <a:ext cx="1995996" cy="96444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692A2D02-8C99-009A-EBF6-32AE84C5AE29}"/>
              </a:ext>
            </a:extLst>
          </p:cNvPr>
          <p:cNvSpPr txBox="1"/>
          <p:nvPr/>
        </p:nvSpPr>
        <p:spPr>
          <a:xfrm>
            <a:off x="11153894" y="2638028"/>
            <a:ext cx="424903" cy="369332"/>
          </a:xfrm>
          <a:prstGeom prst="rect">
            <a:avLst/>
          </a:prstGeom>
          <a:noFill/>
        </p:spPr>
        <p:txBody>
          <a:bodyPr wrap="square" rtlCol="0">
            <a:spAutoFit/>
          </a:bodyPr>
          <a:lstStyle/>
          <a:p>
            <a:r>
              <a:rPr lang="fr-FR" dirty="0">
                <a:solidFill>
                  <a:srgbClr val="FF0000"/>
                </a:solidFill>
                <a:latin typeface="Times New Roman" panose="02020603050405020304" pitchFamily="18" charset="0"/>
                <a:cs typeface="Times New Roman" panose="02020603050405020304" pitchFamily="18" charset="0"/>
              </a:rPr>
              <a:t>d</a:t>
            </a:r>
            <a:r>
              <a:rPr lang="el-GR" dirty="0">
                <a:solidFill>
                  <a:srgbClr val="FF0000"/>
                </a:solidFill>
                <a:latin typeface="Times New Roman" panose="02020603050405020304" pitchFamily="18" charset="0"/>
                <a:cs typeface="Times New Roman" panose="02020603050405020304" pitchFamily="18" charset="0"/>
              </a:rPr>
              <a:t>θ</a:t>
            </a:r>
            <a:endParaRPr lang="fr-FR" dirty="0">
              <a:solidFill>
                <a:srgbClr val="FF0000"/>
              </a:solidFill>
            </a:endParaRPr>
          </a:p>
        </p:txBody>
      </p:sp>
      <p:sp>
        <p:nvSpPr>
          <p:cNvPr id="40" name="ZoneTexte 39">
            <a:extLst>
              <a:ext uri="{FF2B5EF4-FFF2-40B4-BE49-F238E27FC236}">
                <a16:creationId xmlns:a16="http://schemas.microsoft.com/office/drawing/2014/main" id="{11239D27-F4D9-7F7A-7C2E-A387AAE69436}"/>
              </a:ext>
            </a:extLst>
          </p:cNvPr>
          <p:cNvSpPr txBox="1"/>
          <p:nvPr/>
        </p:nvSpPr>
        <p:spPr>
          <a:xfrm>
            <a:off x="9121318" y="1627862"/>
            <a:ext cx="348958" cy="369332"/>
          </a:xfrm>
          <a:prstGeom prst="rect">
            <a:avLst/>
          </a:prstGeom>
          <a:noFill/>
        </p:spPr>
        <p:txBody>
          <a:bodyPr wrap="square" rtlCol="0">
            <a:spAutoFit/>
          </a:bodyPr>
          <a:lstStyle/>
          <a:p>
            <a:r>
              <a:rPr lang="fr-FR" dirty="0"/>
              <a:t>R</a:t>
            </a:r>
          </a:p>
        </p:txBody>
      </p:sp>
      <p:sp>
        <p:nvSpPr>
          <p:cNvPr id="41" name="Ellipse 40">
            <a:extLst>
              <a:ext uri="{FF2B5EF4-FFF2-40B4-BE49-F238E27FC236}">
                <a16:creationId xmlns:a16="http://schemas.microsoft.com/office/drawing/2014/main" id="{97DD9088-8487-E4B3-8BC4-B138AE700E4A}"/>
              </a:ext>
            </a:extLst>
          </p:cNvPr>
          <p:cNvSpPr/>
          <p:nvPr/>
        </p:nvSpPr>
        <p:spPr>
          <a:xfrm>
            <a:off x="8649773" y="3329701"/>
            <a:ext cx="1049800" cy="981472"/>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2" name="ZoneTexte 61">
            <a:extLst>
              <a:ext uri="{FF2B5EF4-FFF2-40B4-BE49-F238E27FC236}">
                <a16:creationId xmlns:a16="http://schemas.microsoft.com/office/drawing/2014/main" id="{6228C814-CB49-8B10-0151-425E37EC12D8}"/>
              </a:ext>
            </a:extLst>
          </p:cNvPr>
          <p:cNvSpPr txBox="1"/>
          <p:nvPr/>
        </p:nvSpPr>
        <p:spPr>
          <a:xfrm>
            <a:off x="8957743" y="3801387"/>
            <a:ext cx="427556" cy="369332"/>
          </a:xfrm>
          <a:prstGeom prst="rect">
            <a:avLst/>
          </a:prstGeom>
          <a:noFill/>
        </p:spPr>
        <p:txBody>
          <a:bodyPr wrap="square" rtlCol="0">
            <a:spAutoFit/>
          </a:bodyPr>
          <a:lstStyle/>
          <a:p>
            <a:r>
              <a:rPr lang="fr-FR" b="1" dirty="0">
                <a:solidFill>
                  <a:srgbClr val="00B050"/>
                </a:solidFill>
              </a:rPr>
              <a:t>S</a:t>
            </a:r>
          </a:p>
        </p:txBody>
      </p:sp>
      <p:sp>
        <p:nvSpPr>
          <p:cNvPr id="2" name="Ellipse 1">
            <a:extLst>
              <a:ext uri="{FF2B5EF4-FFF2-40B4-BE49-F238E27FC236}">
                <a16:creationId xmlns:a16="http://schemas.microsoft.com/office/drawing/2014/main" id="{8B1BB308-03A1-C421-CAAA-009D8A141988}"/>
              </a:ext>
            </a:extLst>
          </p:cNvPr>
          <p:cNvSpPr/>
          <p:nvPr/>
        </p:nvSpPr>
        <p:spPr>
          <a:xfrm>
            <a:off x="8250329" y="2993341"/>
            <a:ext cx="1795500" cy="1679317"/>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Ellipse 6">
            <a:extLst>
              <a:ext uri="{FF2B5EF4-FFF2-40B4-BE49-F238E27FC236}">
                <a16:creationId xmlns:a16="http://schemas.microsoft.com/office/drawing/2014/main" id="{F80726B2-5E6B-E550-B41B-678265C9943E}"/>
              </a:ext>
            </a:extLst>
          </p:cNvPr>
          <p:cNvSpPr/>
          <p:nvPr/>
        </p:nvSpPr>
        <p:spPr>
          <a:xfrm>
            <a:off x="7660640" y="2367280"/>
            <a:ext cx="3083240" cy="2915919"/>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a:extLst>
              <a:ext uri="{FF2B5EF4-FFF2-40B4-BE49-F238E27FC236}">
                <a16:creationId xmlns:a16="http://schemas.microsoft.com/office/drawing/2014/main" id="{FCB4776D-CC42-F66E-8062-AB24379F21B0}"/>
              </a:ext>
            </a:extLst>
          </p:cNvPr>
          <p:cNvSpPr/>
          <p:nvPr/>
        </p:nvSpPr>
        <p:spPr>
          <a:xfrm>
            <a:off x="6947416" y="1627862"/>
            <a:ext cx="4460239" cy="4325897"/>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87244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1" grpId="0" animBg="1"/>
      <p:bldP spid="62" grpId="0"/>
      <p:bldP spid="2"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C6991-D641-76F1-0FF5-8CA1978D4AA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E25364D-11A5-D41B-AACB-D5E810F47873}"/>
              </a:ext>
            </a:extLst>
          </p:cNvPr>
          <p:cNvSpPr>
            <a:spLocks noGrp="1"/>
          </p:cNvSpPr>
          <p:nvPr>
            <p:ph type="title"/>
          </p:nvPr>
        </p:nvSpPr>
        <p:spPr>
          <a:xfrm>
            <a:off x="81280" y="1"/>
            <a:ext cx="12110720" cy="802640"/>
          </a:xfrm>
        </p:spPr>
        <p:txBody>
          <a:bodyPr/>
          <a:lstStyle/>
          <a:p>
            <a:r>
              <a:rPr lang="en-US" dirty="0">
                <a:latin typeface="Times New Roman" panose="02020603050405020304" pitchFamily="18" charset="0"/>
                <a:cs typeface="Times New Roman" panose="02020603050405020304" pitchFamily="18" charset="0"/>
              </a:rPr>
              <a:t>The sphere as a paradigm for the 3D hypersphere</a:t>
            </a:r>
            <a:endParaRPr lang="fr-FR"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3A1579BD-77CC-03CD-9459-21E84B7278CA}"/>
                  </a:ext>
                </a:extLst>
              </p:cNvPr>
              <p:cNvSpPr>
                <a:spLocks noGrp="1"/>
              </p:cNvSpPr>
              <p:nvPr>
                <p:ph idx="1"/>
              </p:nvPr>
            </p:nvSpPr>
            <p:spPr>
              <a:xfrm>
                <a:off x="81280" y="955040"/>
                <a:ext cx="11968480" cy="5902959"/>
              </a:xfrm>
            </p:spPr>
            <p:txBody>
              <a:bodyPr>
                <a:normAutofit lnSpcReduction="10000"/>
              </a:bodyPr>
              <a:lstStyle/>
              <a:p>
                <a:pPr algn="just"/>
                <a:r>
                  <a:rPr lang="en-US" b="1" dirty="0">
                    <a:latin typeface="Times New Roman" panose="02020603050405020304" pitchFamily="18" charset="0"/>
                    <a:cs typeface="Times New Roman" panose="02020603050405020304" pitchFamily="18" charset="0"/>
                  </a:rPr>
                  <a:t>Calculating the surface area of the 4D sphere (3D hypersphere)</a:t>
                </a:r>
                <a:r>
                  <a:rPr lang="en-US" dirty="0">
                    <a:latin typeface="Times New Roman" panose="02020603050405020304" pitchFamily="18" charset="0"/>
                    <a:cs typeface="Times New Roman" panose="02020603050405020304" pitchFamily="18" charset="0"/>
                  </a:rPr>
                  <a:t>
We will do the same calculation as for the sphere but considering spheres with radius r = </a:t>
                </a:r>
                <a:r>
                  <a:rPr lang="en-US" dirty="0" err="1">
                    <a:latin typeface="Times New Roman" panose="02020603050405020304" pitchFamily="18" charset="0"/>
                    <a:cs typeface="Times New Roman" panose="02020603050405020304" pitchFamily="18" charset="0"/>
                  </a:rPr>
                  <a:t>R.cosθ</a:t>
                </a:r>
                <a:r>
                  <a:rPr lang="en-US" dirty="0">
                    <a:latin typeface="Times New Roman" panose="02020603050405020304" pitchFamily="18" charset="0"/>
                    <a:cs typeface="Times New Roman" panose="02020603050405020304" pitchFamily="18" charset="0"/>
                  </a:rPr>
                  <a:t> (2D) in place of circles (1D) with radius r = </a:t>
                </a:r>
                <a:r>
                  <a:rPr lang="en-US" dirty="0" err="1">
                    <a:latin typeface="Times New Roman" panose="02020603050405020304" pitchFamily="18" charset="0"/>
                    <a:cs typeface="Times New Roman" panose="02020603050405020304" pitchFamily="18" charset="0"/>
                  </a:rPr>
                  <a:t>R.cosθ</a:t>
                </a:r>
                <a:r>
                  <a:rPr lang="en-US" dirty="0">
                    <a:latin typeface="Times New Roman" panose="02020603050405020304" pitchFamily="18" charset="0"/>
                    <a:cs typeface="Times New Roman" panose="02020603050405020304" pitchFamily="18" charset="0"/>
                  </a:rPr>
                  <a:t>.
With an additional dimension, then, we will consider the 2D hypersphere (the surface of a 3D sphere) as the 2D “slices” of the hypersphere to be "stacked" in 4D space.
This gives:</a:t>
                </a:r>
                <a14:m>
                  <m:oMath xmlns:m="http://schemas.openxmlformats.org/officeDocument/2006/math">
                    <m:r>
                      <a:rPr lang="fr-FR" b="0" i="0" smtClean="0">
                        <a:latin typeface="Cambria Math" panose="02040503050406030204" pitchFamily="18" charset="0"/>
                        <a:cs typeface="Times New Roman" panose="02020603050405020304" pitchFamily="18" charset="0"/>
                      </a:rPr>
                      <m:t> </m:t>
                    </m:r>
                  </m:oMath>
                </a14:m>
                <a:endParaRPr lang="fr-FR" b="0" i="0" dirty="0">
                  <a:latin typeface="Cambria Math" panose="02040503050406030204" pitchFamily="18" charset="0"/>
                  <a:cs typeface="Times New Roman" panose="02020603050405020304" pitchFamily="18" charset="0"/>
                </a:endParaRPr>
              </a:p>
              <a:p>
                <a:pPr algn="ctr"/>
                <a14:m>
                  <m:oMath xmlns:m="http://schemas.openxmlformats.org/officeDocument/2006/math">
                    <m:r>
                      <a:rPr lang="fr-FR" i="1">
                        <a:latin typeface="Cambria Math" panose="02040503050406030204" pitchFamily="18" charset="0"/>
                        <a:cs typeface="Times New Roman" panose="02020603050405020304" pitchFamily="18" charset="0"/>
                      </a:rPr>
                      <m:t>𝑆</m:t>
                    </m:r>
                    <m:r>
                      <a:rPr lang="fr-FR" i="1">
                        <a:latin typeface="Cambria Math" panose="02040503050406030204" pitchFamily="18" charset="0"/>
                        <a:cs typeface="Times New Roman" panose="02020603050405020304" pitchFamily="18" charset="0"/>
                      </a:rPr>
                      <m:t>=</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b="0" i="1" smtClean="0">
                            <a:latin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p>
                          <m:sSupPr>
                            <m:ctrlPr>
                              <a:rPr lang="fr-FR" b="0"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sup>
                        </m:sSup>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𝑅𝑑</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e>
                    </m:nary>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b="0" i="1" smtClean="0">
                            <a:latin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𝑐𝑜𝑠</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𝑅𝑑</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f>
                              <m:fPr>
                                <m:ctrlPr>
                                  <a:rPr lang="fr-FR" i="1">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i="1">
                                    <a:latin typeface="Cambria Math" panose="02040503050406030204" pitchFamily="18" charset="0"/>
                                    <a:ea typeface="Cambria Math" panose="02040503050406030204" pitchFamily="18" charset="0"/>
                                    <a:cs typeface="Times New Roman" panose="02020603050405020304" pitchFamily="18" charset="0"/>
                                  </a:rPr>
                                  <m:t>2</m:t>
                                </m:r>
                              </m:den>
                            </m:f>
                          </m:sub>
                          <m:sup>
                            <m:f>
                              <m:fPr>
                                <m:ctrlPr>
                                  <a:rPr lang="fr-FR" i="1">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i="1">
                                    <a:latin typeface="Cambria Math" panose="02040503050406030204" pitchFamily="18" charset="0"/>
                                    <a:ea typeface="Cambria Math" panose="02040503050406030204" pitchFamily="18" charset="0"/>
                                    <a:cs typeface="Times New Roman" panose="02020603050405020304" pitchFamily="18" charset="0"/>
                                  </a:rPr>
                                  <m:t>2</m:t>
                                </m:r>
                              </m:den>
                            </m:f>
                          </m:sup>
                          <m:e>
                            <m:r>
                              <a:rPr lang="fr-FR"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1+</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𝑐𝑜𝑠</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𝑑</m:t>
                            </m:r>
                            <m:r>
                              <a:rPr lang="fr-FR" i="1">
                                <a:latin typeface="Cambria Math" panose="02040503050406030204" pitchFamily="18" charset="0"/>
                                <a:ea typeface="Cambria Math" panose="02040503050406030204" pitchFamily="18" charset="0"/>
                                <a:cs typeface="Times New Roman" panose="02020603050405020304" pitchFamily="18" charset="0"/>
                              </a:rPr>
                              <m:t>𝜃</m:t>
                            </m:r>
                          </m:e>
                        </m:nary>
                        <m:r>
                          <a:rPr lang="fr-FR" b="0" i="1" smtClean="0">
                            <a:latin typeface="Cambria Math" panose="02040503050406030204" pitchFamily="18" charset="0"/>
                            <a:ea typeface="Cambria Math" panose="02040503050406030204" pitchFamily="18" charset="0"/>
                            <a:cs typeface="Times New Roman" panose="02020603050405020304" pitchFamily="18" charset="0"/>
                          </a:rPr>
                          <m:t> </m:t>
                        </m:r>
                      </m:e>
                    </m:nary>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sSubSup>
                      <m:sSubSupPr>
                        <m:ctrlPr>
                          <a:rPr lang="fr-FR" i="1">
                            <a:latin typeface="Cambria Math" panose="02040503050406030204" pitchFamily="18" charset="0"/>
                            <a:ea typeface="Cambria Math" panose="02040503050406030204" pitchFamily="18" charset="0"/>
                            <a:cs typeface="Times New Roman" panose="02020603050405020304" pitchFamily="18" charset="0"/>
                          </a:rPr>
                        </m:ctrlPr>
                      </m:sSubSupPr>
                      <m:e>
                        <m:r>
                          <a:rPr lang="fr-FR" i="1">
                            <a:latin typeface="Cambria Math" panose="02040503050406030204" pitchFamily="18" charset="0"/>
                            <a:ea typeface="Cambria Math" panose="02040503050406030204" pitchFamily="18" charset="0"/>
                            <a:cs typeface="Times New Roman" panose="02020603050405020304" pitchFamily="18" charset="0"/>
                          </a:rPr>
                          <m:t>[</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𝑠𝑖𝑛</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i="1">
                            <a:latin typeface="Cambria Math" panose="02040503050406030204" pitchFamily="18" charset="0"/>
                            <a:ea typeface="Cambria Math" panose="02040503050406030204" pitchFamily="18" charset="0"/>
                            <a:cs typeface="Times New Roman" panose="02020603050405020304" pitchFamily="18" charset="0"/>
                          </a:rPr>
                          <m:t>]</m:t>
                        </m:r>
                      </m:e>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sSubSup>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oMath>
                </a14:m>
                <a:endParaRPr lang="fr-FR" baseline="30000"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Calculating the volume of the 4D sphere</a:t>
                </a:r>
                <a:r>
                  <a:rPr lang="en-US" dirty="0">
                    <a:latin typeface="Times New Roman" panose="02020603050405020304" pitchFamily="18" charset="0"/>
                    <a:cs typeface="Times New Roman" panose="02020603050405020304" pitchFamily="18" charset="0"/>
                  </a:rPr>
                  <a:t>
We proceed as before by integrating the hypersphere from r = 0 to R. The calculation without difficulty gives</a:t>
                </a:r>
                <a:r>
                  <a:rPr lang="fr-FR" dirty="0">
                    <a:latin typeface="Times New Roman" panose="02020603050405020304" pitchFamily="18" charset="0"/>
                    <a:cs typeface="Times New Roman" panose="02020603050405020304" pitchFamily="18" charset="0"/>
                  </a:rPr>
                  <a:t>:</a:t>
                </a:r>
                <a:r>
                  <a:rPr lang="fr-FR" kern="150" dirty="0">
                    <a:latin typeface="Times New Roman" panose="02020603050405020304" pitchFamily="18" charset="0"/>
                    <a:ea typeface="Andale Sans UI"/>
                    <a:cs typeface="Tahoma" panose="020B0604030504040204" pitchFamily="34" charset="0"/>
                  </a:rPr>
                  <a:t>  </a:t>
                </a:r>
                <a14:m>
                  <m:oMath xmlns:m="http://schemas.openxmlformats.org/officeDocument/2006/math">
                    <m:r>
                      <a:rPr lang="fr-FR" i="1">
                        <a:latin typeface="Cambria Math" panose="02040503050406030204" pitchFamily="18" charset="0"/>
                        <a:cs typeface="Times New Roman" panose="02020603050405020304" pitchFamily="18" charset="0"/>
                      </a:rPr>
                      <m:t>𝑉</m:t>
                    </m:r>
                    <m:r>
                      <a:rPr lang="fr-FR" i="1">
                        <a:latin typeface="Cambria Math" panose="02040503050406030204" pitchFamily="18" charset="0"/>
                        <a:cs typeface="Times New Roman" panose="02020603050405020304" pitchFamily="18" charset="0"/>
                      </a:rPr>
                      <m:t>=</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0</m:t>
                        </m:r>
                      </m:sub>
                      <m:sup>
                        <m:r>
                          <a:rPr lang="fr-FR" i="1">
                            <a:latin typeface="Cambria Math" panose="02040503050406030204" pitchFamily="18" charset="0"/>
                            <a:cs typeface="Times New Roman" panose="02020603050405020304" pitchFamily="18" charset="0"/>
                          </a:rPr>
                          <m:t>𝑟</m:t>
                        </m:r>
                      </m:sup>
                      <m:e>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sup>
                        </m:sSup>
                        <m:r>
                          <a:rPr lang="fr-FR" i="1">
                            <a:latin typeface="Cambria Math" panose="02040503050406030204" pitchFamily="18" charset="0"/>
                            <a:ea typeface="Cambria Math" panose="02040503050406030204" pitchFamily="18" charset="0"/>
                            <a:cs typeface="Times New Roman" panose="02020603050405020304" pitchFamily="18" charset="0"/>
                          </a:rPr>
                          <m:t>𝑑𝑟</m:t>
                        </m:r>
                        <m:r>
                          <m:rPr>
                            <m:nor/>
                          </m:rPr>
                          <a:rPr lang="fr-FR" dirty="0">
                            <a:latin typeface="Times New Roman" panose="02020603050405020304" pitchFamily="18" charset="0"/>
                            <a:cs typeface="Times New Roman" panose="02020603050405020304" pitchFamily="18" charset="0"/>
                          </a:rPr>
                          <m:t> =</m:t>
                        </m:r>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sSubSup>
                          <m:sSubSupPr>
                            <m:ctrlPr>
                              <a:rPr lang="fr-FR" i="1">
                                <a:latin typeface="Cambria Math" panose="02040503050406030204" pitchFamily="18" charset="0"/>
                                <a:ea typeface="Cambria Math" panose="02040503050406030204" pitchFamily="18" charset="0"/>
                                <a:cs typeface="Times New Roman" panose="02020603050405020304" pitchFamily="18" charset="0"/>
                              </a:rPr>
                            </m:ctrlPr>
                          </m:sSub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m:t>
                            </m:r>
                            <m:f>
                              <m:f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4</m:t>
                                    </m:r>
                                  </m:sup>
                                </m:sSup>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4</m:t>
                                </m:r>
                              </m:den>
                            </m:f>
                            <m:r>
                              <a:rPr lang="fr-FR" i="1">
                                <a:latin typeface="Cambria Math" panose="02040503050406030204" pitchFamily="18" charset="0"/>
                                <a:ea typeface="Cambria Math" panose="02040503050406030204" pitchFamily="18" charset="0"/>
                                <a:cs typeface="Times New Roman" panose="02020603050405020304" pitchFamily="18" charset="0"/>
                              </a:rPr>
                              <m:t>)</m:t>
                            </m:r>
                          </m:e>
                          <m:sub>
                            <m:r>
                              <a:rPr lang="fr-FR" i="1">
                                <a:latin typeface="Cambria Math" panose="02040503050406030204" pitchFamily="18" charset="0"/>
                                <a:ea typeface="Cambria Math" panose="02040503050406030204" pitchFamily="18" charset="0"/>
                                <a:cs typeface="Times New Roman" panose="02020603050405020304" pitchFamily="18" charset="0"/>
                              </a:rPr>
                              <m:t>0</m:t>
                            </m:r>
                          </m:sub>
                          <m:sup>
                            <m:r>
                              <a:rPr lang="fr-FR" i="1">
                                <a:latin typeface="Cambria Math" panose="02040503050406030204" pitchFamily="18" charset="0"/>
                                <a:ea typeface="Cambria Math" panose="02040503050406030204" pitchFamily="18" charset="0"/>
                                <a:cs typeface="Times New Roman" panose="02020603050405020304" pitchFamily="18" charset="0"/>
                              </a:rPr>
                              <m:t>𝑅</m:t>
                            </m:r>
                          </m:sup>
                        </m:sSubSup>
                      </m:e>
                    </m:nary>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f>
                      <m:fPr>
                        <m:ctrlPr>
                          <a:rPr lang="fr-FR" i="1" dirty="0">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den>
                    </m:f>
                  </m:oMath>
                </a14:m>
                <a:r>
                  <a:rPr lang="fr-FR" dirty="0">
                    <a:latin typeface="Times New Roman" panose="02020603050405020304" pitchFamily="18" charset="0"/>
                    <a:cs typeface="Times New Roman" panose="02020603050405020304" pitchFamily="18" charset="0"/>
                  </a:rPr>
                  <a:t> R</a:t>
                </a:r>
                <a:r>
                  <a:rPr lang="fr-FR" baseline="30000" dirty="0">
                    <a:latin typeface="Times New Roman" panose="02020603050405020304" pitchFamily="18" charset="0"/>
                    <a:cs typeface="Times New Roman" panose="02020603050405020304" pitchFamily="18" charset="0"/>
                  </a:rPr>
                  <a:t>4</a:t>
                </a:r>
              </a:p>
              <a:p>
                <a:endParaRPr lang="fr-FR" dirty="0">
                  <a:latin typeface="Times New Roman" panose="02020603050405020304" pitchFamily="18" charset="0"/>
                  <a:cs typeface="Times New Roman" panose="02020603050405020304" pitchFamily="18" charset="0"/>
                </a:endParaRPr>
              </a:p>
            </p:txBody>
          </p:sp>
        </mc:Choice>
        <mc:Fallback xmlns="">
          <p:sp>
            <p:nvSpPr>
              <p:cNvPr id="3" name="Espace réservé du contenu 2">
                <a:extLst>
                  <a:ext uri="{FF2B5EF4-FFF2-40B4-BE49-F238E27FC236}">
                    <a16:creationId xmlns:a16="http://schemas.microsoft.com/office/drawing/2014/main" id="{3A1579BD-77CC-03CD-9459-21E84B7278CA}"/>
                  </a:ext>
                </a:extLst>
              </p:cNvPr>
              <p:cNvSpPr>
                <a:spLocks noGrp="1" noRot="1" noChangeAspect="1" noMove="1" noResize="1" noEditPoints="1" noAdjustHandles="1" noChangeArrowheads="1" noChangeShapeType="1" noTextEdit="1"/>
              </p:cNvSpPr>
              <p:nvPr>
                <p:ph idx="1"/>
              </p:nvPr>
            </p:nvSpPr>
            <p:spPr>
              <a:xfrm>
                <a:off x="81280" y="955040"/>
                <a:ext cx="11968480" cy="5902959"/>
              </a:xfrm>
              <a:blipFill>
                <a:blip r:embed="rId2"/>
                <a:stretch>
                  <a:fillRect l="-916" t="-2583" r="-1018"/>
                </a:stretch>
              </a:blipFill>
            </p:spPr>
            <p:txBody>
              <a:bodyPr/>
              <a:lstStyle/>
              <a:p>
                <a:r>
                  <a:rPr lang="fr-FR">
                    <a:noFill/>
                  </a:rPr>
                  <a:t> </a:t>
                </a:r>
              </a:p>
            </p:txBody>
          </p:sp>
        </mc:Fallback>
      </mc:AlternateContent>
    </p:spTree>
    <p:extLst>
      <p:ext uri="{BB962C8B-B14F-4D97-AF65-F5344CB8AC3E}">
        <p14:creationId xmlns:p14="http://schemas.microsoft.com/office/powerpoint/2010/main" val="8211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7565E6D6-4818-0797-BF04-EA86843DE031}"/>
              </a:ext>
            </a:extLst>
          </p:cNvPr>
          <p:cNvSpPr txBox="1"/>
          <p:nvPr/>
        </p:nvSpPr>
        <p:spPr>
          <a:xfrm>
            <a:off x="0" y="-30480"/>
            <a:ext cx="12192000" cy="6617196"/>
          </a:xfrm>
          <a:prstGeom prst="rect">
            <a:avLst/>
          </a:prstGeom>
          <a:noFill/>
        </p:spPr>
        <p:txBody>
          <a:bodyPr wrap="square">
            <a:spAutoFit/>
          </a:bodyPr>
          <a:lstStyle/>
          <a:p>
            <a:pPr algn="ctr"/>
            <a:r>
              <a:rPr lang="en-US" sz="4000" dirty="0">
                <a:latin typeface="Times New Roman" panose="02020603050405020304" pitchFamily="18" charset="0"/>
                <a:cs typeface="Times New Roman" panose="02020603050405020304" pitchFamily="18" charset="0"/>
              </a:rPr>
              <a:t>Hypersphere example in Robertson Walker metric (RW)</a:t>
            </a:r>
            <a:endParaRPr lang="fr-FR" sz="3200"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The RW metric results from the constraint that the spatial (3D) part of the metric of space-time (4D) metric is homogeneous and isotropic. It can be written:</a:t>
            </a:r>
            <a:endParaRPr lang="fr-FR" sz="3200" dirty="0">
              <a:latin typeface="Times New Roman" panose="02020603050405020304" pitchFamily="18" charset="0"/>
              <a:cs typeface="Times New Roman" panose="02020603050405020304" pitchFamily="18" charset="0"/>
            </a:endParaRPr>
          </a:p>
          <a:p>
            <a:pPr algn="ctr"/>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+a²(t).[dr²/(1-kr²)+r²(d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 -dt² +a²(t). d</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²</a:t>
            </a:r>
          </a:p>
          <a:p>
            <a:endParaRPr lang="fr-FR" sz="3200" dirty="0">
              <a:latin typeface="Times New Roman" panose="02020603050405020304" pitchFamily="18" charset="0"/>
              <a:cs typeface="Times New Roman" panose="02020603050405020304" pitchFamily="18" charset="0"/>
            </a:endParaRPr>
          </a:p>
          <a:p>
            <a:pPr algn="just"/>
            <a:r>
              <a:rPr lang="fr-FR" sz="3200" dirty="0">
                <a:latin typeface="Times New Roman" panose="02020603050405020304" pitchFamily="18" charset="0"/>
                <a:cs typeface="Times New Roman" panose="02020603050405020304" pitchFamily="18" charset="0"/>
              </a:rPr>
              <a:t>t, r, </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et </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(spherical) coordinates with respect to the local observer , where r is the co-moving radial coordinate. This metric was determined without using Einstein's equation. 
The parameter a(t) will be determined, by constraining the metric by Einstein's equation, by its value of the cosmological constant λ and the value of the energy-momentum tensor </a:t>
            </a:r>
            <a:r>
              <a:rPr lang="en-US" sz="3200" dirty="0" err="1">
                <a:latin typeface="Times New Roman" panose="02020603050405020304" pitchFamily="18" charset="0"/>
                <a:cs typeface="Times New Roman" panose="02020603050405020304" pitchFamily="18" charset="0"/>
              </a:rPr>
              <a:t>T</a:t>
            </a:r>
            <a:r>
              <a:rPr lang="en-US" sz="3200" baseline="-25000" dirty="0" err="1">
                <a:latin typeface="Times New Roman" panose="02020603050405020304" pitchFamily="18" charset="0"/>
                <a:cs typeface="Times New Roman" panose="02020603050405020304" pitchFamily="18" charset="0"/>
              </a:rPr>
              <a:t>μν</a:t>
            </a:r>
            <a:r>
              <a:rPr lang="en-US" sz="3200" dirty="0">
                <a:latin typeface="Times New Roman" panose="02020603050405020304" pitchFamily="18" charset="0"/>
                <a:cs typeface="Times New Roman" panose="02020603050405020304" pitchFamily="18" charset="0"/>
              </a:rPr>
              <a:t> of the configuration. The result is the Friedmann and </a:t>
            </a:r>
            <a:r>
              <a:rPr lang="en-US" sz="3200" dirty="0" err="1">
                <a:latin typeface="Times New Roman" panose="02020603050405020304" pitchFamily="18" charset="0"/>
                <a:cs typeface="Times New Roman" panose="02020603050405020304" pitchFamily="18" charset="0"/>
              </a:rPr>
              <a:t>Lemaître</a:t>
            </a:r>
            <a:r>
              <a:rPr lang="en-US" sz="3200" dirty="0">
                <a:latin typeface="Times New Roman" panose="02020603050405020304" pitchFamily="18" charset="0"/>
                <a:cs typeface="Times New Roman" panose="02020603050405020304" pitchFamily="18" charset="0"/>
              </a:rPr>
              <a:t> (for λ ≠0) equations.</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254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4A4BF-0D9D-380D-2E90-A9B69C89CCE1}"/>
            </a:ext>
          </a:extLst>
        </p:cNvPr>
        <p:cNvGrpSpPr/>
        <p:nvPr/>
      </p:nvGrpSpPr>
      <p:grpSpPr>
        <a:xfrm>
          <a:off x="0" y="0"/>
          <a:ext cx="0" cy="0"/>
          <a:chOff x="0" y="0"/>
          <a:chExt cx="0" cy="0"/>
        </a:xfrm>
      </p:grpSpPr>
      <p:sp>
        <p:nvSpPr>
          <p:cNvPr id="5" name="ZoneTexte 4">
            <a:extLst>
              <a:ext uri="{FF2B5EF4-FFF2-40B4-BE49-F238E27FC236}">
                <a16:creationId xmlns:a16="http://schemas.microsoft.com/office/drawing/2014/main" id="{F6E6D293-4B75-6A7F-E14F-682579FA1013}"/>
              </a:ext>
            </a:extLst>
          </p:cNvPr>
          <p:cNvSpPr txBox="1"/>
          <p:nvPr/>
        </p:nvSpPr>
        <p:spPr>
          <a:xfrm>
            <a:off x="0" y="215751"/>
            <a:ext cx="12100560" cy="6432530"/>
          </a:xfrm>
          <a:prstGeom prst="rect">
            <a:avLst/>
          </a:prstGeom>
          <a:noFill/>
        </p:spPr>
        <p:txBody>
          <a:bodyPr wrap="square">
            <a:spAutoFit/>
          </a:bodyPr>
          <a:lstStyle/>
          <a:p>
            <a:pPr algn="just"/>
            <a:r>
              <a:rPr lang="en-US" sz="3200" dirty="0">
                <a:latin typeface="Times New Roman" panose="02020603050405020304" pitchFamily="18" charset="0"/>
                <a:cs typeface="Times New Roman" panose="02020603050405020304" pitchFamily="18" charset="0"/>
              </a:rPr>
              <a:t>This dynamic metric, invariant by translation and rotation, but not by a Lorentz transformation, defines a manifold of type R*Σ with R set of reals (time), Σ manifold of type 3D space with maximum symmetry function of a(t) which is the scale factor that describes the temporal evolution of the universe and k is the curvature parameter that describes its spatial geometry:  
</a:t>
            </a:r>
          </a:p>
          <a:p>
            <a:pPr algn="just"/>
            <a:r>
              <a:rPr lang="en-US" sz="3200" dirty="0">
                <a:latin typeface="Times New Roman" panose="02020603050405020304" pitchFamily="18" charset="0"/>
                <a:cs typeface="Times New Roman" panose="02020603050405020304" pitchFamily="18" charset="0"/>
              </a:rPr>
              <a:t>Remember that there are 3 interesting cases: k = - 1, k = 0, and k = + 1.
</a:t>
            </a:r>
          </a:p>
          <a:p>
            <a:pPr algn="just"/>
            <a:r>
              <a:rPr lang="en-US" sz="3200" dirty="0">
                <a:latin typeface="Times New Roman" panose="02020603050405020304" pitchFamily="18" charset="0"/>
                <a:cs typeface="Times New Roman" panose="02020603050405020304" pitchFamily="18" charset="0"/>
              </a:rPr>
              <a:t>We will consider a solution of Friedmann's equations for a universe consisting only of "dust" type matter, with a density greater than the critical density, (closed universes) which corresponds to k = +1.</a:t>
            </a:r>
            <a:r>
              <a:rPr lang="fr-FR" sz="3200" dirty="0">
                <a:latin typeface="Times New Roman" panose="02020603050405020304" pitchFamily="18" charset="0"/>
                <a:cs typeface="Times New Roman" panose="02020603050405020304" pitchFamily="18" charset="0"/>
              </a:rPr>
              <a:t> </a:t>
            </a:r>
          </a:p>
          <a:p>
            <a:pPr algn="just"/>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8692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593F08A-A5BA-B976-E458-223295A98AB6}"/>
              </a:ext>
            </a:extLst>
          </p:cNvPr>
          <p:cNvSpPr txBox="1"/>
          <p:nvPr/>
        </p:nvSpPr>
        <p:spPr>
          <a:xfrm>
            <a:off x="0" y="193638"/>
            <a:ext cx="12192000" cy="5509200"/>
          </a:xfrm>
          <a:prstGeom prst="rect">
            <a:avLst/>
          </a:prstGeom>
          <a:noFill/>
        </p:spPr>
        <p:txBody>
          <a:bodyPr wrap="square">
            <a:spAutoFit/>
          </a:bodyPr>
          <a:lstStyle/>
          <a:p>
            <a:r>
              <a:rPr lang="en-US" sz="3200" dirty="0">
                <a:latin typeface="Times New Roman" panose="02020603050405020304" pitchFamily="18" charset="0"/>
                <a:cs typeface="Times New Roman" panose="02020603050405020304" pitchFamily="18" charset="0"/>
              </a:rPr>
              <a:t>In this case, the spatial geometry is a hypersphere (closed), we often define r = </a:t>
            </a:r>
            <a:r>
              <a:rPr lang="en-US" sz="3200" dirty="0" err="1">
                <a:latin typeface="Times New Roman" panose="02020603050405020304" pitchFamily="18" charset="0"/>
                <a:cs typeface="Times New Roman" panose="02020603050405020304" pitchFamily="18" charset="0"/>
              </a:rPr>
              <a:t>sinχ</a:t>
            </a:r>
            <a:r>
              <a:rPr lang="en-US" sz="3200" dirty="0">
                <a:latin typeface="Times New Roman" panose="02020603050405020304" pitchFamily="18" charset="0"/>
                <a:cs typeface="Times New Roman" panose="02020603050405020304" pitchFamily="18" charset="0"/>
              </a:rPr>
              <a:t>, to write the metric on Σ, which, </a:t>
            </a:r>
            <a:r>
              <a:rPr lang="en-US" sz="3200" dirty="0" err="1">
                <a:latin typeface="Times New Roman" panose="02020603050405020304" pitchFamily="18" charset="0"/>
                <a:cs typeface="Times New Roman" panose="02020603050405020304" pitchFamily="18" charset="0"/>
              </a:rPr>
              <a:t>then,becomes</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ds²= -dt² +a²(t). [dχ² + sin²χ(</a:t>
            </a:r>
            <a:r>
              <a:rPr lang="en-US" sz="3200" dirty="0" err="1">
                <a:latin typeface="Times New Roman" panose="02020603050405020304" pitchFamily="18" charset="0"/>
                <a:cs typeface="Times New Roman" panose="02020603050405020304" pitchFamily="18" charset="0"/>
              </a:rPr>
              <a:t>dθ</a:t>
            </a:r>
            <a:r>
              <a:rPr lang="en-US" sz="3200" dirty="0">
                <a:latin typeface="Times New Roman" panose="02020603050405020304" pitchFamily="18" charset="0"/>
                <a:cs typeface="Times New Roman" panose="02020603050405020304" pitchFamily="18" charset="0"/>
              </a:rPr>
              <a:t> ²+sin²θ.dφ ²)] = -dt² +a²(t). dσ²
 </a:t>
            </a:r>
          </a:p>
          <a:p>
            <a:r>
              <a:rPr lang="en-US" sz="3200" dirty="0" err="1">
                <a:latin typeface="Times New Roman" panose="02020603050405020304" pitchFamily="18" charset="0"/>
                <a:cs typeface="Times New Roman" panose="02020603050405020304" pitchFamily="18" charset="0"/>
              </a:rPr>
              <a:t>dσ</a:t>
            </a:r>
            <a:r>
              <a:rPr lang="en-US" sz="3200" dirty="0">
                <a:latin typeface="Times New Roman" panose="02020603050405020304" pitchFamily="18" charset="0"/>
                <a:cs typeface="Times New Roman" panose="02020603050405020304" pitchFamily="18" charset="0"/>
              </a:rPr>
              <a:t> ² = dχ² + sin²χ.dΩ ², which is the metric of a </a:t>
            </a:r>
            <a:r>
              <a:rPr lang="en-US" sz="3200" dirty="0" err="1">
                <a:latin typeface="Times New Roman" panose="02020603050405020304" pitchFamily="18" charset="0"/>
                <a:cs typeface="Times New Roman" panose="02020603050405020304" pitchFamily="18" charset="0"/>
              </a:rPr>
              <a:t>hyperphere</a:t>
            </a:r>
            <a:r>
              <a:rPr lang="en-US" sz="3200" dirty="0">
                <a:latin typeface="Times New Roman" panose="02020603050405020304" pitchFamily="18" charset="0"/>
                <a:cs typeface="Times New Roman" panose="02020603050405020304" pitchFamily="18" charset="0"/>
              </a:rPr>
              <a:t>.
</a:t>
            </a:r>
          </a:p>
          <a:p>
            <a:r>
              <a:rPr lang="en-US" sz="3200" dirty="0">
                <a:latin typeface="Times New Roman" panose="02020603050405020304" pitchFamily="18" charset="0"/>
                <a:cs typeface="Times New Roman" panose="02020603050405020304" pitchFamily="18" charset="0"/>
              </a:rPr>
              <a:t>Where </a:t>
            </a:r>
            <a:r>
              <a:rPr lang="en-US" sz="3200" dirty="0" err="1">
                <a:latin typeface="Times New Roman" panose="02020603050405020304" pitchFamily="18" charset="0"/>
                <a:cs typeface="Times New Roman" panose="02020603050405020304" pitchFamily="18" charset="0"/>
              </a:rPr>
              <a:t>dΩ</a:t>
            </a:r>
            <a:r>
              <a:rPr lang="en-US" sz="3200" dirty="0">
                <a:latin typeface="Times New Roman" panose="02020603050405020304" pitchFamily="18" charset="0"/>
                <a:cs typeface="Times New Roman" panose="02020603050405020304" pitchFamily="18" charset="0"/>
              </a:rPr>
              <a:t> ² = </a:t>
            </a:r>
            <a:r>
              <a:rPr lang="en-US" sz="3200" dirty="0" err="1">
                <a:latin typeface="Times New Roman" panose="02020603050405020304" pitchFamily="18" charset="0"/>
                <a:cs typeface="Times New Roman" panose="02020603050405020304" pitchFamily="18" charset="0"/>
              </a:rPr>
              <a:t>dθ</a:t>
            </a:r>
            <a:r>
              <a:rPr lang="en-US" sz="3200" dirty="0">
                <a:latin typeface="Times New Roman" panose="02020603050405020304" pitchFamily="18" charset="0"/>
                <a:cs typeface="Times New Roman" panose="02020603050405020304" pitchFamily="18" charset="0"/>
              </a:rPr>
              <a:t> ²+sin²θ.dφ ², is the metric on a spherical (2D) surface.
</a:t>
            </a:r>
          </a:p>
          <a:p>
            <a:r>
              <a:rPr lang="en-US" sz="3200" dirty="0">
                <a:latin typeface="Times New Roman" panose="02020603050405020304" pitchFamily="18" charset="0"/>
                <a:cs typeface="Times New Roman" panose="02020603050405020304" pitchFamily="18" charset="0"/>
              </a:rPr>
              <a:t>The value of a(t) given by Friedmann's equations, in this case, is in parametric form and will be expressed by the following equations:</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777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647</TotalTime>
  <Words>2125</Words>
  <Application>Microsoft Office PowerPoint</Application>
  <PresentationFormat>Grand écran</PresentationFormat>
  <Paragraphs>82</Paragraphs>
  <Slides>15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Algerian</vt:lpstr>
      <vt:lpstr>Arial</vt:lpstr>
      <vt:lpstr>Calibri</vt:lpstr>
      <vt:lpstr>Calibri Light</vt:lpstr>
      <vt:lpstr>Cambria Math</vt:lpstr>
      <vt:lpstr>Times New Roman</vt:lpstr>
      <vt:lpstr>Thème Office</vt:lpstr>
      <vt:lpstr>Spheres &amp;  Hypersphères</vt:lpstr>
      <vt:lpstr>The sphere as a paradigm for the 3D hypersphere</vt:lpstr>
      <vt:lpstr>The sphere as a paradigm for the 3D hypersphere</vt:lpstr>
      <vt:lpstr>Présentation PowerPoint</vt:lpstr>
      <vt:lpstr>Présentation PowerPoint</vt:lpstr>
      <vt:lpstr>The sphere as a paradigm for the 3D hypersphere</vt:lpstr>
      <vt:lpstr>Présentation PowerPoint</vt:lpstr>
      <vt:lpstr>Présentation PowerPoint</vt:lpstr>
      <vt:lpstr>Présentation PowerPoint</vt:lpstr>
      <vt:lpstr>Présentation PowerPoint</vt:lpstr>
      <vt:lpstr>Présentation PowerPoint</vt:lpstr>
      <vt:lpstr>Présentation PowerPoint</vt:lpstr>
      <vt:lpstr>Annex: The dynamic parameter of the solution</vt:lpstr>
      <vt:lpstr>Annex: The dynamic parameter of the solution</vt:lpstr>
      <vt:lpstr>Annex: The dynamic parameter of the solution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jacques Fric</dc:creator>
  <cp:lastModifiedBy>jacques Fric</cp:lastModifiedBy>
  <cp:revision>41</cp:revision>
  <dcterms:created xsi:type="dcterms:W3CDTF">2025-08-21T09:38:57Z</dcterms:created>
  <dcterms:modified xsi:type="dcterms:W3CDTF">2025-09-12T18:52:06Z</dcterms:modified>
</cp:coreProperties>
</file>