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4" r:id="rId4"/>
    <p:sldId id="261" r:id="rId5"/>
    <p:sldId id="273" r:id="rId6"/>
    <p:sldId id="275" r:id="rId7"/>
    <p:sldId id="263" r:id="rId8"/>
    <p:sldId id="269" r:id="rId9"/>
    <p:sldId id="264" r:id="rId10"/>
    <p:sldId id="270" r:id="rId11"/>
    <p:sldId id="276" r:id="rId12"/>
    <p:sldId id="26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1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1E319F-8BEF-6427-43A5-CD5E9F76B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A8BCBF-917F-81FA-595C-B9D957981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A0E7FE-2E33-145D-4329-18393DB81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6ABC46-8D93-DBA0-1E34-2EFEAC7F4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54F53-7241-B33C-DBB7-A75DF7440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53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B1A34D-CFEF-34AF-BBD6-4D1114CE4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70857F8-6AF7-581E-0070-1938B8956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B65757-8047-3919-C09C-6C4806A0B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E9FE48-FABA-A8A1-C7DA-1FD09DC50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D9A75C-B26E-B5C3-4421-7D47A8DC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057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5259B94-1726-9796-5D75-BFDC91BF43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F45646-A780-31FE-2532-17A02FA27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5AF8E4-5ABD-DDE3-8C96-323EEB6B1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A3E8A7-1973-B192-ABFD-7CDE2D38C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567434-B418-1007-9269-CB339A98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86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564C4-0D3E-89BB-3442-5581A6E60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0D8EB6-41DB-9473-DB02-0A2D8122F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148400-40D2-8A63-8D2F-663CD6ACC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687C81-D95D-FA97-E952-C65744048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2D4C73-4CAF-05F4-23C6-FFE544A7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03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C8ACEF-E094-D1B9-CE70-B13459FFF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9C0A14-5ADB-E274-9A75-240871A8B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553E37-772A-6500-2BDC-03A3852E9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AA947E-E36C-5704-016D-0C2F067E1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A59167-AD1B-9203-8421-75B8419AF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96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51CD6D-901F-387D-9927-515A783F5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F1805E-E099-D84B-7701-AC7B3998F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2A183A-E4F0-70E4-00DC-C341AE729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1E94FD-60AF-38D1-0147-092E04E6E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07A3B4-B61A-E2D6-B487-791E1C7A1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6C83A8-FB2A-6392-F223-1CE14A002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3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9B72D5-C760-DC93-4990-EC341572F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73B969-D73C-3EE2-5BEA-68412ECA3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E55E27-BD09-EC8B-BC94-D3C0498C9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B54D36A-2D75-DBBC-6245-9EFD6A367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FFF4FF0-274A-20F0-0911-E59D788F81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9DA7D38-2997-0A9A-D96C-17123C1C0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A6582A7-DCD2-C0E0-6102-FCA358E2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92A0754-E38D-2994-251B-689B00185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46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43839C-9625-35F5-BA63-E49CED2D9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CAD741-AA6A-0EC1-9647-18CA1D62F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629F28-EAE7-96BD-CC58-8CBE30E4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AEB37A0-347E-6615-5A5C-CB1637164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97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2481AD5-A5BB-A947-4DB9-92FC76F11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1CDB92C-2403-7380-8896-03F1E85F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33B3322-C0E7-1F64-8C9C-4C76F1134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39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EF41A6-16D0-3186-D16C-E7AD088CF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A93787-D635-FC98-94FF-8617CAFA2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F37036-6CC6-7926-E0FB-F1AC5C490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C4B3F8-6CE3-2545-CB9C-9CF7429C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5D2730-D22A-2F4E-458D-DC7C8DE11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71CABB-5409-A78D-53C6-73C04213E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25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3BE438-D321-41C0-2DD6-E24095FDE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886B053-513E-58E4-A452-4EB7C0528D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F4FCC5-24E5-8360-9C5E-659F58453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4D1467-9372-74C4-CA9B-6C5F4A49D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81038D-53B4-DD4F-247F-1915155B9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4EC8AA5-2B68-A34F-1842-CD873B17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67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2C692AB-3026-F2A2-E04D-1F5429F2A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AF6D00-316E-3DCA-6EDA-9605475B4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9CF88E-2004-E0DD-EE15-2B8A79874E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9663-3F85-4641-876A-472C472F411F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0599B8-C2C9-3412-E02D-4E3E46CE4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F7D54F-0C49-9B1F-DF85-AA80FE4ED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53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71933-59F2-719D-8753-C63757D74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631680" cy="2387600"/>
          </a:xfrm>
        </p:spPr>
        <p:txBody>
          <a:bodyPr>
            <a:normAutofit/>
          </a:bodyPr>
          <a:lstStyle/>
          <a:p>
            <a:r>
              <a:rPr lang="fr-FR" dirty="0">
                <a:latin typeface="Algerian" panose="04020705040A02060702" pitchFamily="82" charset="0"/>
              </a:rPr>
              <a:t>Sphères &amp; </a:t>
            </a:r>
            <a:br>
              <a:rPr lang="fr-FR" dirty="0">
                <a:latin typeface="Algerian" panose="04020705040A02060702" pitchFamily="82" charset="0"/>
              </a:rPr>
            </a:br>
            <a:r>
              <a:rPr lang="fr-FR" dirty="0">
                <a:latin typeface="Algerian" panose="04020705040A02060702" pitchFamily="82" charset="0"/>
              </a:rPr>
              <a:t>Hypersphères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E828DF-0A7D-6DE6-7C8A-717B96D27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60" y="4323398"/>
            <a:ext cx="11460480" cy="1655762"/>
          </a:xfrm>
        </p:spPr>
        <p:txBody>
          <a:bodyPr>
            <a:normAutofit/>
          </a:bodyPr>
          <a:lstStyle/>
          <a:p>
            <a:r>
              <a:rPr lang="fr-FR" sz="3200" dirty="0">
                <a:latin typeface="Algerian" panose="04020705040A02060702" pitchFamily="82" charset="0"/>
              </a:rPr>
              <a:t>Quel paradigme Pour tenter d’y voir plus clair?</a:t>
            </a:r>
          </a:p>
        </p:txBody>
      </p:sp>
    </p:spTree>
    <p:extLst>
      <p:ext uri="{BB962C8B-B14F-4D97-AF65-F5344CB8AC3E}">
        <p14:creationId xmlns:p14="http://schemas.microsoft.com/office/powerpoint/2010/main" val="196180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746EED-1022-5D9A-899E-D66EA2729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DB5B7BA-5D82-75C7-6255-40382E36FDF4}"/>
              </a:ext>
            </a:extLst>
          </p:cNvPr>
          <p:cNvSpPr txBox="1"/>
          <p:nvPr/>
        </p:nvSpPr>
        <p:spPr>
          <a:xfrm>
            <a:off x="107576" y="0"/>
            <a:ext cx="12084424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pour univers « surcritique » fait de poussière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 fermés a = C/2 ( 1 - cos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, t = C/2 (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sin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, pour k = + 1 , </a:t>
            </a: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où : C = (8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G/3).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.a</a:t>
            </a:r>
            <a:r>
              <a:rPr lang="fr-FR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constante et où r = sin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C’est l’équation d’une cycloïde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sous forme « paramétrique » où l’angle de développement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le paramètre dynamique.</a:t>
            </a: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figure suivante, en montrant la dynamique lorsqu’on parcoure l’hypersphère en faisant varier l’angle de développement 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0 à 2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nous informe sur sa structure: une « intrication » de sphères 2D de rayon croissant depuis une sphère de rayon nul jusqu’à « la grande sphère 2D » dont le rayon est celui de l’hypersphère, puis décroissant ensuite jusqu’à un rayon nul dans un espace 3D.</a:t>
            </a:r>
          </a:p>
        </p:txBody>
      </p:sp>
    </p:spTree>
    <p:extLst>
      <p:ext uri="{BB962C8B-B14F-4D97-AF65-F5344CB8AC3E}">
        <p14:creationId xmlns:p14="http://schemas.microsoft.com/office/powerpoint/2010/main" val="1715444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980B133-C423-3C83-EF66-8E4977C7C907}"/>
              </a:ext>
            </a:extLst>
          </p:cNvPr>
          <p:cNvSpPr txBox="1"/>
          <p:nvPr/>
        </p:nvSpPr>
        <p:spPr>
          <a:xfrm>
            <a:off x="0" y="-14194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Paradigme de la sphère (2D) pour l’hypersphère (3D)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585FF137-3FC9-2271-850E-74B2F1B7A8FF}"/>
              </a:ext>
            </a:extLst>
          </p:cNvPr>
          <p:cNvSpPr/>
          <p:nvPr/>
        </p:nvSpPr>
        <p:spPr>
          <a:xfrm>
            <a:off x="1642130" y="1173480"/>
            <a:ext cx="5222240" cy="52120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D05E8E47-DA69-E125-7EF3-5E7D76D8E9C5}"/>
              </a:ext>
            </a:extLst>
          </p:cNvPr>
          <p:cNvSpPr/>
          <p:nvPr/>
        </p:nvSpPr>
        <p:spPr>
          <a:xfrm>
            <a:off x="1615440" y="3429000"/>
            <a:ext cx="5222240" cy="701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16A88559-F68E-655D-F5F5-023AB3B35338}"/>
              </a:ext>
            </a:extLst>
          </p:cNvPr>
          <p:cNvSpPr/>
          <p:nvPr/>
        </p:nvSpPr>
        <p:spPr>
          <a:xfrm>
            <a:off x="1960880" y="2149078"/>
            <a:ext cx="4531360" cy="701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86063D8-85E6-7062-B351-D0F7EBAFAD40}"/>
              </a:ext>
            </a:extLst>
          </p:cNvPr>
          <p:cNvSpPr/>
          <p:nvPr/>
        </p:nvSpPr>
        <p:spPr>
          <a:xfrm>
            <a:off x="1960880" y="4704462"/>
            <a:ext cx="4531360" cy="701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CA9BB6-0F1B-D9AC-C304-571F8140C03D}"/>
              </a:ext>
            </a:extLst>
          </p:cNvPr>
          <p:cNvSpPr txBox="1"/>
          <p:nvPr/>
        </p:nvSpPr>
        <p:spPr>
          <a:xfrm>
            <a:off x="3610541" y="707886"/>
            <a:ext cx="161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Pôle nord: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E737EEC-59F7-DF60-328A-65F1A3D1D52B}"/>
              </a:ext>
            </a:extLst>
          </p:cNvPr>
          <p:cNvSpPr txBox="1"/>
          <p:nvPr/>
        </p:nvSpPr>
        <p:spPr>
          <a:xfrm>
            <a:off x="4942692" y="3605957"/>
            <a:ext cx="173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Equateur: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3AF4787-ADB5-005A-93C3-AD1A01E4C381}"/>
              </a:ext>
            </a:extLst>
          </p:cNvPr>
          <p:cNvSpPr txBox="1"/>
          <p:nvPr/>
        </p:nvSpPr>
        <p:spPr>
          <a:xfrm>
            <a:off x="5754789" y="2287291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/4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7DF672B-E0E1-03EF-23F8-1DEBE8DA3BB8}"/>
              </a:ext>
            </a:extLst>
          </p:cNvPr>
          <p:cNvSpPr txBox="1"/>
          <p:nvPr/>
        </p:nvSpPr>
        <p:spPr>
          <a:xfrm>
            <a:off x="5610788" y="4886201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2899F57-7B5B-42E0-C821-7DE68DDEBD87}"/>
              </a:ext>
            </a:extLst>
          </p:cNvPr>
          <p:cNvSpPr txBox="1"/>
          <p:nvPr/>
        </p:nvSpPr>
        <p:spPr>
          <a:xfrm>
            <a:off x="3498877" y="6417404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Pôle sud: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61713308-A941-A438-A81F-27778712470E}"/>
              </a:ext>
            </a:extLst>
          </p:cNvPr>
          <p:cNvSpPr/>
          <p:nvPr/>
        </p:nvSpPr>
        <p:spPr>
          <a:xfrm>
            <a:off x="1186518" y="1192034"/>
            <a:ext cx="5651162" cy="4958080"/>
          </a:xfrm>
          <a:prstGeom prst="arc">
            <a:avLst>
              <a:gd name="adj1" fmla="val 16240734"/>
              <a:gd name="adj2" fmla="val 19991143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2343D614-8C04-826B-5EF2-B16CA7938741}"/>
              </a:ext>
            </a:extLst>
          </p:cNvPr>
          <p:cNvSpPr/>
          <p:nvPr/>
        </p:nvSpPr>
        <p:spPr>
          <a:xfrm>
            <a:off x="5956340" y="2561712"/>
            <a:ext cx="881340" cy="2525371"/>
          </a:xfrm>
          <a:prstGeom prst="arc">
            <a:avLst>
              <a:gd name="adj1" fmla="val 1664468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EE2C39DC-C9EB-50D6-7EAA-FA0601A97DE8}"/>
              </a:ext>
            </a:extLst>
          </p:cNvPr>
          <p:cNvSpPr/>
          <p:nvPr/>
        </p:nvSpPr>
        <p:spPr>
          <a:xfrm rot="3809963">
            <a:off x="2621770" y="1923886"/>
            <a:ext cx="3776510" cy="4841617"/>
          </a:xfrm>
          <a:prstGeom prst="arc">
            <a:avLst>
              <a:gd name="adj1" fmla="val 16855829"/>
              <a:gd name="adj2" fmla="val 18880993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A9F62090-8052-AF5D-48D3-4E759201657D}"/>
              </a:ext>
            </a:extLst>
          </p:cNvPr>
          <p:cNvSpPr/>
          <p:nvPr/>
        </p:nvSpPr>
        <p:spPr>
          <a:xfrm rot="9402691">
            <a:off x="3187881" y="4212501"/>
            <a:ext cx="3465276" cy="2043737"/>
          </a:xfrm>
          <a:prstGeom prst="arc">
            <a:avLst>
              <a:gd name="adj1" fmla="val 12132996"/>
              <a:gd name="adj2" fmla="val 19212622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1BC032F-4386-1116-BFD4-C40F825A2D39}"/>
              </a:ext>
            </a:extLst>
          </p:cNvPr>
          <p:cNvSpPr txBox="1"/>
          <p:nvPr/>
        </p:nvSpPr>
        <p:spPr>
          <a:xfrm>
            <a:off x="6978792" y="501699"/>
            <a:ext cx="51217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 on parcoure la sphère du pôle nord au pôle sud en faisant varier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0 à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les sections de la sphère, à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constant, sont des cercles [1] dont le rayon varie de 0 , au pôle nord, à R à l’équateur puis de R à zéro  au pôle sud. </a:t>
            </a:r>
          </a:p>
          <a:p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l’hypersphère 3D c’est le même principe mais les cercles sont remplacés par des sphères [2]</a:t>
            </a:r>
          </a:p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Les cercles sont les objets de dimension 1 à symétrie maximale (homogène et isotrope)</a:t>
            </a:r>
          </a:p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Idem pour les sphères, mais en dimension 2.</a:t>
            </a:r>
          </a:p>
        </p:txBody>
      </p:sp>
    </p:spTree>
    <p:extLst>
      <p:ext uri="{BB962C8B-B14F-4D97-AF65-F5344CB8AC3E}">
        <p14:creationId xmlns:p14="http://schemas.microsoft.com/office/powerpoint/2010/main" val="333320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1A53A5A-71CF-B998-AD0D-B876B8DB7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54" y="746921"/>
            <a:ext cx="11165952" cy="550881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A7CB5158-EE71-BE56-5624-38F06D56F75D}"/>
              </a:ext>
            </a:extLst>
          </p:cNvPr>
          <p:cNvCxnSpPr/>
          <p:nvPr/>
        </p:nvCxnSpPr>
        <p:spPr>
          <a:xfrm flipV="1">
            <a:off x="1581376" y="554019"/>
            <a:ext cx="0" cy="43676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DD7F9486-EB1D-F7A9-BB38-FA45D7FF67F5}"/>
              </a:ext>
            </a:extLst>
          </p:cNvPr>
          <p:cNvCxnSpPr>
            <a:cxnSpLocks/>
          </p:cNvCxnSpPr>
          <p:nvPr/>
        </p:nvCxnSpPr>
        <p:spPr>
          <a:xfrm>
            <a:off x="1585933" y="4844522"/>
            <a:ext cx="10412229" cy="404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Étoile : 5 branches 6">
            <a:extLst>
              <a:ext uri="{FF2B5EF4-FFF2-40B4-BE49-F238E27FC236}">
                <a16:creationId xmlns:a16="http://schemas.microsoft.com/office/drawing/2014/main" id="{0C1E5097-4B94-48E0-D6E9-44E83EE9458A}"/>
              </a:ext>
            </a:extLst>
          </p:cNvPr>
          <p:cNvSpPr/>
          <p:nvPr/>
        </p:nvSpPr>
        <p:spPr>
          <a:xfrm>
            <a:off x="1468420" y="4647303"/>
            <a:ext cx="182880" cy="161365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 : 5 branches 7">
            <a:extLst>
              <a:ext uri="{FF2B5EF4-FFF2-40B4-BE49-F238E27FC236}">
                <a16:creationId xmlns:a16="http://schemas.microsoft.com/office/drawing/2014/main" id="{D151522C-880E-CBDC-708B-B890B662D524}"/>
              </a:ext>
            </a:extLst>
          </p:cNvPr>
          <p:cNvSpPr/>
          <p:nvPr/>
        </p:nvSpPr>
        <p:spPr>
          <a:xfrm>
            <a:off x="5976770" y="1984786"/>
            <a:ext cx="182880" cy="161365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Étoile : 5 branches 10">
            <a:extLst>
              <a:ext uri="{FF2B5EF4-FFF2-40B4-BE49-F238E27FC236}">
                <a16:creationId xmlns:a16="http://schemas.microsoft.com/office/drawing/2014/main" id="{E80474DF-4F11-F28B-15CA-1A2DE51A9842}"/>
              </a:ext>
            </a:extLst>
          </p:cNvPr>
          <p:cNvSpPr/>
          <p:nvPr/>
        </p:nvSpPr>
        <p:spPr>
          <a:xfrm>
            <a:off x="2377443" y="3258671"/>
            <a:ext cx="182880" cy="161365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Étoile : 5 branches 11">
            <a:extLst>
              <a:ext uri="{FF2B5EF4-FFF2-40B4-BE49-F238E27FC236}">
                <a16:creationId xmlns:a16="http://schemas.microsoft.com/office/drawing/2014/main" id="{15081263-7862-15F5-686C-972AB6661B01}"/>
              </a:ext>
            </a:extLst>
          </p:cNvPr>
          <p:cNvSpPr/>
          <p:nvPr/>
        </p:nvSpPr>
        <p:spPr>
          <a:xfrm>
            <a:off x="10178012" y="4727985"/>
            <a:ext cx="182880" cy="161365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 : 5 branches 12">
            <a:extLst>
              <a:ext uri="{FF2B5EF4-FFF2-40B4-BE49-F238E27FC236}">
                <a16:creationId xmlns:a16="http://schemas.microsoft.com/office/drawing/2014/main" id="{58BC4AD1-F8C9-FFB7-9D53-9C4DBD548B81}"/>
              </a:ext>
            </a:extLst>
          </p:cNvPr>
          <p:cNvSpPr/>
          <p:nvPr/>
        </p:nvSpPr>
        <p:spPr>
          <a:xfrm>
            <a:off x="9310910" y="3318742"/>
            <a:ext cx="182880" cy="161365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1ABD331-EC56-1894-D04C-314658CF199C}"/>
              </a:ext>
            </a:extLst>
          </p:cNvPr>
          <p:cNvCxnSpPr>
            <a:cxnSpLocks/>
          </p:cNvCxnSpPr>
          <p:nvPr/>
        </p:nvCxnSpPr>
        <p:spPr>
          <a:xfrm>
            <a:off x="1559860" y="2043952"/>
            <a:ext cx="100664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D710DB25-E8E3-5717-C1CB-879255D9265C}"/>
              </a:ext>
            </a:extLst>
          </p:cNvPr>
          <p:cNvSpPr txBox="1"/>
          <p:nvPr/>
        </p:nvSpPr>
        <p:spPr>
          <a:xfrm>
            <a:off x="1113418" y="173930"/>
            <a:ext cx="710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2a/C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665C247-4C81-F411-EE5D-8F5C3FE55F32}"/>
              </a:ext>
            </a:extLst>
          </p:cNvPr>
          <p:cNvSpPr txBox="1"/>
          <p:nvPr/>
        </p:nvSpPr>
        <p:spPr>
          <a:xfrm rot="235290">
            <a:off x="11655707" y="4931137"/>
            <a:ext cx="623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2t/C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A29636C-2FC4-9C68-6B11-00382B4D678D}"/>
              </a:ext>
            </a:extLst>
          </p:cNvPr>
          <p:cNvCxnSpPr>
            <a:cxnSpLocks/>
            <a:endCxn id="13" idx="4"/>
          </p:cNvCxnSpPr>
          <p:nvPr/>
        </p:nvCxnSpPr>
        <p:spPr>
          <a:xfrm>
            <a:off x="1617915" y="3377910"/>
            <a:ext cx="7875875" cy="2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E9676C30-2F83-6D8D-A511-19A9BC809A74}"/>
              </a:ext>
            </a:extLst>
          </p:cNvPr>
          <p:cNvSpPr txBox="1"/>
          <p:nvPr/>
        </p:nvSpPr>
        <p:spPr>
          <a:xfrm>
            <a:off x="1156448" y="3253291"/>
            <a:ext cx="295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C447685-2B0E-D55F-F9FA-0600E86A2782}"/>
              </a:ext>
            </a:extLst>
          </p:cNvPr>
          <p:cNvSpPr txBox="1"/>
          <p:nvPr/>
        </p:nvSpPr>
        <p:spPr>
          <a:xfrm>
            <a:off x="1122832" y="1800120"/>
            <a:ext cx="248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0D71F42-65BD-D507-9F5F-48856066F033}"/>
              </a:ext>
            </a:extLst>
          </p:cNvPr>
          <p:cNvSpPr txBox="1"/>
          <p:nvPr/>
        </p:nvSpPr>
        <p:spPr>
          <a:xfrm>
            <a:off x="969884" y="4475190"/>
            <a:ext cx="668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cs typeface="Times New Roman" panose="02020603050405020304" pitchFamily="18" charset="0"/>
              </a:rPr>
              <a:t>χ</a:t>
            </a:r>
            <a:r>
              <a:rPr lang="fr-FR" dirty="0">
                <a:solidFill>
                  <a:srgbClr val="FF0000"/>
                </a:solidFill>
                <a:cs typeface="Times New Roman" panose="02020603050405020304" pitchFamily="18" charset="0"/>
              </a:rPr>
              <a:t>= 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D22B178-C2FD-66FC-1655-65323F8C6F9D}"/>
              </a:ext>
            </a:extLst>
          </p:cNvPr>
          <p:cNvSpPr txBox="1"/>
          <p:nvPr/>
        </p:nvSpPr>
        <p:spPr>
          <a:xfrm>
            <a:off x="1777920" y="3038153"/>
            <a:ext cx="928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cs typeface="Times New Roman" panose="02020603050405020304" pitchFamily="18" charset="0"/>
              </a:rPr>
              <a:t>χ</a:t>
            </a:r>
            <a:r>
              <a:rPr lang="fr-FR" dirty="0">
                <a:solidFill>
                  <a:srgbClr val="FF0000"/>
                </a:solidFill>
                <a:cs typeface="Times New Roman" panose="02020603050405020304" pitchFamily="18" charset="0"/>
              </a:rPr>
              <a:t>= 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endParaRPr lang="fr-FR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EE85E73-5012-5D0B-751B-345A27E31833}"/>
              </a:ext>
            </a:extLst>
          </p:cNvPr>
          <p:cNvSpPr txBox="1"/>
          <p:nvPr/>
        </p:nvSpPr>
        <p:spPr>
          <a:xfrm>
            <a:off x="5761519" y="1634743"/>
            <a:ext cx="72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cs typeface="Times New Roman" panose="02020603050405020304" pitchFamily="18" charset="0"/>
              </a:rPr>
              <a:t>χ</a:t>
            </a:r>
            <a:r>
              <a:rPr lang="fr-FR" dirty="0">
                <a:solidFill>
                  <a:srgbClr val="FF0000"/>
                </a:solidFill>
                <a:cs typeface="Times New Roman" panose="02020603050405020304" pitchFamily="18" charset="0"/>
              </a:rPr>
              <a:t>= 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fr-FR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2726040-95B5-9120-E4E5-EBEC5FD73D4A}"/>
              </a:ext>
            </a:extLst>
          </p:cNvPr>
          <p:cNvSpPr txBox="1"/>
          <p:nvPr/>
        </p:nvSpPr>
        <p:spPr>
          <a:xfrm>
            <a:off x="9344295" y="2985585"/>
            <a:ext cx="88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cs typeface="Times New Roman" panose="02020603050405020304" pitchFamily="18" charset="0"/>
              </a:rPr>
              <a:t>χ</a:t>
            </a:r>
            <a:r>
              <a:rPr lang="fr-FR" dirty="0">
                <a:solidFill>
                  <a:srgbClr val="FF0000"/>
                </a:solidFill>
                <a:cs typeface="Times New Roman" panose="02020603050405020304" pitchFamily="18" charset="0"/>
              </a:rPr>
              <a:t>= 3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endParaRPr lang="fr-FR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33938B5-19D8-AD89-A8B8-D2058764B8C6}"/>
              </a:ext>
            </a:extLst>
          </p:cNvPr>
          <p:cNvSpPr txBox="1"/>
          <p:nvPr/>
        </p:nvSpPr>
        <p:spPr>
          <a:xfrm>
            <a:off x="10231801" y="4372415"/>
            <a:ext cx="736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cs typeface="Times New Roman" panose="02020603050405020304" pitchFamily="18" charset="0"/>
              </a:rPr>
              <a:t>χ</a:t>
            </a:r>
            <a:r>
              <a:rPr lang="fr-FR" dirty="0">
                <a:solidFill>
                  <a:srgbClr val="FF0000"/>
                </a:solidFill>
                <a:cs typeface="Times New Roman" panose="02020603050405020304" pitchFamily="18" charset="0"/>
              </a:rPr>
              <a:t>= 2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fr-FR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B92BB2C4-FFB8-4DD1-24C9-37EDDD0ABF0D}"/>
              </a:ext>
            </a:extLst>
          </p:cNvPr>
          <p:cNvCxnSpPr/>
          <p:nvPr/>
        </p:nvCxnSpPr>
        <p:spPr>
          <a:xfrm>
            <a:off x="2458720" y="3348317"/>
            <a:ext cx="0" cy="1460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EC853C5-A569-3569-36CD-1485374A3CF5}"/>
              </a:ext>
            </a:extLst>
          </p:cNvPr>
          <p:cNvCxnSpPr>
            <a:cxnSpLocks/>
          </p:cNvCxnSpPr>
          <p:nvPr/>
        </p:nvCxnSpPr>
        <p:spPr>
          <a:xfrm>
            <a:off x="6088530" y="2026362"/>
            <a:ext cx="0" cy="2762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CD168459-3886-D980-AA82-C1D4AC89CABB}"/>
              </a:ext>
            </a:extLst>
          </p:cNvPr>
          <p:cNvCxnSpPr>
            <a:cxnSpLocks/>
          </p:cNvCxnSpPr>
          <p:nvPr/>
        </p:nvCxnSpPr>
        <p:spPr>
          <a:xfrm>
            <a:off x="9435735" y="3339353"/>
            <a:ext cx="0" cy="1440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89D3DB25-5BC1-3742-4787-51C8C437E7F9}"/>
              </a:ext>
            </a:extLst>
          </p:cNvPr>
          <p:cNvSpPr txBox="1"/>
          <p:nvPr/>
        </p:nvSpPr>
        <p:spPr>
          <a:xfrm>
            <a:off x="1452283" y="4924018"/>
            <a:ext cx="25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37818F4-AD5D-4D56-B6CC-66E6366FE648}"/>
              </a:ext>
            </a:extLst>
          </p:cNvPr>
          <p:cNvSpPr txBox="1"/>
          <p:nvPr/>
        </p:nvSpPr>
        <p:spPr>
          <a:xfrm>
            <a:off x="2042163" y="4978846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/2)-1</a:t>
            </a:r>
            <a:endParaRPr lang="fr-FR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B667ED40-8287-D902-662C-2B9AE136D684}"/>
              </a:ext>
            </a:extLst>
          </p:cNvPr>
          <p:cNvSpPr txBox="1"/>
          <p:nvPr/>
        </p:nvSpPr>
        <p:spPr>
          <a:xfrm>
            <a:off x="5900570" y="4931137"/>
            <a:ext cx="335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fr-FR" dirty="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BA0610A5-375A-7826-8D3D-803513DCE37A}"/>
              </a:ext>
            </a:extLst>
          </p:cNvPr>
          <p:cNvSpPr txBox="1"/>
          <p:nvPr/>
        </p:nvSpPr>
        <p:spPr>
          <a:xfrm>
            <a:off x="8917574" y="4948944"/>
            <a:ext cx="1041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/2)+1</a:t>
            </a:r>
            <a:endParaRPr lang="fr-FR" dirty="0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0E7A35C-C615-F2C8-1218-8D9F47D0810C}"/>
              </a:ext>
            </a:extLst>
          </p:cNvPr>
          <p:cNvSpPr txBox="1"/>
          <p:nvPr/>
        </p:nvSpPr>
        <p:spPr>
          <a:xfrm>
            <a:off x="10178011" y="4910021"/>
            <a:ext cx="421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fr-FR" dirty="0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365790F0-3D9D-2180-8787-AFFA49F84E34}"/>
              </a:ext>
            </a:extLst>
          </p:cNvPr>
          <p:cNvSpPr/>
          <p:nvPr/>
        </p:nvSpPr>
        <p:spPr>
          <a:xfrm>
            <a:off x="942002" y="3375680"/>
            <a:ext cx="2913827" cy="2889305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5B1C1491-DC52-90BB-4014-5724C37F96DE}"/>
              </a:ext>
            </a:extLst>
          </p:cNvPr>
          <p:cNvSpPr/>
          <p:nvPr/>
        </p:nvSpPr>
        <p:spPr>
          <a:xfrm>
            <a:off x="3593461" y="2043952"/>
            <a:ext cx="4917118" cy="4919845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26140F2B-BCA1-9DF9-39F2-1850B89E51A4}"/>
              </a:ext>
            </a:extLst>
          </p:cNvPr>
          <p:cNvSpPr/>
          <p:nvPr/>
        </p:nvSpPr>
        <p:spPr>
          <a:xfrm>
            <a:off x="8266182" y="3334991"/>
            <a:ext cx="2790810" cy="2889306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7E72623-46CD-C612-AB3C-1B24B511667E}"/>
              </a:ext>
            </a:extLst>
          </p:cNvPr>
          <p:cNvSpPr txBox="1"/>
          <p:nvPr/>
        </p:nvSpPr>
        <p:spPr>
          <a:xfrm>
            <a:off x="71120" y="6458079"/>
            <a:ext cx="344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Pôle Nord hypersphère 3D (point</a:t>
            </a:r>
            <a:r>
              <a:rPr lang="fr-FR" b="1" dirty="0"/>
              <a:t>)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46E23C4-AA3C-D5C0-DC8E-CDC331C51140}"/>
              </a:ext>
            </a:extLst>
          </p:cNvPr>
          <p:cNvSpPr txBox="1"/>
          <p:nvPr/>
        </p:nvSpPr>
        <p:spPr>
          <a:xfrm>
            <a:off x="8727440" y="6396410"/>
            <a:ext cx="3270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Pôle Sud hypersphère 3D (point)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F68D7731-0AA6-0597-80D3-790A441EF2AD}"/>
              </a:ext>
            </a:extLst>
          </p:cNvPr>
          <p:cNvSpPr txBox="1"/>
          <p:nvPr/>
        </p:nvSpPr>
        <p:spPr>
          <a:xfrm>
            <a:off x="4298034" y="6374414"/>
            <a:ext cx="4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Equateur hypersphère 3D: grande sphère</a:t>
            </a:r>
          </a:p>
        </p:txBody>
      </p:sp>
      <p:sp>
        <p:nvSpPr>
          <p:cNvPr id="29" name="Flèche : haut 28">
            <a:extLst>
              <a:ext uri="{FF2B5EF4-FFF2-40B4-BE49-F238E27FC236}">
                <a16:creationId xmlns:a16="http://schemas.microsoft.com/office/drawing/2014/main" id="{49AD08C2-F3C5-2285-49D8-5159DF9D2AB7}"/>
              </a:ext>
            </a:extLst>
          </p:cNvPr>
          <p:cNvSpPr/>
          <p:nvPr/>
        </p:nvSpPr>
        <p:spPr>
          <a:xfrm>
            <a:off x="1516177" y="5183808"/>
            <a:ext cx="130398" cy="121260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lèche : haut 30">
            <a:extLst>
              <a:ext uri="{FF2B5EF4-FFF2-40B4-BE49-F238E27FC236}">
                <a16:creationId xmlns:a16="http://schemas.microsoft.com/office/drawing/2014/main" id="{6E148E66-C5CA-1088-B067-F86CEE6A96BC}"/>
              </a:ext>
            </a:extLst>
          </p:cNvPr>
          <p:cNvSpPr/>
          <p:nvPr/>
        </p:nvSpPr>
        <p:spPr>
          <a:xfrm>
            <a:off x="6004659" y="5223257"/>
            <a:ext cx="130398" cy="121260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 : haut 31">
            <a:extLst>
              <a:ext uri="{FF2B5EF4-FFF2-40B4-BE49-F238E27FC236}">
                <a16:creationId xmlns:a16="http://schemas.microsoft.com/office/drawing/2014/main" id="{2EB113C1-4A84-D2C6-D73A-A4ABAF868A83}"/>
              </a:ext>
            </a:extLst>
          </p:cNvPr>
          <p:cNvSpPr/>
          <p:nvPr/>
        </p:nvSpPr>
        <p:spPr>
          <a:xfrm>
            <a:off x="10269656" y="5183808"/>
            <a:ext cx="130398" cy="121260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AC3E4EFB-1390-8F56-F5F9-F860B3CA23B3}"/>
              </a:ext>
            </a:extLst>
          </p:cNvPr>
          <p:cNvSpPr txBox="1"/>
          <p:nvPr/>
        </p:nvSpPr>
        <p:spPr>
          <a:xfrm>
            <a:off x="2087393" y="-19407"/>
            <a:ext cx="91659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²= -dt² +a²(t).[d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 + 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²+sin²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²)]</a:t>
            </a:r>
          </a:p>
        </p:txBody>
      </p: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4D0C21CA-28EF-668C-87F4-E40309BF4B8B}"/>
              </a:ext>
            </a:extLst>
          </p:cNvPr>
          <p:cNvCxnSpPr>
            <a:cxnSpLocks/>
          </p:cNvCxnSpPr>
          <p:nvPr/>
        </p:nvCxnSpPr>
        <p:spPr>
          <a:xfrm flipH="1">
            <a:off x="2895603" y="1634743"/>
            <a:ext cx="2519677" cy="1845364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1F08C7B6-785E-4469-39AF-30740A184971}"/>
              </a:ext>
            </a:extLst>
          </p:cNvPr>
          <p:cNvCxnSpPr>
            <a:cxnSpLocks/>
          </p:cNvCxnSpPr>
          <p:nvPr/>
        </p:nvCxnSpPr>
        <p:spPr>
          <a:xfrm flipH="1">
            <a:off x="5555852" y="1634743"/>
            <a:ext cx="205667" cy="409208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59DD0584-0960-1654-BFAF-81569C3C2C02}"/>
              </a:ext>
            </a:extLst>
          </p:cNvPr>
          <p:cNvCxnSpPr>
            <a:cxnSpLocks/>
          </p:cNvCxnSpPr>
          <p:nvPr/>
        </p:nvCxnSpPr>
        <p:spPr>
          <a:xfrm>
            <a:off x="6644390" y="1534120"/>
            <a:ext cx="2348583" cy="1903837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FE0F87F9-1A4E-32D2-AF52-5CBE6A7363CE}"/>
              </a:ext>
            </a:extLst>
          </p:cNvPr>
          <p:cNvSpPr txBox="1"/>
          <p:nvPr/>
        </p:nvSpPr>
        <p:spPr>
          <a:xfrm>
            <a:off x="4425703" y="1340202"/>
            <a:ext cx="3840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Surfaces sphériques: hypersphères 2D</a:t>
            </a:r>
          </a:p>
        </p:txBody>
      </p: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11C8D680-836C-6D66-2F54-9B84DFF13270}"/>
              </a:ext>
            </a:extLst>
          </p:cNvPr>
          <p:cNvCxnSpPr>
            <a:cxnSpLocks/>
          </p:cNvCxnSpPr>
          <p:nvPr/>
        </p:nvCxnSpPr>
        <p:spPr>
          <a:xfrm flipH="1">
            <a:off x="1576820" y="1672669"/>
            <a:ext cx="3978744" cy="3177091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F0C77D46-9A10-9127-D360-70EA0369568A}"/>
              </a:ext>
            </a:extLst>
          </p:cNvPr>
          <p:cNvCxnSpPr>
            <a:cxnSpLocks/>
          </p:cNvCxnSpPr>
          <p:nvPr/>
        </p:nvCxnSpPr>
        <p:spPr>
          <a:xfrm>
            <a:off x="6391900" y="1556718"/>
            <a:ext cx="3873071" cy="329302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>
            <a:extLst>
              <a:ext uri="{FF2B5EF4-FFF2-40B4-BE49-F238E27FC236}">
                <a16:creationId xmlns:a16="http://schemas.microsoft.com/office/drawing/2014/main" id="{351B37D0-5659-81F6-5094-A9ECCD36D529}"/>
              </a:ext>
            </a:extLst>
          </p:cNvPr>
          <p:cNvSpPr txBox="1"/>
          <p:nvPr/>
        </p:nvSpPr>
        <p:spPr>
          <a:xfrm>
            <a:off x="1638845" y="630237"/>
            <a:ext cx="9710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figure parcourue par la cycloïde est l’hypersphère 3D</a:t>
            </a:r>
          </a:p>
        </p:txBody>
      </p:sp>
    </p:spTree>
    <p:extLst>
      <p:ext uri="{BB962C8B-B14F-4D97-AF65-F5344CB8AC3E}">
        <p14:creationId xmlns:p14="http://schemas.microsoft.com/office/powerpoint/2010/main" val="1681519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4FABD3-EA4E-1211-61FB-90F999E95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" y="1"/>
            <a:ext cx="12110720" cy="721360"/>
          </a:xfrm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sphère comme paradigme pour l’hypersphère 3D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43B08A-F2EA-D044-7881-10395DCDC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0800" y="721361"/>
            <a:ext cx="12242800" cy="6136639"/>
          </a:xfrm>
        </p:spPr>
        <p:txBody>
          <a:bodyPr>
            <a:norm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Notations: Soit un espace à N dimensions (euclidien , par exemple) muni d’une base « cartésienne » de N vecteurs linéairement indépendants, centrés en un point O de cet espace, supportant des coordonnées « cartésiennes ». </a:t>
            </a:r>
          </a:p>
          <a:p>
            <a:pPr algn="ctr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 à 3 dimensions (N =3)</a:t>
            </a: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3D: coordonnées (x, y, z), on appelle sphère 3D le lieu des points tels que x²+y²+z² ≤ R², où R, qui est une constante est le rayon de la sphère. Le lieu des points tels que x²+y²+z² = R² est l’hypersurface de dimension N-1, hypersphère de dimension 2 dans ce cas, qui délimite un intérieur et un extérieur de la sphère à 3 dimensions. </a:t>
            </a: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Cela se généralise à N dimensions.</a:t>
            </a:r>
          </a:p>
          <a:p>
            <a:pPr marL="0" indent="0">
              <a:buNone/>
            </a:pP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98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290AF9-CC8D-3D02-8226-EA0597F01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407804-B92C-7597-020D-983171CE7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" y="1"/>
            <a:ext cx="12110720" cy="721360"/>
          </a:xfrm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sphère comme paradigme pour l’hypersphère 3D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D22AA3-F262-B5B3-B5D9-11BE97E0D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0800" y="721361"/>
            <a:ext cx="12242800" cy="61366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suivant Platon, pour qui le paradigme est l’étude d’un exemple simple pour faciliter l’étude d’un cas complexe, de même structure, la sphère à 3 dimensions et sa surface (hypersphère 2D, appelée communément « surface sphérique ») est le paradigme pour étudier et comprendre la sphère 4D et sa surface  (l’hypersphère 3D) dont la représentation n’est pas évidente. </a:t>
            </a: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effet, la surface à 2 dimensions de la sphère 3D, que nous connaissons bien, qui est une variété riemannienne à symétrie maximale (homogène et isotrope) se généralise à l’hypersphère 3D (homogène et isotrope) qui délimite une sphère à 4 dimensions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709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C5E0FAB9-3721-B908-2DD4-F6E41F42F7A9}"/>
              </a:ext>
            </a:extLst>
          </p:cNvPr>
          <p:cNvSpPr txBox="1"/>
          <p:nvPr/>
        </p:nvSpPr>
        <p:spPr>
          <a:xfrm>
            <a:off x="75303" y="189320"/>
            <a:ext cx="12041393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fr-FR" sz="40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Une définition d’une hypersphère</a:t>
            </a:r>
          </a:p>
          <a:p>
            <a:pPr>
              <a:buNone/>
            </a:pP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Partons d’une sphère à 4 dimensions. (4-Sphère) volume : ½  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π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²R</a:t>
            </a:r>
            <a:r>
              <a:rPr lang="fr-FR" sz="3200" kern="150" baseline="3000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4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où R est le rayon (constante) de la 4-sphère. Dans </a:t>
            </a:r>
            <a:r>
              <a:rPr lang="fr-FR" sz="3200" b="1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espace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euclidien à 4 dimensions, avec les coordonnées u, x, y, z , la relation:                     </a:t>
            </a:r>
          </a:p>
          <a:p>
            <a:pPr algn="ctr">
              <a:buNone/>
            </a:pP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u² + x² +y² + z²  = R² </a:t>
            </a:r>
          </a:p>
          <a:p>
            <a:pPr>
              <a:buNone/>
            </a:pP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définit, dans cet espace 4D, la frontière entre l’intérieur et l’extérieur de la 4-sphère, cette frontière est une hypersurface 3D appelée hypersphère, de volume 2 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π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² R</a:t>
            </a:r>
            <a:r>
              <a:rPr lang="fr-FR" sz="3200" kern="150" baseline="3000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3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 </a:t>
            </a:r>
          </a:p>
          <a:p>
            <a:pPr>
              <a:buNone/>
            </a:pP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Notons qu’il est très supérieur au volume de la 3-sphère (4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π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R</a:t>
            </a:r>
            <a:r>
              <a:rPr lang="fr-FR" sz="3200" kern="150" baseline="3000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3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/3)</a:t>
            </a:r>
          </a:p>
          <a:p>
            <a:pPr>
              <a:buNone/>
            </a:pP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Si : u² + x² +y² + z²  &lt;  R², c’est l’intérieur</a:t>
            </a:r>
            <a:r>
              <a:rPr lang="fr-FR" sz="3200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de la 4-sphère.</a:t>
            </a:r>
            <a:endParaRPr lang="fr-FR" sz="3200" kern="150" dirty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>
              <a:buNone/>
            </a:pP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Si: u² + x² +y² + z²  &gt; R² , c’est l’extérieur de la 4-sphère.</a:t>
            </a:r>
            <a:endParaRPr lang="fr-FR" sz="3200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>
              <a:buNone/>
            </a:pPr>
            <a:r>
              <a:rPr lang="fr-FR" sz="3200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Notons qu’en relativité, du fait de la nature hyperbolique de l’espace-temps, une hypersphère résultera de l’application de la métrique RW.</a:t>
            </a:r>
            <a:endParaRPr lang="fr-FR" sz="3200" kern="150" dirty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44382-E9A8-7180-2346-2E8AB1F2F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85970983-A6B0-D4D0-BD40-0D6B52D8E4D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213360"/>
                <a:ext cx="12192000" cy="6502399"/>
              </a:xfrm>
            </p:spPr>
            <p:txBody>
              <a:bodyPr>
                <a:normAutofit fontScale="92500" lnSpcReduction="20000"/>
              </a:bodyPr>
              <a:lstStyle/>
              <a:p>
                <a:pPr algn="ctr"/>
                <a:r>
                  <a:rPr lang="fr-F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 de la surface de la sphère 3D</a:t>
                </a:r>
              </a:p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fr-F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trlP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b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p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𝑅𝑑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nary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fr-FR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b>
                      <m: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p>
                      <m:e>
                        <m: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𝑅𝑐𝑜𝑠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𝑅𝑑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=2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  <m:nary>
                          <m:naryPr>
                            <m:ctrlPr>
                              <a:rPr lang="fr-F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fr-F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/2</m:t>
                            </m:r>
                          </m:sub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/2</m:t>
                            </m:r>
                          </m:sup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𝑐𝑜𝑠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</m:nary>
                      </m:e>
                    </m:nary>
                  </m:oMath>
                </a14:m>
                <a:r>
                  <a:rPr lang="fr-FR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  <m:sSubSup>
                      <m:sSubSup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[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𝑆𝑖𝑛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]</m:t>
                        </m:r>
                      </m:e>
                      <m:sub>
                        <m:r>
                          <m:rPr>
                            <m:brk m:alnAt="23"/>
                          </m:r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b>
                      <m: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p>
                    </m:sSubSup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fr-FR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Notons que la surface 2D, se conçoit comme un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empilage dans l’espace 3 D des cercles de rayon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r, qui sont les lignes (1D) fermées à symétrie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maximum croissant en cos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jusqu’à R, puis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décroissant ensuite selon la même loi.</a:t>
                </a:r>
              </a:p>
              <a:p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 du volume de la sphère 3D</a:t>
                </a:r>
              </a:p>
              <a:p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 volume est généré par la surface sphérique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</a:t>
                </a:r>
                <a:r>
                  <a:rPr lang="fr-FR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 vert 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qui en croissant de r = 0 à r =R, 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balaie tout le volume intérieur de la sphère.</a:t>
                </a:r>
              </a:p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fr-F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trlP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p>
                      <m:e>
                        <m:r>
                          <a: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fr-FR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𝑑𝑟</m:t>
                        </m:r>
                        <m:r>
                          <m:rPr>
                            <m:nor/>
                          </m:rPr>
                          <a:rPr lang="fr-FR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r-FR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fr-F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fr-F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fr-FR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fr-FR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fr-F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</a:t>
                </a:r>
                <a:r>
                  <a:rPr lang="fr-FR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85970983-A6B0-D4D0-BD40-0D6B52D8E4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13360"/>
                <a:ext cx="12192000" cy="6502399"/>
              </a:xfrm>
              <a:blipFill>
                <a:blip r:embed="rId2"/>
                <a:stretch>
                  <a:fillRect l="-750" t="-2530" r="-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llipse 3">
            <a:extLst>
              <a:ext uri="{FF2B5EF4-FFF2-40B4-BE49-F238E27FC236}">
                <a16:creationId xmlns:a16="http://schemas.microsoft.com/office/drawing/2014/main" id="{F77E0948-596E-EFBE-FC7C-CF3C0680E222}"/>
              </a:ext>
            </a:extLst>
          </p:cNvPr>
          <p:cNvSpPr/>
          <p:nvPr/>
        </p:nvSpPr>
        <p:spPr>
          <a:xfrm>
            <a:off x="6929120" y="1574800"/>
            <a:ext cx="4460240" cy="437896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3754812-76F1-AB86-0D72-84C01FD469E9}"/>
              </a:ext>
            </a:extLst>
          </p:cNvPr>
          <p:cNvSpPr/>
          <p:nvPr/>
        </p:nvSpPr>
        <p:spPr>
          <a:xfrm>
            <a:off x="7132320" y="2651760"/>
            <a:ext cx="4064000" cy="52832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A1D76D6-4DE4-B942-3B75-E449D27DB1AC}"/>
              </a:ext>
            </a:extLst>
          </p:cNvPr>
          <p:cNvSpPr txBox="1"/>
          <p:nvPr/>
        </p:nvSpPr>
        <p:spPr>
          <a:xfrm>
            <a:off x="8990764" y="362712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DC50317A-0982-DF99-7276-09CCB7D54A60}"/>
              </a:ext>
            </a:extLst>
          </p:cNvPr>
          <p:cNvCxnSpPr>
            <a:cxnSpLocks/>
          </p:cNvCxnSpPr>
          <p:nvPr/>
        </p:nvCxnSpPr>
        <p:spPr>
          <a:xfrm flipH="1">
            <a:off x="9171522" y="2873494"/>
            <a:ext cx="2037080" cy="8958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317320FE-8AEF-FE66-4F38-D5BDCD234663}"/>
              </a:ext>
            </a:extLst>
          </p:cNvPr>
          <p:cNvCxnSpPr>
            <a:cxnSpLocks/>
            <a:endCxn id="4" idx="0"/>
          </p:cNvCxnSpPr>
          <p:nvPr/>
        </p:nvCxnSpPr>
        <p:spPr>
          <a:xfrm flipV="1">
            <a:off x="9159240" y="1574800"/>
            <a:ext cx="0" cy="2236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8B329D7B-A3A8-5ACC-C6E3-544F9D91097D}"/>
              </a:ext>
            </a:extLst>
          </p:cNvPr>
          <p:cNvCxnSpPr/>
          <p:nvPr/>
        </p:nvCxnSpPr>
        <p:spPr>
          <a:xfrm flipV="1">
            <a:off x="9159240" y="2903974"/>
            <a:ext cx="2049362" cy="11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>
            <a:extLst>
              <a:ext uri="{FF2B5EF4-FFF2-40B4-BE49-F238E27FC236}">
                <a16:creationId xmlns:a16="http://schemas.microsoft.com/office/drawing/2014/main" id="{CF9E89FE-B933-0343-FF53-A388E8FD1317}"/>
              </a:ext>
            </a:extLst>
          </p:cNvPr>
          <p:cNvSpPr/>
          <p:nvPr/>
        </p:nvSpPr>
        <p:spPr>
          <a:xfrm>
            <a:off x="9085380" y="3654305"/>
            <a:ext cx="777710" cy="248921"/>
          </a:xfrm>
          <a:prstGeom prst="arc">
            <a:avLst>
              <a:gd name="adj1" fmla="val 16200000"/>
              <a:gd name="adj2" fmla="val 3804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BD73CA1D-6AAC-3571-5FC1-F07D5925D7F8}"/>
              </a:ext>
            </a:extLst>
          </p:cNvPr>
          <p:cNvSpPr txBox="1"/>
          <p:nvPr/>
        </p:nvSpPr>
        <p:spPr>
          <a:xfrm>
            <a:off x="9887520" y="3459480"/>
            <a:ext cx="33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fr-FR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1712BB0-8D45-80EA-FCB1-320F2DDEB7A1}"/>
              </a:ext>
            </a:extLst>
          </p:cNvPr>
          <p:cNvSpPr txBox="1"/>
          <p:nvPr/>
        </p:nvSpPr>
        <p:spPr>
          <a:xfrm>
            <a:off x="8814524" y="2724387"/>
            <a:ext cx="42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O’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EA8FE31-B4A2-126C-99FD-A320AE574783}"/>
              </a:ext>
            </a:extLst>
          </p:cNvPr>
          <p:cNvSpPr txBox="1"/>
          <p:nvPr/>
        </p:nvSpPr>
        <p:spPr>
          <a:xfrm>
            <a:off x="11510122" y="2627868"/>
            <a:ext cx="22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8E982796-AEBF-A971-97AF-DB2FAE4CE0FB}"/>
              </a:ext>
            </a:extLst>
          </p:cNvPr>
          <p:cNvSpPr txBox="1"/>
          <p:nvPr/>
        </p:nvSpPr>
        <p:spPr>
          <a:xfrm>
            <a:off x="9838898" y="2643109"/>
            <a:ext cx="29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1981D084-19CE-AF30-6CEB-5DA3C6F0AEF1}"/>
              </a:ext>
            </a:extLst>
          </p:cNvPr>
          <p:cNvCxnSpPr>
            <a:endCxn id="4" idx="6"/>
          </p:cNvCxnSpPr>
          <p:nvPr/>
        </p:nvCxnSpPr>
        <p:spPr>
          <a:xfrm flipV="1">
            <a:off x="9159240" y="3764280"/>
            <a:ext cx="2230120" cy="47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86F854C3-34BE-5974-80E8-D6499B21FB4D}"/>
              </a:ext>
            </a:extLst>
          </p:cNvPr>
          <p:cNvCxnSpPr>
            <a:cxnSpLocks/>
            <a:stCxn id="6" idx="6"/>
          </p:cNvCxnSpPr>
          <p:nvPr/>
        </p:nvCxnSpPr>
        <p:spPr>
          <a:xfrm>
            <a:off x="11196320" y="2915920"/>
            <a:ext cx="12282" cy="883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>
            <a:extLst>
              <a:ext uri="{FF2B5EF4-FFF2-40B4-BE49-F238E27FC236}">
                <a16:creationId xmlns:a16="http://schemas.microsoft.com/office/drawing/2014/main" id="{7B83D1C7-CFB9-2C93-F21B-844084080F77}"/>
              </a:ext>
            </a:extLst>
          </p:cNvPr>
          <p:cNvSpPr/>
          <p:nvPr/>
        </p:nvSpPr>
        <p:spPr>
          <a:xfrm>
            <a:off x="7132320" y="2560320"/>
            <a:ext cx="4064000" cy="5283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2CD08CAE-5F72-CA07-050A-47A233380307}"/>
              </a:ext>
            </a:extLst>
          </p:cNvPr>
          <p:cNvCxnSpPr>
            <a:cxnSpLocks/>
          </p:cNvCxnSpPr>
          <p:nvPr/>
        </p:nvCxnSpPr>
        <p:spPr>
          <a:xfrm flipH="1">
            <a:off x="9208460" y="2804398"/>
            <a:ext cx="1995996" cy="9644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692A2D02-8C99-009A-EBF6-32AE84C5AE29}"/>
              </a:ext>
            </a:extLst>
          </p:cNvPr>
          <p:cNvSpPr txBox="1"/>
          <p:nvPr/>
        </p:nvSpPr>
        <p:spPr>
          <a:xfrm>
            <a:off x="11153894" y="2638028"/>
            <a:ext cx="424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11239D27-F4D9-7F7A-7C2E-A387AAE69436}"/>
              </a:ext>
            </a:extLst>
          </p:cNvPr>
          <p:cNvSpPr txBox="1"/>
          <p:nvPr/>
        </p:nvSpPr>
        <p:spPr>
          <a:xfrm>
            <a:off x="9121318" y="1627862"/>
            <a:ext cx="34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97DD9088-8487-E4B3-8BC4-B138AE700E4A}"/>
              </a:ext>
            </a:extLst>
          </p:cNvPr>
          <p:cNvSpPr/>
          <p:nvPr/>
        </p:nvSpPr>
        <p:spPr>
          <a:xfrm>
            <a:off x="8651845" y="3329185"/>
            <a:ext cx="1049800" cy="9814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E591FC0B-C7B0-4081-2301-C0FC9DBD038D}"/>
              </a:ext>
            </a:extLst>
          </p:cNvPr>
          <p:cNvCxnSpPr>
            <a:cxnSpLocks/>
          </p:cNvCxnSpPr>
          <p:nvPr/>
        </p:nvCxnSpPr>
        <p:spPr>
          <a:xfrm flipH="1">
            <a:off x="8311107" y="3811786"/>
            <a:ext cx="340738" cy="1702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747FABCA-CABD-910B-96EC-4D803366AF2E}"/>
              </a:ext>
            </a:extLst>
          </p:cNvPr>
          <p:cNvCxnSpPr>
            <a:cxnSpLocks/>
          </p:cNvCxnSpPr>
          <p:nvPr/>
        </p:nvCxnSpPr>
        <p:spPr>
          <a:xfrm>
            <a:off x="9171522" y="4239537"/>
            <a:ext cx="0" cy="36143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F8CA770E-36AF-1535-B0A1-AC0E6299B52B}"/>
              </a:ext>
            </a:extLst>
          </p:cNvPr>
          <p:cNvCxnSpPr/>
          <p:nvPr/>
        </p:nvCxnSpPr>
        <p:spPr>
          <a:xfrm>
            <a:off x="9666386" y="3993257"/>
            <a:ext cx="345023" cy="13866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97085C97-41D8-3288-013D-41B1DDA834BE}"/>
              </a:ext>
            </a:extLst>
          </p:cNvPr>
          <p:cNvCxnSpPr>
            <a:cxnSpLocks/>
            <a:stCxn id="41" idx="1"/>
          </p:cNvCxnSpPr>
          <p:nvPr/>
        </p:nvCxnSpPr>
        <p:spPr>
          <a:xfrm flipH="1" flipV="1">
            <a:off x="8559535" y="3282057"/>
            <a:ext cx="246050" cy="19086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3CBC7A09-8C12-7021-54A1-108E81B41DBF}"/>
              </a:ext>
            </a:extLst>
          </p:cNvPr>
          <p:cNvCxnSpPr>
            <a:cxnSpLocks/>
          </p:cNvCxnSpPr>
          <p:nvPr/>
        </p:nvCxnSpPr>
        <p:spPr>
          <a:xfrm flipV="1">
            <a:off x="9446442" y="3134222"/>
            <a:ext cx="181268" cy="29567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>
            <a:extLst>
              <a:ext uri="{FF2B5EF4-FFF2-40B4-BE49-F238E27FC236}">
                <a16:creationId xmlns:a16="http://schemas.microsoft.com/office/drawing/2014/main" id="{6228C814-CB49-8B10-0151-425E37EC12D8}"/>
              </a:ext>
            </a:extLst>
          </p:cNvPr>
          <p:cNvSpPr txBox="1"/>
          <p:nvPr/>
        </p:nvSpPr>
        <p:spPr>
          <a:xfrm>
            <a:off x="8701894" y="3811786"/>
            <a:ext cx="42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87244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C6991-D641-76F1-0FF5-8CA1978D4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25364D-11A5-D41B-AACB-D5E810F4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" y="1"/>
            <a:ext cx="12110720" cy="802640"/>
          </a:xfrm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sphère comme paradigme pour l’hypersphère 3D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3A1579BD-77CC-03CD-9459-21E84B7278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1280" y="955040"/>
                <a:ext cx="11968480" cy="5902959"/>
              </a:xfrm>
            </p:spPr>
            <p:txBody>
              <a:bodyPr>
                <a:normAutofit lnSpcReduction="10000"/>
              </a:bodyPr>
              <a:lstStyle/>
              <a:p>
                <a:pPr algn="ctr"/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 de la surface de la sphère 4D (hypersphère 3D)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Nous allons faire le même calcul que pour la sphère mais en considérant des sphères de rayon r = R cos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(2d) au lieu des cercles (1D) de rayon r = </a:t>
                </a:r>
                <a:r>
                  <a:rPr lang="fr-F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Rcos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 effet avec une dimension supplémentaire ce sont les surfaces 2D à symétrie maximum, les hypersphères 2D, que nous allons considérer comme les sections de l’hypersphère à « empiler » dans l’espace 4D.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Cela donne: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fr-FR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trl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b>
                      <m: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p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𝑅𝑑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</m:nary>
                    <m:nary>
                      <m:naryPr>
                        <m:ctrl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b>
                      <m: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p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𝑐𝑜𝑠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𝑅𝑑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=2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fr-FR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nary>
                          <m:naryPr>
                            <m:ctrlPr>
                              <a:rPr lang="fr-F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fr-F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  <m:sup>
                            <m:f>
                              <m:f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  <m:e>
                            <m:r>
                              <a:rPr lang="fr-F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1+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𝑐𝑜𝑠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</m:nary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nary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fr-FR" b="0" i="1" baseline="300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sSubSup>
                      <m:sSubSupPr>
                        <m:ctrlP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θ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𝑠𝑖𝑛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θ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]</m:t>
                        </m:r>
                      </m:e>
                      <m:sub>
                        <m:r>
                          <m:rPr>
                            <m:brk m:alnAt="23"/>
                          </m:r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b>
                      <m: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p>
                    </m:sSubSup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fr-FR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fr-FR" b="0" i="1" baseline="300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endPara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 du volume de la sphère 4D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 procède comme précédemment en intégrant, l’hypersphère de r = 0 à R. Le calcul sans difficulté donne:</a:t>
                </a:r>
                <a:r>
                  <a:rPr lang="fr-FR" kern="150" dirty="0">
                    <a:latin typeface="Times New Roman" panose="02020603050405020304" pitchFamily="18" charset="0"/>
                    <a:ea typeface="Andale Sans UI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fr-FR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trl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p>
                      <m:e>
                        <m:r>
                          <a:rPr lang="fr-F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𝑑𝑟</m:t>
                        </m:r>
                        <m:r>
                          <m:rPr>
                            <m:nor/>
                          </m:rPr>
                          <a:rPr lang="fr-FR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=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²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fr-F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fr-FR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</a:t>
                </a:r>
                <a:r>
                  <a:rPr lang="fr-FR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  <a:p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3A1579BD-77CC-03CD-9459-21E84B7278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280" y="955040"/>
                <a:ext cx="11968480" cy="5902959"/>
              </a:xfrm>
              <a:blipFill>
                <a:blip r:embed="rId2"/>
                <a:stretch>
                  <a:fillRect l="-916" t="-258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11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565E6D6-4818-0797-BF04-EA86843DE031}"/>
              </a:ext>
            </a:extLst>
          </p:cNvPr>
          <p:cNvSpPr txBox="1"/>
          <p:nvPr/>
        </p:nvSpPr>
        <p:spPr>
          <a:xfrm>
            <a:off x="0" y="120402"/>
            <a:ext cx="12192000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Exemple hypersphère en métrique Robertson Walker (RW) </a:t>
            </a: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Cette métrique résulte de la contrainte que la section spatiale (3D) de l’espace-temps (4D) soit homogène et isotrope. Elle peut s’écrire: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²= -dt² +a²(t).[dr²/(1-kr²)+r²(d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²+sin²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²)] = -dt² +a²(t).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t, r,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coordonnées (sphériques) par rapport à l'observateur local , où r est la coordonnée radiale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-mobile, à multiplier par a(t) pour obtenir la distance radiale géométrique physique. 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Remarquons que cette métrique a été déterminée sans utiliser l'équation d'Einstein. </a:t>
            </a:r>
          </a:p>
        </p:txBody>
      </p:sp>
    </p:spTree>
    <p:extLst>
      <p:ext uri="{BB962C8B-B14F-4D97-AF65-F5344CB8AC3E}">
        <p14:creationId xmlns:p14="http://schemas.microsoft.com/office/powerpoint/2010/main" val="1192547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4A4BF-0D9D-380D-2E90-A9B69C89C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F6E6D293-4B75-6A7F-E14F-682579FA1013}"/>
              </a:ext>
            </a:extLst>
          </p:cNvPr>
          <p:cNvSpPr txBox="1"/>
          <p:nvPr/>
        </p:nvSpPr>
        <p:spPr>
          <a:xfrm>
            <a:off x="333487" y="408791"/>
            <a:ext cx="1170432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Cette métrique dynamique, invariante par translation et rotation, mais pas par une transformation de Lorentz, définit une variété de type R*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avec R ensemble des réels (temps),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variété de type espace 3D à symétrie maximum fonction de : a(t) : facteur d'échelle qui décrit l'évolution temporelle de l'univers k : paramètre de courbure qui décrit sa géométrie spatiale: </a:t>
            </a: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Rappelons qu'il y a 3 cas intéressants : k = - 1, k = 0, et k = + 1.</a:t>
            </a: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Nous allons considérer k = +1. </a:t>
            </a:r>
          </a:p>
          <a:p>
            <a:pPr algn="just"/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692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593F08A-A5BA-B976-E458-223295A98AB6}"/>
              </a:ext>
            </a:extLst>
          </p:cNvPr>
          <p:cNvSpPr txBox="1"/>
          <p:nvPr/>
        </p:nvSpPr>
        <p:spPr>
          <a:xfrm>
            <a:off x="0" y="193638"/>
            <a:ext cx="12192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ce cas, produisant une géométrie spatiale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hypersphérique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 définit souvent r = sin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pour écrire la métrique sur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devient: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²= -dt² +a²(t).[d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 + 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²+sin²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²)] = -dt² +a²(t).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 =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 + 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², qui est la métrique d'une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hyperphère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Où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 =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²+sin²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², est la métrique sur une surface sphérique (2D). 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7759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1479</Words>
  <Application>Microsoft Office PowerPoint</Application>
  <PresentationFormat>Grand écran</PresentationFormat>
  <Paragraphs>105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Algerian</vt:lpstr>
      <vt:lpstr>Arial</vt:lpstr>
      <vt:lpstr>Calibri</vt:lpstr>
      <vt:lpstr>Calibri Light</vt:lpstr>
      <vt:lpstr>Cambria Math</vt:lpstr>
      <vt:lpstr>Times New Roman</vt:lpstr>
      <vt:lpstr>Thème Office</vt:lpstr>
      <vt:lpstr>Sphères &amp;  Hypersphères</vt:lpstr>
      <vt:lpstr>La sphère comme paradigme pour l’hypersphère 3D</vt:lpstr>
      <vt:lpstr>La sphère comme paradigme pour l’hypersphère 3D</vt:lpstr>
      <vt:lpstr>Présentation PowerPoint</vt:lpstr>
      <vt:lpstr>Présentation PowerPoint</vt:lpstr>
      <vt:lpstr>La sphère comme paradigme pour l’hypersphère 3D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jacques Fric</dc:creator>
  <cp:lastModifiedBy>jacques Fric</cp:lastModifiedBy>
  <cp:revision>31</cp:revision>
  <dcterms:created xsi:type="dcterms:W3CDTF">2025-08-21T09:38:57Z</dcterms:created>
  <dcterms:modified xsi:type="dcterms:W3CDTF">2025-08-31T13:06:48Z</dcterms:modified>
</cp:coreProperties>
</file>