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4" r:id="rId4"/>
    <p:sldId id="261" r:id="rId5"/>
    <p:sldId id="273" r:id="rId6"/>
    <p:sldId id="275" r:id="rId7"/>
    <p:sldId id="263" r:id="rId8"/>
    <p:sldId id="269" r:id="rId9"/>
    <p:sldId id="264" r:id="rId10"/>
    <p:sldId id="270" r:id="rId11"/>
    <p:sldId id="276" r:id="rId12"/>
    <p:sldId id="266" r:id="rId13"/>
    <p:sldId id="277" r:id="rId14"/>
    <p:sldId id="278" r:id="rId15"/>
    <p:sldId id="283" r:id="rId16"/>
    <p:sldId id="280" r:id="rId17"/>
    <p:sldId id="281" r:id="rId18"/>
    <p:sldId id="282" r:id="rId19"/>
    <p:sldId id="279"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4" d="100"/>
          <a:sy n="94" d="100"/>
        </p:scale>
        <p:origin x="11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1E319F-8BEF-6427-43A5-CD5E9F76B38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4A8BCBF-917F-81FA-595C-B9D9579813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5A0E7FE-2E33-145D-4329-18393DB8179F}"/>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5" name="Espace réservé du pied de page 4">
            <a:extLst>
              <a:ext uri="{FF2B5EF4-FFF2-40B4-BE49-F238E27FC236}">
                <a16:creationId xmlns:a16="http://schemas.microsoft.com/office/drawing/2014/main" id="{5E6ABC46-8D93-DBA0-1E34-2EFEAC7F42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A54F53-7241-B33C-DBB7-A75DF7440219}"/>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153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B1A34D-CFEF-34AF-BBD6-4D1114CE40D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70857F8-6AF7-581E-0070-1938B895685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9B65757-8047-3919-C09C-6C4806A0B6FB}"/>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5" name="Espace réservé du pied de page 4">
            <a:extLst>
              <a:ext uri="{FF2B5EF4-FFF2-40B4-BE49-F238E27FC236}">
                <a16:creationId xmlns:a16="http://schemas.microsoft.com/office/drawing/2014/main" id="{BEE9FE48-FABA-A8A1-C7DA-1FD09DC504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D9A75C-B26E-B5C3-4421-7D47A8DC6A3A}"/>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83805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5259B94-1726-9796-5D75-BFDC91BF430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DF45646-A780-31FE-2532-17A02FA27A3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5AF8E4-5ABD-DDE3-8C96-323EEB6B1E08}"/>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5" name="Espace réservé du pied de page 4">
            <a:extLst>
              <a:ext uri="{FF2B5EF4-FFF2-40B4-BE49-F238E27FC236}">
                <a16:creationId xmlns:a16="http://schemas.microsoft.com/office/drawing/2014/main" id="{F9A3E8A7-1973-B192-ABFD-7CDE2D38C1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B567434-B418-1007-9269-CB339A98300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76286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564C4-0D3E-89BB-3442-5581A6E6021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C0D8EB6-41DB-9473-DB02-0A2D8122F41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148400-40D2-8A63-8D2F-663CD6ACC234}"/>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5" name="Espace réservé du pied de page 4">
            <a:extLst>
              <a:ext uri="{FF2B5EF4-FFF2-40B4-BE49-F238E27FC236}">
                <a16:creationId xmlns:a16="http://schemas.microsoft.com/office/drawing/2014/main" id="{92687C81-D95D-FA97-E952-C657440485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2D4C73-4CAF-05F4-23C6-FFE544A7CE57}"/>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2363037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C8ACEF-E094-D1B9-CE70-B13459FFF3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9C0A14-5ADB-E274-9A75-240871A8B8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6553E37-772A-6500-2BDC-03A3852E9525}"/>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5" name="Espace réservé du pied de page 4">
            <a:extLst>
              <a:ext uri="{FF2B5EF4-FFF2-40B4-BE49-F238E27FC236}">
                <a16:creationId xmlns:a16="http://schemas.microsoft.com/office/drawing/2014/main" id="{FDAA947E-E36C-5704-016D-0C2F067E1D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1A59167-AD1B-9203-8421-75B8419AFC10}"/>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23896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51CD6D-901F-387D-9927-515A783F512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1F1805E-E099-D84B-7701-AC7B3998F0A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D2A183A-E4F0-70E4-00DC-C341AE72933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41E94FD-60AF-38D1-0147-092E04E6EC6C}"/>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6" name="Espace réservé du pied de page 5">
            <a:extLst>
              <a:ext uri="{FF2B5EF4-FFF2-40B4-BE49-F238E27FC236}">
                <a16:creationId xmlns:a16="http://schemas.microsoft.com/office/drawing/2014/main" id="{1A07A3B4-B61A-E2D6-B487-791E1C7A1E2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6C83A8-FB2A-6392-F223-1CE14A002F3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6123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9B72D5-C760-DC93-4990-EC341572F0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973B969-D73C-3EE2-5BEA-68412ECA32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4E55E27-BD09-EC8B-BC94-D3C0498C9EF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B54D36A-2D75-DBBC-6245-9EFD6A3678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FFF4FF0-274A-20F0-0911-E59D788F814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9DA7D38-2997-0A9A-D96C-17123C1C0EA3}"/>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8" name="Espace réservé du pied de page 7">
            <a:extLst>
              <a:ext uri="{FF2B5EF4-FFF2-40B4-BE49-F238E27FC236}">
                <a16:creationId xmlns:a16="http://schemas.microsoft.com/office/drawing/2014/main" id="{3A6582A7-DCD2-C0E0-6102-FCA358E23E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92A0754-E38D-2994-251B-689B00185213}"/>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22466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3839C-9625-35F5-BA63-E49CED2D9FB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AD741-AA6A-0EC1-9647-18CA1D62F720}"/>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4" name="Espace réservé du pied de page 3">
            <a:extLst>
              <a:ext uri="{FF2B5EF4-FFF2-40B4-BE49-F238E27FC236}">
                <a16:creationId xmlns:a16="http://schemas.microsoft.com/office/drawing/2014/main" id="{33629F28-EAE7-96BD-CC58-8CBE30E4A81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AEB37A0-347E-6615-5A5C-CB16371642A8}"/>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113397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2481AD5-A5BB-A947-4DB9-92FC76F11E96}"/>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3" name="Espace réservé du pied de page 2">
            <a:extLst>
              <a:ext uri="{FF2B5EF4-FFF2-40B4-BE49-F238E27FC236}">
                <a16:creationId xmlns:a16="http://schemas.microsoft.com/office/drawing/2014/main" id="{B1CDB92C-2403-7380-8896-03F1E85FFAF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33B3322-C0E7-1F64-8C9C-4C76F1134C8C}"/>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53439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F41A6-16D0-3186-D16C-E7AD088CF9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CA93787-D635-FC98-94FF-8617CAFA20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3F37036-6CC6-7926-E0FB-F1AC5C490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5C4B3F8-6CE3-2545-CB9C-9CF7429CF8E5}"/>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6" name="Espace réservé du pied de page 5">
            <a:extLst>
              <a:ext uri="{FF2B5EF4-FFF2-40B4-BE49-F238E27FC236}">
                <a16:creationId xmlns:a16="http://schemas.microsoft.com/office/drawing/2014/main" id="{105D2730-D22A-2F4E-458D-DC7C8DE1145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71CABB-5409-A78D-53C6-73C04213E7DD}"/>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74225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3BE438-D321-41C0-2DD6-E24095FDE08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886B053-513E-58E4-A452-4EB7C0528D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AF4FCC5-24E5-8360-9C5E-659F58453E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4D1467-9372-74C4-CA9B-6C5F4A49D3B1}"/>
              </a:ext>
            </a:extLst>
          </p:cNvPr>
          <p:cNvSpPr>
            <a:spLocks noGrp="1"/>
          </p:cNvSpPr>
          <p:nvPr>
            <p:ph type="dt" sz="half" idx="10"/>
          </p:nvPr>
        </p:nvSpPr>
        <p:spPr/>
        <p:txBody>
          <a:bodyPr/>
          <a:lstStyle/>
          <a:p>
            <a:fld id="{FB939663-3F85-4641-876A-472C472F411F}" type="datetimeFigureOut">
              <a:rPr lang="fr-FR" smtClean="0"/>
              <a:t>17/09/2025</a:t>
            </a:fld>
            <a:endParaRPr lang="fr-FR"/>
          </a:p>
        </p:txBody>
      </p:sp>
      <p:sp>
        <p:nvSpPr>
          <p:cNvPr id="6" name="Espace réservé du pied de page 5">
            <a:extLst>
              <a:ext uri="{FF2B5EF4-FFF2-40B4-BE49-F238E27FC236}">
                <a16:creationId xmlns:a16="http://schemas.microsoft.com/office/drawing/2014/main" id="{2E81038D-53B4-DD4F-247F-1915155B959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EC8AA5-2B68-A34F-1842-CD873B171E02}"/>
              </a:ext>
            </a:extLst>
          </p:cNvPr>
          <p:cNvSpPr>
            <a:spLocks noGrp="1"/>
          </p:cNvSpPr>
          <p:nvPr>
            <p:ph type="sldNum" sz="quarter" idx="12"/>
          </p:nvPr>
        </p:nvSpPr>
        <p:spPr/>
        <p:txBody>
          <a:bodyPr/>
          <a:lstStyle/>
          <a:p>
            <a:fld id="{DA7B19E8-478F-4BB4-9057-BC0543DA489D}" type="slidenum">
              <a:rPr lang="fr-FR" smtClean="0"/>
              <a:t>‹N°›</a:t>
            </a:fld>
            <a:endParaRPr lang="fr-FR"/>
          </a:p>
        </p:txBody>
      </p:sp>
    </p:spTree>
    <p:extLst>
      <p:ext uri="{BB962C8B-B14F-4D97-AF65-F5344CB8AC3E}">
        <p14:creationId xmlns:p14="http://schemas.microsoft.com/office/powerpoint/2010/main" val="330467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2C692AB-3026-F2A2-E04D-1F5429F2AE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AF6D00-316E-3DCA-6EDA-9605475B48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9CF88E-2004-E0DD-EE15-2B8A79874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39663-3F85-4641-876A-472C472F411F}" type="datetimeFigureOut">
              <a:rPr lang="fr-FR" smtClean="0"/>
              <a:t>17/09/2025</a:t>
            </a:fld>
            <a:endParaRPr lang="fr-FR"/>
          </a:p>
        </p:txBody>
      </p:sp>
      <p:sp>
        <p:nvSpPr>
          <p:cNvPr id="5" name="Espace réservé du pied de page 4">
            <a:extLst>
              <a:ext uri="{FF2B5EF4-FFF2-40B4-BE49-F238E27FC236}">
                <a16:creationId xmlns:a16="http://schemas.microsoft.com/office/drawing/2014/main" id="{E10599B8-C2C9-3412-E02D-4E3E46CE47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F7D54F-0C49-9B1F-DF85-AA80FE4ED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B19E8-478F-4BB4-9057-BC0543DA489D}" type="slidenum">
              <a:rPr lang="fr-FR" smtClean="0"/>
              <a:t>‹N°›</a:t>
            </a:fld>
            <a:endParaRPr lang="fr-FR"/>
          </a:p>
        </p:txBody>
      </p:sp>
    </p:spTree>
    <p:extLst>
      <p:ext uri="{BB962C8B-B14F-4D97-AF65-F5344CB8AC3E}">
        <p14:creationId xmlns:p14="http://schemas.microsoft.com/office/powerpoint/2010/main" val="1966534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171933-59F2-719D-8753-C63757D7411B}"/>
              </a:ext>
            </a:extLst>
          </p:cNvPr>
          <p:cNvSpPr>
            <a:spLocks noGrp="1"/>
          </p:cNvSpPr>
          <p:nvPr>
            <p:ph type="ctrTitle"/>
          </p:nvPr>
        </p:nvSpPr>
        <p:spPr>
          <a:xfrm>
            <a:off x="1524000" y="1122363"/>
            <a:ext cx="9631680" cy="2387600"/>
          </a:xfrm>
        </p:spPr>
        <p:txBody>
          <a:bodyPr>
            <a:normAutofit/>
          </a:bodyPr>
          <a:lstStyle/>
          <a:p>
            <a:r>
              <a:rPr lang="fr-FR" dirty="0">
                <a:latin typeface="Algerian" panose="04020705040A02060702" pitchFamily="82" charset="0"/>
              </a:rPr>
              <a:t>Sphères &amp; </a:t>
            </a:r>
            <a:br>
              <a:rPr lang="fr-FR" dirty="0">
                <a:latin typeface="Algerian" panose="04020705040A02060702" pitchFamily="82" charset="0"/>
              </a:rPr>
            </a:br>
            <a:r>
              <a:rPr lang="fr-FR" dirty="0">
                <a:latin typeface="Algerian" panose="04020705040A02060702" pitchFamily="82" charset="0"/>
              </a:rPr>
              <a:t>Hypersphères</a:t>
            </a:r>
          </a:p>
        </p:txBody>
      </p:sp>
      <p:sp>
        <p:nvSpPr>
          <p:cNvPr id="3" name="Sous-titre 2">
            <a:extLst>
              <a:ext uri="{FF2B5EF4-FFF2-40B4-BE49-F238E27FC236}">
                <a16:creationId xmlns:a16="http://schemas.microsoft.com/office/drawing/2014/main" id="{7BE828DF-0A7D-6DE6-7C8A-717B96D274D7}"/>
              </a:ext>
            </a:extLst>
          </p:cNvPr>
          <p:cNvSpPr>
            <a:spLocks noGrp="1"/>
          </p:cNvSpPr>
          <p:nvPr>
            <p:ph type="subTitle" idx="1"/>
          </p:nvPr>
        </p:nvSpPr>
        <p:spPr>
          <a:xfrm>
            <a:off x="365760" y="4323398"/>
            <a:ext cx="11460480" cy="1655762"/>
          </a:xfrm>
        </p:spPr>
        <p:txBody>
          <a:bodyPr>
            <a:normAutofit/>
          </a:bodyPr>
          <a:lstStyle/>
          <a:p>
            <a:r>
              <a:rPr lang="fr-FR" sz="3200" dirty="0">
                <a:latin typeface="Algerian" panose="04020705040A02060702" pitchFamily="82" charset="0"/>
              </a:rPr>
              <a:t>Quel paradigme Pour tenter d’y voir plus clair?</a:t>
            </a:r>
          </a:p>
        </p:txBody>
      </p:sp>
    </p:spTree>
    <p:extLst>
      <p:ext uri="{BB962C8B-B14F-4D97-AF65-F5344CB8AC3E}">
        <p14:creationId xmlns:p14="http://schemas.microsoft.com/office/powerpoint/2010/main" val="19618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46EED-1022-5D9A-899E-D66EA2729EF8}"/>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EDB5B7BA-5D82-75C7-6255-40382E36FDF4}"/>
              </a:ext>
            </a:extLst>
          </p:cNvPr>
          <p:cNvSpPr txBox="1"/>
          <p:nvPr/>
        </p:nvSpPr>
        <p:spPr>
          <a:xfrm>
            <a:off x="107576" y="0"/>
            <a:ext cx="12084424" cy="6740307"/>
          </a:xfrm>
          <a:prstGeom prst="rect">
            <a:avLst/>
          </a:prstGeom>
          <a:noFill/>
        </p:spPr>
        <p:txBody>
          <a:bodyPr wrap="square">
            <a:spAutoFit/>
          </a:bodyPr>
          <a:lstStyle/>
          <a:p>
            <a:pPr algn="ctr"/>
            <a:r>
              <a:rPr lang="fr-FR" sz="4000" dirty="0">
                <a:latin typeface="Times New Roman" panose="02020603050405020304" pitchFamily="18" charset="0"/>
                <a:cs typeface="Times New Roman" panose="02020603050405020304" pitchFamily="18" charset="0"/>
              </a:rPr>
              <a:t>Solution pour univers « surcritique » fait de poussière</a:t>
            </a:r>
            <a:r>
              <a:rPr lang="fr-FR" sz="3200" dirty="0">
                <a:latin typeface="Times New Roman" panose="02020603050405020304" pitchFamily="18" charset="0"/>
                <a:cs typeface="Times New Roman" panose="02020603050405020304" pitchFamily="18" charset="0"/>
              </a:rPr>
              <a:t>:</a:t>
            </a:r>
          </a:p>
          <a:p>
            <a:pPr algn="ctr"/>
            <a:r>
              <a:rPr lang="fr-FR" sz="4000" dirty="0">
                <a:latin typeface="Times New Roman" panose="02020603050405020304" pitchFamily="18" charset="0"/>
                <a:cs typeface="Times New Roman" panose="02020603050405020304" pitchFamily="18" charset="0"/>
              </a:rPr>
              <a:t>Univers fermés: </a:t>
            </a:r>
          </a:p>
          <a:p>
            <a:pPr algn="just"/>
            <a:r>
              <a:rPr lang="fr-FR" sz="3200" dirty="0">
                <a:latin typeface="Times New Roman" panose="02020603050405020304" pitchFamily="18" charset="0"/>
                <a:cs typeface="Times New Roman" panose="02020603050405020304" pitchFamily="18" charset="0"/>
              </a:rPr>
              <a:t>a = C/2 ( 1 - cos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 , t = C/2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 sin</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 pour k = + 1 , </a:t>
            </a:r>
          </a:p>
          <a:p>
            <a:pPr algn="just"/>
            <a:r>
              <a:rPr lang="fr-FR" sz="3200" dirty="0">
                <a:latin typeface="Times New Roman" panose="02020603050405020304" pitchFamily="18" charset="0"/>
                <a:cs typeface="Times New Roman" panose="02020603050405020304" pitchFamily="18" charset="0"/>
              </a:rPr>
              <a:t>où : C = (8</a:t>
            </a:r>
            <a:r>
              <a:rPr lang="el-GR" sz="3200" dirty="0">
                <a:latin typeface="Times New Roman" panose="02020603050405020304" pitchFamily="18" charset="0"/>
                <a:cs typeface="Times New Roman" panose="02020603050405020304" pitchFamily="18" charset="0"/>
              </a:rPr>
              <a:t>π</a:t>
            </a:r>
            <a:r>
              <a:rPr lang="fr-FR" sz="3200" dirty="0">
                <a:latin typeface="Times New Roman" panose="02020603050405020304" pitchFamily="18" charset="0"/>
                <a:cs typeface="Times New Roman" panose="02020603050405020304" pitchFamily="18" charset="0"/>
              </a:rPr>
              <a:t>G/3).</a:t>
            </a:r>
            <a:r>
              <a:rPr lang="el-GR" sz="3200" dirty="0">
                <a:latin typeface="Times New Roman" panose="02020603050405020304" pitchFamily="18" charset="0"/>
                <a:cs typeface="Times New Roman" panose="02020603050405020304" pitchFamily="18" charset="0"/>
              </a:rPr>
              <a:t>ρ</a:t>
            </a:r>
            <a:r>
              <a:rPr lang="fr-FR" sz="3200" dirty="0">
                <a:latin typeface="Times New Roman" panose="02020603050405020304" pitchFamily="18" charset="0"/>
                <a:cs typeface="Times New Roman" panose="02020603050405020304" pitchFamily="18" charset="0"/>
              </a:rPr>
              <a:t>.a</a:t>
            </a:r>
            <a:r>
              <a:rPr lang="fr-FR" sz="3200" baseline="30000" dirty="0">
                <a:latin typeface="Times New Roman" panose="02020603050405020304" pitchFamily="18" charset="0"/>
                <a:cs typeface="Times New Roman" panose="02020603050405020304" pitchFamily="18" charset="0"/>
              </a:rPr>
              <a:t>3</a:t>
            </a:r>
            <a:r>
              <a:rPr lang="fr-FR" sz="3200" dirty="0">
                <a:latin typeface="Times New Roman" panose="02020603050405020304" pitchFamily="18" charset="0"/>
                <a:cs typeface="Times New Roman" panose="02020603050405020304" pitchFamily="18" charset="0"/>
              </a:rPr>
              <a:t> = constante et où r = sin</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a:t>
            </a:r>
          </a:p>
          <a:p>
            <a:pPr algn="just"/>
            <a:endParaRPr lang="fr-FR" sz="3200" dirty="0">
              <a:latin typeface="Times New Roman" panose="02020603050405020304" pitchFamily="18" charset="0"/>
              <a:cs typeface="Times New Roman" panose="02020603050405020304" pitchFamily="18" charset="0"/>
            </a:endParaRPr>
          </a:p>
          <a:p>
            <a:pPr algn="just"/>
            <a:r>
              <a:rPr lang="fr-FR" sz="3200" b="1" dirty="0">
                <a:latin typeface="Times New Roman" panose="02020603050405020304" pitchFamily="18" charset="0"/>
                <a:cs typeface="Times New Roman" panose="02020603050405020304" pitchFamily="18" charset="0"/>
              </a:rPr>
              <a:t>C’est l’équation d’une cycloïde</a:t>
            </a:r>
            <a:r>
              <a:rPr lang="fr-FR" sz="3200" dirty="0">
                <a:latin typeface="Times New Roman" panose="02020603050405020304" pitchFamily="18" charset="0"/>
                <a:cs typeface="Times New Roman" panose="02020603050405020304" pitchFamily="18" charset="0"/>
              </a:rPr>
              <a:t>, sous forme « paramétrique » où, contrairement à ce que la métrique laisserait à supposer, ce n’est pas le temps mais l’angle de développement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est le paramètre dynamique [A]</a:t>
            </a:r>
          </a:p>
          <a:p>
            <a:pPr algn="just"/>
            <a:r>
              <a:rPr lang="fr-FR" sz="3200" dirty="0">
                <a:latin typeface="Times New Roman" panose="02020603050405020304" pitchFamily="18" charset="0"/>
                <a:cs typeface="Times New Roman" panose="02020603050405020304" pitchFamily="18" charset="0"/>
              </a:rPr>
              <a:t>La diapo suivante, montre la dynamique lorsqu’on parcoure l’hypersphère en faisant varier l’angle de développement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de 0 à 2</a:t>
            </a:r>
            <a:r>
              <a:rPr lang="el-GR" sz="3200" dirty="0">
                <a:latin typeface="Times New Roman" panose="02020603050405020304" pitchFamily="18" charset="0"/>
                <a:cs typeface="Times New Roman" panose="02020603050405020304" pitchFamily="18" charset="0"/>
              </a:rPr>
              <a:t> π</a:t>
            </a:r>
            <a:r>
              <a:rPr lang="fr-FR" sz="3200" dirty="0">
                <a:latin typeface="Times New Roman" panose="02020603050405020304" pitchFamily="18" charset="0"/>
                <a:cs typeface="Times New Roman" panose="02020603050405020304" pitchFamily="18" charset="0"/>
              </a:rPr>
              <a:t>. C’est l’enveloppe de sphères 2D de rayon croissant depuis une sphère de rayon nul jusqu’à la grande sphère 2D dont le rayon est celui de l’hypersphère, puis décroissant ensuite de façon symétrique.</a:t>
            </a:r>
          </a:p>
        </p:txBody>
      </p:sp>
    </p:spTree>
    <p:extLst>
      <p:ext uri="{BB962C8B-B14F-4D97-AF65-F5344CB8AC3E}">
        <p14:creationId xmlns:p14="http://schemas.microsoft.com/office/powerpoint/2010/main" val="171544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980B133-C423-3C83-EF66-8E4977C7C907}"/>
              </a:ext>
            </a:extLst>
          </p:cNvPr>
          <p:cNvSpPr txBox="1"/>
          <p:nvPr/>
        </p:nvSpPr>
        <p:spPr>
          <a:xfrm>
            <a:off x="0" y="-141948"/>
            <a:ext cx="12192000" cy="707886"/>
          </a:xfrm>
          <a:prstGeom prst="rect">
            <a:avLst/>
          </a:prstGeom>
          <a:noFill/>
        </p:spPr>
        <p:txBody>
          <a:bodyPr wrap="square" rtlCol="0">
            <a:spAutoFit/>
          </a:bodyPr>
          <a:lstStyle/>
          <a:p>
            <a:pPr algn="ctr"/>
            <a:r>
              <a:rPr lang="fr-FR" sz="4000" dirty="0">
                <a:latin typeface="Times New Roman" panose="02020603050405020304" pitchFamily="18" charset="0"/>
                <a:cs typeface="Times New Roman" panose="02020603050405020304" pitchFamily="18" charset="0"/>
              </a:rPr>
              <a:t>Paradigme de la sphère (2D) pour l’hypersphère (3D)</a:t>
            </a:r>
          </a:p>
        </p:txBody>
      </p:sp>
      <p:sp>
        <p:nvSpPr>
          <p:cNvPr id="3" name="Ellipse 2">
            <a:extLst>
              <a:ext uri="{FF2B5EF4-FFF2-40B4-BE49-F238E27FC236}">
                <a16:creationId xmlns:a16="http://schemas.microsoft.com/office/drawing/2014/main" id="{585FF137-3FC9-2271-850E-74B2F1B7A8FF}"/>
              </a:ext>
            </a:extLst>
          </p:cNvPr>
          <p:cNvSpPr/>
          <p:nvPr/>
        </p:nvSpPr>
        <p:spPr>
          <a:xfrm>
            <a:off x="1642130" y="1173480"/>
            <a:ext cx="5222240" cy="521208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4" name="Ellipse 3">
            <a:extLst>
              <a:ext uri="{FF2B5EF4-FFF2-40B4-BE49-F238E27FC236}">
                <a16:creationId xmlns:a16="http://schemas.microsoft.com/office/drawing/2014/main" id="{D05E8E47-DA69-E125-7EF3-5E7D76D8E9C5}"/>
              </a:ext>
            </a:extLst>
          </p:cNvPr>
          <p:cNvSpPr/>
          <p:nvPr/>
        </p:nvSpPr>
        <p:spPr>
          <a:xfrm>
            <a:off x="1615440" y="3429000"/>
            <a:ext cx="522224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16A88559-F68E-655D-F5F5-023AB3B35338}"/>
              </a:ext>
            </a:extLst>
          </p:cNvPr>
          <p:cNvSpPr/>
          <p:nvPr/>
        </p:nvSpPr>
        <p:spPr>
          <a:xfrm>
            <a:off x="1960880" y="2149078"/>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286063D8-85E6-7062-B351-D0F7EBAFAD40}"/>
              </a:ext>
            </a:extLst>
          </p:cNvPr>
          <p:cNvSpPr/>
          <p:nvPr/>
        </p:nvSpPr>
        <p:spPr>
          <a:xfrm>
            <a:off x="1960880" y="4704462"/>
            <a:ext cx="4531360" cy="701040"/>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4ACA9BB6-0F1B-D9AC-C304-571F8140C03D}"/>
              </a:ext>
            </a:extLst>
          </p:cNvPr>
          <p:cNvSpPr txBox="1"/>
          <p:nvPr/>
        </p:nvSpPr>
        <p:spPr>
          <a:xfrm>
            <a:off x="3610541" y="707886"/>
            <a:ext cx="1611339"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Pôle nord: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=0</a:t>
            </a:r>
          </a:p>
        </p:txBody>
      </p:sp>
      <p:sp>
        <p:nvSpPr>
          <p:cNvPr id="8" name="ZoneTexte 7">
            <a:extLst>
              <a:ext uri="{FF2B5EF4-FFF2-40B4-BE49-F238E27FC236}">
                <a16:creationId xmlns:a16="http://schemas.microsoft.com/office/drawing/2014/main" id="{BE737EEC-59F7-DF60-328A-65F1A3D1D52B}"/>
              </a:ext>
            </a:extLst>
          </p:cNvPr>
          <p:cNvSpPr txBox="1"/>
          <p:nvPr/>
        </p:nvSpPr>
        <p:spPr>
          <a:xfrm>
            <a:off x="4942692" y="3605957"/>
            <a:ext cx="1734770"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Equateur: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a:t>
            </a:r>
          </a:p>
        </p:txBody>
      </p:sp>
      <p:sp>
        <p:nvSpPr>
          <p:cNvPr id="9" name="ZoneTexte 8">
            <a:extLst>
              <a:ext uri="{FF2B5EF4-FFF2-40B4-BE49-F238E27FC236}">
                <a16:creationId xmlns:a16="http://schemas.microsoft.com/office/drawing/2014/main" id="{83AF4787-ADB5-005A-93C3-AD1A01E4C381}"/>
              </a:ext>
            </a:extLst>
          </p:cNvPr>
          <p:cNvSpPr txBox="1"/>
          <p:nvPr/>
        </p:nvSpPr>
        <p:spPr>
          <a:xfrm>
            <a:off x="5754789" y="2287291"/>
            <a:ext cx="779381"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0" name="ZoneTexte 9">
            <a:extLst>
              <a:ext uri="{FF2B5EF4-FFF2-40B4-BE49-F238E27FC236}">
                <a16:creationId xmlns:a16="http://schemas.microsoft.com/office/drawing/2014/main" id="{87DF672B-E0E1-03EF-23F8-1DEBE8DA3BB8}"/>
              </a:ext>
            </a:extLst>
          </p:cNvPr>
          <p:cNvSpPr txBox="1"/>
          <p:nvPr/>
        </p:nvSpPr>
        <p:spPr>
          <a:xfrm>
            <a:off x="5610788" y="4886201"/>
            <a:ext cx="894797"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/4</a:t>
            </a:r>
          </a:p>
        </p:txBody>
      </p:sp>
      <p:sp>
        <p:nvSpPr>
          <p:cNvPr id="11" name="ZoneTexte 10">
            <a:extLst>
              <a:ext uri="{FF2B5EF4-FFF2-40B4-BE49-F238E27FC236}">
                <a16:creationId xmlns:a16="http://schemas.microsoft.com/office/drawing/2014/main" id="{02899F57-7B5B-42E0-C821-7DE68DDEBD87}"/>
              </a:ext>
            </a:extLst>
          </p:cNvPr>
          <p:cNvSpPr txBox="1"/>
          <p:nvPr/>
        </p:nvSpPr>
        <p:spPr>
          <a:xfrm>
            <a:off x="3498877" y="6417404"/>
            <a:ext cx="1508746" cy="369332"/>
          </a:xfrm>
          <a:prstGeom prst="rect">
            <a:avLst/>
          </a:prstGeom>
          <a:noFill/>
        </p:spPr>
        <p:txBody>
          <a:bodyPr wrap="none" rtlCol="0">
            <a:spAutoFit/>
          </a:bodyPr>
          <a:lstStyle/>
          <a:p>
            <a:r>
              <a:rPr lang="fr-FR" dirty="0">
                <a:latin typeface="Times New Roman" panose="02020603050405020304" pitchFamily="18" charset="0"/>
                <a:cs typeface="Times New Roman" panose="02020603050405020304" pitchFamily="18" charset="0"/>
              </a:rPr>
              <a:t>Pôle sud: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a:t>
            </a:r>
            <a:endParaRPr lang="fr-FR" dirty="0">
              <a:latin typeface="Times New Roman" panose="02020603050405020304" pitchFamily="18" charset="0"/>
              <a:cs typeface="Times New Roman" panose="02020603050405020304" pitchFamily="18" charset="0"/>
            </a:endParaRPr>
          </a:p>
        </p:txBody>
      </p:sp>
      <p:sp>
        <p:nvSpPr>
          <p:cNvPr id="12" name="Arc 11">
            <a:extLst>
              <a:ext uri="{FF2B5EF4-FFF2-40B4-BE49-F238E27FC236}">
                <a16:creationId xmlns:a16="http://schemas.microsoft.com/office/drawing/2014/main" id="{61713308-A941-A438-A81F-27778712470E}"/>
              </a:ext>
            </a:extLst>
          </p:cNvPr>
          <p:cNvSpPr/>
          <p:nvPr/>
        </p:nvSpPr>
        <p:spPr>
          <a:xfrm>
            <a:off x="1186518" y="1192034"/>
            <a:ext cx="5651162" cy="4958080"/>
          </a:xfrm>
          <a:prstGeom prst="arc">
            <a:avLst>
              <a:gd name="adj1" fmla="val 16240734"/>
              <a:gd name="adj2" fmla="val 1999114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sp>
        <p:nvSpPr>
          <p:cNvPr id="14" name="Arc 13">
            <a:extLst>
              <a:ext uri="{FF2B5EF4-FFF2-40B4-BE49-F238E27FC236}">
                <a16:creationId xmlns:a16="http://schemas.microsoft.com/office/drawing/2014/main" id="{2343D614-8C04-826B-5EF2-B16CA7938741}"/>
              </a:ext>
            </a:extLst>
          </p:cNvPr>
          <p:cNvSpPr/>
          <p:nvPr/>
        </p:nvSpPr>
        <p:spPr>
          <a:xfrm>
            <a:off x="5956340" y="2561712"/>
            <a:ext cx="881340" cy="2525371"/>
          </a:xfrm>
          <a:prstGeom prst="arc">
            <a:avLst>
              <a:gd name="adj1" fmla="val 16644684"/>
              <a:gd name="adj2"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Arc 14">
            <a:extLst>
              <a:ext uri="{FF2B5EF4-FFF2-40B4-BE49-F238E27FC236}">
                <a16:creationId xmlns:a16="http://schemas.microsoft.com/office/drawing/2014/main" id="{EE2C39DC-C9EB-50D6-7EAA-FA0601A97DE8}"/>
              </a:ext>
            </a:extLst>
          </p:cNvPr>
          <p:cNvSpPr/>
          <p:nvPr/>
        </p:nvSpPr>
        <p:spPr>
          <a:xfrm rot="3809963">
            <a:off x="2621770" y="1923886"/>
            <a:ext cx="3776510" cy="4841617"/>
          </a:xfrm>
          <a:prstGeom prst="arc">
            <a:avLst>
              <a:gd name="adj1" fmla="val 16855829"/>
              <a:gd name="adj2" fmla="val 1888099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rc 15">
            <a:extLst>
              <a:ext uri="{FF2B5EF4-FFF2-40B4-BE49-F238E27FC236}">
                <a16:creationId xmlns:a16="http://schemas.microsoft.com/office/drawing/2014/main" id="{A9F62090-8052-AF5D-48D3-4E759201657D}"/>
              </a:ext>
            </a:extLst>
          </p:cNvPr>
          <p:cNvSpPr/>
          <p:nvPr/>
        </p:nvSpPr>
        <p:spPr>
          <a:xfrm rot="9402691">
            <a:off x="3187881" y="4212501"/>
            <a:ext cx="3465276" cy="2043737"/>
          </a:xfrm>
          <a:prstGeom prst="arc">
            <a:avLst>
              <a:gd name="adj1" fmla="val 12132996"/>
              <a:gd name="adj2" fmla="val 19212622"/>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a:extLst>
              <a:ext uri="{FF2B5EF4-FFF2-40B4-BE49-F238E27FC236}">
                <a16:creationId xmlns:a16="http://schemas.microsoft.com/office/drawing/2014/main" id="{71BC032F-4386-1116-BFD4-C40F825A2D39}"/>
              </a:ext>
            </a:extLst>
          </p:cNvPr>
          <p:cNvSpPr txBox="1"/>
          <p:nvPr/>
        </p:nvSpPr>
        <p:spPr>
          <a:xfrm>
            <a:off x="6978792" y="501699"/>
            <a:ext cx="5121768" cy="6555641"/>
          </a:xfrm>
          <a:prstGeom prst="rect">
            <a:avLst/>
          </a:prstGeom>
          <a:noFill/>
        </p:spPr>
        <p:txBody>
          <a:bodyPr wrap="square" rtlCol="0">
            <a:spAutoFit/>
          </a:bodyPr>
          <a:lstStyle/>
          <a:p>
            <a:r>
              <a:rPr lang="fr-FR" sz="2800" dirty="0">
                <a:latin typeface="Times New Roman" panose="02020603050405020304" pitchFamily="18" charset="0"/>
                <a:cs typeface="Times New Roman" panose="02020603050405020304" pitchFamily="18" charset="0"/>
              </a:rPr>
              <a:t>Quand on parcoure la sphère du pôle nord au pôle sud en faisant varier </a:t>
            </a:r>
            <a:r>
              <a:rPr lang="el-GR" sz="2800" dirty="0">
                <a:latin typeface="Times New Roman" panose="02020603050405020304" pitchFamily="18" charset="0"/>
                <a:cs typeface="Times New Roman" panose="02020603050405020304" pitchFamily="18" charset="0"/>
              </a:rPr>
              <a:t>θ</a:t>
            </a:r>
            <a:r>
              <a:rPr lang="fr-FR" sz="2800" dirty="0">
                <a:latin typeface="Times New Roman" panose="02020603050405020304" pitchFamily="18" charset="0"/>
                <a:cs typeface="Times New Roman" panose="02020603050405020304" pitchFamily="18" charset="0"/>
              </a:rPr>
              <a:t> de 0 à </a:t>
            </a:r>
            <a:r>
              <a:rPr lang="el-GR" sz="2800" dirty="0">
                <a:latin typeface="Times New Roman" panose="02020603050405020304" pitchFamily="18" charset="0"/>
                <a:cs typeface="Times New Roman" panose="02020603050405020304" pitchFamily="18" charset="0"/>
              </a:rPr>
              <a:t>π</a:t>
            </a:r>
            <a:r>
              <a:rPr lang="fr-FR" sz="2800" dirty="0">
                <a:latin typeface="Times New Roman" panose="02020603050405020304" pitchFamily="18" charset="0"/>
                <a:cs typeface="Times New Roman" panose="02020603050405020304" pitchFamily="18" charset="0"/>
              </a:rPr>
              <a:t>, les sections de la sphère, à </a:t>
            </a:r>
            <a:r>
              <a:rPr lang="el-GR" sz="2800" dirty="0">
                <a:latin typeface="Times New Roman" panose="02020603050405020304" pitchFamily="18" charset="0"/>
                <a:cs typeface="Times New Roman" panose="02020603050405020304" pitchFamily="18" charset="0"/>
              </a:rPr>
              <a:t>θ</a:t>
            </a:r>
            <a:r>
              <a:rPr lang="fr-FR" sz="2800" dirty="0">
                <a:latin typeface="Times New Roman" panose="02020603050405020304" pitchFamily="18" charset="0"/>
                <a:cs typeface="Times New Roman" panose="02020603050405020304" pitchFamily="18" charset="0"/>
              </a:rPr>
              <a:t> constant, sont des cercles [1] dont le rayon varie de 0 , au pôle nord, à R à l’équateur puis de R à zéro  au pôle sud. </a:t>
            </a:r>
          </a:p>
          <a:p>
            <a:r>
              <a:rPr lang="fr-FR" sz="2800" dirty="0">
                <a:solidFill>
                  <a:srgbClr val="FF0000"/>
                </a:solidFill>
                <a:latin typeface="Times New Roman" panose="02020603050405020304" pitchFamily="18" charset="0"/>
                <a:cs typeface="Times New Roman" panose="02020603050405020304" pitchFamily="18" charset="0"/>
              </a:rPr>
              <a:t>Pour l’hypersphère 3D c’est le même principe mais les cercles sont remplacés par des sphères [2]</a:t>
            </a:r>
          </a:p>
          <a:p>
            <a:r>
              <a:rPr lang="fr-FR" sz="2800" dirty="0">
                <a:latin typeface="Times New Roman" panose="02020603050405020304" pitchFamily="18" charset="0"/>
                <a:cs typeface="Times New Roman" panose="02020603050405020304" pitchFamily="18" charset="0"/>
              </a:rPr>
              <a:t>[1] Les cercles sont les objets de dimension 1 à symétrie maximale (homogène et isotrope)</a:t>
            </a:r>
          </a:p>
          <a:p>
            <a:r>
              <a:rPr lang="fr-FR" sz="2800" dirty="0">
                <a:latin typeface="Times New Roman" panose="02020603050405020304" pitchFamily="18" charset="0"/>
                <a:cs typeface="Times New Roman" panose="02020603050405020304" pitchFamily="18" charset="0"/>
              </a:rPr>
              <a:t>[2] Idem pour les sphères, mais en dimension 2.</a:t>
            </a:r>
          </a:p>
        </p:txBody>
      </p:sp>
    </p:spTree>
    <p:extLst>
      <p:ext uri="{BB962C8B-B14F-4D97-AF65-F5344CB8AC3E}">
        <p14:creationId xmlns:p14="http://schemas.microsoft.com/office/powerpoint/2010/main" val="333320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animBg="1"/>
      <p:bldP spid="14"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1A53A5A-71CF-B998-AD0D-B876B8DB7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54" y="746921"/>
            <a:ext cx="11165952" cy="5508812"/>
          </a:xfrm>
          <a:prstGeom prst="rect">
            <a:avLst/>
          </a:prstGeom>
          <a:noFill/>
          <a:ln>
            <a:solidFill>
              <a:schemeClr val="tx1"/>
            </a:solidFill>
            <a:prstDash val="lgDash"/>
          </a:ln>
          <a:extLst>
            <a:ext uri="{909E8E84-426E-40DD-AFC4-6F175D3DCCD1}">
              <a14:hiddenFill xmlns:a14="http://schemas.microsoft.com/office/drawing/2010/main">
                <a:solidFill>
                  <a:srgbClr val="FFFFFF"/>
                </a:solidFill>
              </a14:hiddenFill>
            </a:ext>
          </a:extLst>
        </p:spPr>
      </p:pic>
      <p:cxnSp>
        <p:nvCxnSpPr>
          <p:cNvPr id="3" name="Connecteur droit avec flèche 2">
            <a:extLst>
              <a:ext uri="{FF2B5EF4-FFF2-40B4-BE49-F238E27FC236}">
                <a16:creationId xmlns:a16="http://schemas.microsoft.com/office/drawing/2014/main" id="{A7CB5158-EE71-BE56-5624-38F06D56F75D}"/>
              </a:ext>
            </a:extLst>
          </p:cNvPr>
          <p:cNvCxnSpPr/>
          <p:nvPr/>
        </p:nvCxnSpPr>
        <p:spPr>
          <a:xfrm flipV="1">
            <a:off x="1581376" y="554019"/>
            <a:ext cx="0" cy="4367605"/>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 name="Connecteur droit avec flèche 4">
            <a:extLst>
              <a:ext uri="{FF2B5EF4-FFF2-40B4-BE49-F238E27FC236}">
                <a16:creationId xmlns:a16="http://schemas.microsoft.com/office/drawing/2014/main" id="{DD7F9486-EB1D-F7A9-BB38-FA45D7FF67F5}"/>
              </a:ext>
            </a:extLst>
          </p:cNvPr>
          <p:cNvCxnSpPr>
            <a:cxnSpLocks/>
          </p:cNvCxnSpPr>
          <p:nvPr/>
        </p:nvCxnSpPr>
        <p:spPr>
          <a:xfrm>
            <a:off x="1585933" y="4844522"/>
            <a:ext cx="10412229" cy="40477"/>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 name="Étoile : 5 branches 6">
            <a:extLst>
              <a:ext uri="{FF2B5EF4-FFF2-40B4-BE49-F238E27FC236}">
                <a16:creationId xmlns:a16="http://schemas.microsoft.com/office/drawing/2014/main" id="{0C1E5097-4B94-48E0-D6E9-44E83EE9458A}"/>
              </a:ext>
            </a:extLst>
          </p:cNvPr>
          <p:cNvSpPr/>
          <p:nvPr/>
        </p:nvSpPr>
        <p:spPr>
          <a:xfrm>
            <a:off x="1468420" y="4647303"/>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Étoile : 5 branches 7">
            <a:extLst>
              <a:ext uri="{FF2B5EF4-FFF2-40B4-BE49-F238E27FC236}">
                <a16:creationId xmlns:a16="http://schemas.microsoft.com/office/drawing/2014/main" id="{D151522C-880E-CBDC-708B-B890B662D524}"/>
              </a:ext>
            </a:extLst>
          </p:cNvPr>
          <p:cNvSpPr/>
          <p:nvPr/>
        </p:nvSpPr>
        <p:spPr>
          <a:xfrm>
            <a:off x="5976770" y="1984786"/>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Étoile : 5 branches 10">
            <a:extLst>
              <a:ext uri="{FF2B5EF4-FFF2-40B4-BE49-F238E27FC236}">
                <a16:creationId xmlns:a16="http://schemas.microsoft.com/office/drawing/2014/main" id="{E80474DF-4F11-F28B-15CA-1A2DE51A9842}"/>
              </a:ext>
            </a:extLst>
          </p:cNvPr>
          <p:cNvSpPr/>
          <p:nvPr/>
        </p:nvSpPr>
        <p:spPr>
          <a:xfrm>
            <a:off x="2377443" y="3258671"/>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Étoile : 5 branches 11">
            <a:extLst>
              <a:ext uri="{FF2B5EF4-FFF2-40B4-BE49-F238E27FC236}">
                <a16:creationId xmlns:a16="http://schemas.microsoft.com/office/drawing/2014/main" id="{15081263-7862-15F5-686C-972AB6661B01}"/>
              </a:ext>
            </a:extLst>
          </p:cNvPr>
          <p:cNvSpPr/>
          <p:nvPr/>
        </p:nvSpPr>
        <p:spPr>
          <a:xfrm>
            <a:off x="10178012" y="4727985"/>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Étoile : 5 branches 12">
            <a:extLst>
              <a:ext uri="{FF2B5EF4-FFF2-40B4-BE49-F238E27FC236}">
                <a16:creationId xmlns:a16="http://schemas.microsoft.com/office/drawing/2014/main" id="{58BC4AD1-F8C9-FFB7-9D53-9C4DBD548B81}"/>
              </a:ext>
            </a:extLst>
          </p:cNvPr>
          <p:cNvSpPr/>
          <p:nvPr/>
        </p:nvSpPr>
        <p:spPr>
          <a:xfrm>
            <a:off x="9310910" y="3318742"/>
            <a:ext cx="182880" cy="161365"/>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a:extLst>
              <a:ext uri="{FF2B5EF4-FFF2-40B4-BE49-F238E27FC236}">
                <a16:creationId xmlns:a16="http://schemas.microsoft.com/office/drawing/2014/main" id="{C1ABD331-EC56-1894-D04C-314658CF199C}"/>
              </a:ext>
            </a:extLst>
          </p:cNvPr>
          <p:cNvCxnSpPr>
            <a:cxnSpLocks/>
          </p:cNvCxnSpPr>
          <p:nvPr/>
        </p:nvCxnSpPr>
        <p:spPr>
          <a:xfrm>
            <a:off x="1559860" y="2076223"/>
            <a:ext cx="10066468"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D710DB25-E8E3-5717-C1CB-879255D9265C}"/>
              </a:ext>
            </a:extLst>
          </p:cNvPr>
          <p:cNvSpPr txBox="1"/>
          <p:nvPr/>
        </p:nvSpPr>
        <p:spPr>
          <a:xfrm>
            <a:off x="1113418" y="173930"/>
            <a:ext cx="710004"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2a/C</a:t>
            </a:r>
          </a:p>
        </p:txBody>
      </p:sp>
      <p:sp>
        <p:nvSpPr>
          <p:cNvPr id="20" name="ZoneTexte 19">
            <a:extLst>
              <a:ext uri="{FF2B5EF4-FFF2-40B4-BE49-F238E27FC236}">
                <a16:creationId xmlns:a16="http://schemas.microsoft.com/office/drawing/2014/main" id="{3665C247-4C81-F411-EE5D-8F5C3FE55F32}"/>
              </a:ext>
            </a:extLst>
          </p:cNvPr>
          <p:cNvSpPr txBox="1"/>
          <p:nvPr/>
        </p:nvSpPr>
        <p:spPr>
          <a:xfrm rot="235290">
            <a:off x="11655707" y="4931137"/>
            <a:ext cx="623943" cy="369332"/>
          </a:xfrm>
          <a:prstGeom prst="rect">
            <a:avLst/>
          </a:prstGeom>
          <a:noFill/>
        </p:spPr>
        <p:txBody>
          <a:bodyPr wrap="square" rtlCol="0">
            <a:spAutoFit/>
          </a:bodyPr>
          <a:lstStyle/>
          <a:p>
            <a:r>
              <a:rPr lang="fr-FR" dirty="0"/>
              <a:t>2t/C</a:t>
            </a:r>
          </a:p>
        </p:txBody>
      </p:sp>
      <p:cxnSp>
        <p:nvCxnSpPr>
          <p:cNvPr id="22" name="Connecteur droit 21">
            <a:extLst>
              <a:ext uri="{FF2B5EF4-FFF2-40B4-BE49-F238E27FC236}">
                <a16:creationId xmlns:a16="http://schemas.microsoft.com/office/drawing/2014/main" id="{7A29636C-2FC4-9C68-6B11-00382B4D678D}"/>
              </a:ext>
            </a:extLst>
          </p:cNvPr>
          <p:cNvCxnSpPr>
            <a:cxnSpLocks/>
            <a:endCxn id="13" idx="4"/>
          </p:cNvCxnSpPr>
          <p:nvPr/>
        </p:nvCxnSpPr>
        <p:spPr>
          <a:xfrm>
            <a:off x="1617915" y="3377910"/>
            <a:ext cx="7875875" cy="2468"/>
          </a:xfrm>
          <a:prstGeom prst="line">
            <a:avLst/>
          </a:prstGeom>
        </p:spPr>
        <p:style>
          <a:lnRef idx="1">
            <a:schemeClr val="accent1"/>
          </a:lnRef>
          <a:fillRef idx="0">
            <a:schemeClr val="accent1"/>
          </a:fillRef>
          <a:effectRef idx="0">
            <a:schemeClr val="accent1"/>
          </a:effectRef>
          <a:fontRef idx="minor">
            <a:schemeClr val="tx1"/>
          </a:fontRef>
        </p:style>
      </p:cxnSp>
      <p:sp>
        <p:nvSpPr>
          <p:cNvPr id="24" name="ZoneTexte 23">
            <a:extLst>
              <a:ext uri="{FF2B5EF4-FFF2-40B4-BE49-F238E27FC236}">
                <a16:creationId xmlns:a16="http://schemas.microsoft.com/office/drawing/2014/main" id="{E9676C30-2F83-6D8D-A511-19A9BC809A74}"/>
              </a:ext>
            </a:extLst>
          </p:cNvPr>
          <p:cNvSpPr txBox="1"/>
          <p:nvPr/>
        </p:nvSpPr>
        <p:spPr>
          <a:xfrm>
            <a:off x="1156448" y="3253291"/>
            <a:ext cx="295835" cy="369332"/>
          </a:xfrm>
          <a:prstGeom prst="rect">
            <a:avLst/>
          </a:prstGeom>
          <a:noFill/>
        </p:spPr>
        <p:txBody>
          <a:bodyPr wrap="square" rtlCol="0">
            <a:spAutoFit/>
          </a:bodyPr>
          <a:lstStyle/>
          <a:p>
            <a:r>
              <a:rPr lang="fr-FR" dirty="0"/>
              <a:t>1</a:t>
            </a:r>
          </a:p>
        </p:txBody>
      </p:sp>
      <p:sp>
        <p:nvSpPr>
          <p:cNvPr id="25" name="ZoneTexte 24">
            <a:extLst>
              <a:ext uri="{FF2B5EF4-FFF2-40B4-BE49-F238E27FC236}">
                <a16:creationId xmlns:a16="http://schemas.microsoft.com/office/drawing/2014/main" id="{9C447685-2B0E-D55F-F9FA-0600E86A2782}"/>
              </a:ext>
            </a:extLst>
          </p:cNvPr>
          <p:cNvSpPr txBox="1"/>
          <p:nvPr/>
        </p:nvSpPr>
        <p:spPr>
          <a:xfrm>
            <a:off x="1122832" y="1800120"/>
            <a:ext cx="248321" cy="369332"/>
          </a:xfrm>
          <a:prstGeom prst="rect">
            <a:avLst/>
          </a:prstGeom>
          <a:noFill/>
        </p:spPr>
        <p:txBody>
          <a:bodyPr wrap="square" rtlCol="0">
            <a:spAutoFit/>
          </a:bodyPr>
          <a:lstStyle/>
          <a:p>
            <a:r>
              <a:rPr lang="fr-FR" dirty="0"/>
              <a:t>2</a:t>
            </a:r>
          </a:p>
        </p:txBody>
      </p:sp>
      <p:sp>
        <p:nvSpPr>
          <p:cNvPr id="4" name="ZoneTexte 3">
            <a:extLst>
              <a:ext uri="{FF2B5EF4-FFF2-40B4-BE49-F238E27FC236}">
                <a16:creationId xmlns:a16="http://schemas.microsoft.com/office/drawing/2014/main" id="{50D71F42-65BD-D507-9F5F-48856066F033}"/>
              </a:ext>
            </a:extLst>
          </p:cNvPr>
          <p:cNvSpPr txBox="1"/>
          <p:nvPr/>
        </p:nvSpPr>
        <p:spPr>
          <a:xfrm>
            <a:off x="969884" y="4475190"/>
            <a:ext cx="6689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0</a:t>
            </a:r>
          </a:p>
        </p:txBody>
      </p:sp>
      <p:sp>
        <p:nvSpPr>
          <p:cNvPr id="6" name="ZoneTexte 5">
            <a:extLst>
              <a:ext uri="{FF2B5EF4-FFF2-40B4-BE49-F238E27FC236}">
                <a16:creationId xmlns:a16="http://schemas.microsoft.com/office/drawing/2014/main" id="{1D22B178-C2FD-66FC-1655-65323F8C6F9D}"/>
              </a:ext>
            </a:extLst>
          </p:cNvPr>
          <p:cNvSpPr txBox="1"/>
          <p:nvPr/>
        </p:nvSpPr>
        <p:spPr>
          <a:xfrm>
            <a:off x="1777920" y="3038153"/>
            <a:ext cx="92803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9" name="ZoneTexte 8">
            <a:extLst>
              <a:ext uri="{FF2B5EF4-FFF2-40B4-BE49-F238E27FC236}">
                <a16:creationId xmlns:a16="http://schemas.microsoft.com/office/drawing/2014/main" id="{BEE85E73-5012-5D0B-751B-345A27E31833}"/>
              </a:ext>
            </a:extLst>
          </p:cNvPr>
          <p:cNvSpPr txBox="1"/>
          <p:nvPr/>
        </p:nvSpPr>
        <p:spPr>
          <a:xfrm>
            <a:off x="5761519" y="1634743"/>
            <a:ext cx="720561"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sp>
        <p:nvSpPr>
          <p:cNvPr id="10" name="ZoneTexte 9">
            <a:extLst>
              <a:ext uri="{FF2B5EF4-FFF2-40B4-BE49-F238E27FC236}">
                <a16:creationId xmlns:a16="http://schemas.microsoft.com/office/drawing/2014/main" id="{E2726040-95B5-9120-E4E5-EBEC5FD73D4A}"/>
              </a:ext>
            </a:extLst>
          </p:cNvPr>
          <p:cNvSpPr txBox="1"/>
          <p:nvPr/>
        </p:nvSpPr>
        <p:spPr>
          <a:xfrm>
            <a:off x="9344295" y="2985585"/>
            <a:ext cx="887506"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3</a:t>
            </a:r>
            <a:r>
              <a:rPr lang="el-GR" dirty="0">
                <a:solidFill>
                  <a:srgbClr val="FF0000"/>
                </a:solidFill>
                <a:latin typeface="Times New Roman" panose="02020603050405020304" pitchFamily="18" charset="0"/>
                <a:cs typeface="Times New Roman" panose="02020603050405020304" pitchFamily="18" charset="0"/>
              </a:rPr>
              <a:t>π</a:t>
            </a:r>
            <a:r>
              <a:rPr lang="fr-FR" dirty="0">
                <a:solidFill>
                  <a:srgbClr val="FF0000"/>
                </a:solidFill>
                <a:latin typeface="Times New Roman" panose="02020603050405020304" pitchFamily="18" charset="0"/>
                <a:cs typeface="Times New Roman" panose="02020603050405020304" pitchFamily="18" charset="0"/>
              </a:rPr>
              <a:t>/2</a:t>
            </a:r>
            <a:endParaRPr lang="fr-FR" dirty="0">
              <a:solidFill>
                <a:srgbClr val="FF0000"/>
              </a:solidFill>
              <a:cs typeface="Times New Roman" panose="02020603050405020304" pitchFamily="18" charset="0"/>
            </a:endParaRPr>
          </a:p>
        </p:txBody>
      </p:sp>
      <p:sp>
        <p:nvSpPr>
          <p:cNvPr id="15" name="ZoneTexte 14">
            <a:extLst>
              <a:ext uri="{FF2B5EF4-FFF2-40B4-BE49-F238E27FC236}">
                <a16:creationId xmlns:a16="http://schemas.microsoft.com/office/drawing/2014/main" id="{F33938B5-19D8-AD89-A8B8-D2058764B8C6}"/>
              </a:ext>
            </a:extLst>
          </p:cNvPr>
          <p:cNvSpPr txBox="1"/>
          <p:nvPr/>
        </p:nvSpPr>
        <p:spPr>
          <a:xfrm>
            <a:off x="10231801" y="4372415"/>
            <a:ext cx="736135" cy="369332"/>
          </a:xfrm>
          <a:prstGeom prst="rect">
            <a:avLst/>
          </a:prstGeom>
          <a:noFill/>
        </p:spPr>
        <p:txBody>
          <a:bodyPr wrap="square" rtlCol="0">
            <a:spAutoFit/>
          </a:bodyPr>
          <a:lstStyle/>
          <a:p>
            <a:r>
              <a:rPr lang="el-GR" dirty="0">
                <a:solidFill>
                  <a:srgbClr val="FF0000"/>
                </a:solidFill>
                <a:cs typeface="Times New Roman" panose="02020603050405020304" pitchFamily="18" charset="0"/>
              </a:rPr>
              <a:t>χ</a:t>
            </a:r>
            <a:r>
              <a:rPr lang="fr-FR" dirty="0">
                <a:solidFill>
                  <a:srgbClr val="FF0000"/>
                </a:solidFill>
                <a:cs typeface="Times New Roman" panose="02020603050405020304" pitchFamily="18" charset="0"/>
              </a:rPr>
              <a:t>= 2</a:t>
            </a:r>
            <a:r>
              <a:rPr lang="el-GR" dirty="0">
                <a:solidFill>
                  <a:srgbClr val="FF0000"/>
                </a:solidFill>
                <a:latin typeface="Times New Roman" panose="02020603050405020304" pitchFamily="18" charset="0"/>
                <a:cs typeface="Times New Roman" panose="02020603050405020304" pitchFamily="18" charset="0"/>
              </a:rPr>
              <a:t>π</a:t>
            </a:r>
            <a:endParaRPr lang="fr-FR" dirty="0">
              <a:solidFill>
                <a:srgbClr val="FF0000"/>
              </a:solidFill>
              <a:cs typeface="Times New Roman" panose="02020603050405020304" pitchFamily="18" charset="0"/>
            </a:endParaRPr>
          </a:p>
        </p:txBody>
      </p:sp>
      <p:cxnSp>
        <p:nvCxnSpPr>
          <p:cNvPr id="17" name="Connecteur droit 16">
            <a:extLst>
              <a:ext uri="{FF2B5EF4-FFF2-40B4-BE49-F238E27FC236}">
                <a16:creationId xmlns:a16="http://schemas.microsoft.com/office/drawing/2014/main" id="{B92BB2C4-FFB8-4DD1-24C9-37EDDD0ABF0D}"/>
              </a:ext>
            </a:extLst>
          </p:cNvPr>
          <p:cNvCxnSpPr/>
          <p:nvPr/>
        </p:nvCxnSpPr>
        <p:spPr>
          <a:xfrm>
            <a:off x="2458720" y="3348317"/>
            <a:ext cx="0" cy="1460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7EC853C5-A569-3569-36CD-1485374A3CF5}"/>
              </a:ext>
            </a:extLst>
          </p:cNvPr>
          <p:cNvCxnSpPr>
            <a:cxnSpLocks/>
          </p:cNvCxnSpPr>
          <p:nvPr/>
        </p:nvCxnSpPr>
        <p:spPr>
          <a:xfrm>
            <a:off x="6088530" y="2026362"/>
            <a:ext cx="0" cy="27622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CD168459-3886-D980-AA82-C1D4AC89CABB}"/>
              </a:ext>
            </a:extLst>
          </p:cNvPr>
          <p:cNvCxnSpPr>
            <a:cxnSpLocks/>
          </p:cNvCxnSpPr>
          <p:nvPr/>
        </p:nvCxnSpPr>
        <p:spPr>
          <a:xfrm>
            <a:off x="9435735" y="3339353"/>
            <a:ext cx="0" cy="1440291"/>
          </a:xfrm>
          <a:prstGeom prst="line">
            <a:avLst/>
          </a:prstGeom>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89D3DB25-5BC1-3742-4787-51C8C437E7F9}"/>
              </a:ext>
            </a:extLst>
          </p:cNvPr>
          <p:cNvSpPr txBox="1"/>
          <p:nvPr/>
        </p:nvSpPr>
        <p:spPr>
          <a:xfrm>
            <a:off x="1452283" y="4924018"/>
            <a:ext cx="253349" cy="369332"/>
          </a:xfrm>
          <a:prstGeom prst="rect">
            <a:avLst/>
          </a:prstGeom>
          <a:noFill/>
        </p:spPr>
        <p:txBody>
          <a:bodyPr wrap="square" rtlCol="0">
            <a:spAutoFit/>
          </a:bodyPr>
          <a:lstStyle/>
          <a:p>
            <a:r>
              <a:rPr lang="fr-FR" dirty="0"/>
              <a:t>0</a:t>
            </a:r>
          </a:p>
        </p:txBody>
      </p:sp>
      <p:sp>
        <p:nvSpPr>
          <p:cNvPr id="33" name="ZoneTexte 32">
            <a:extLst>
              <a:ext uri="{FF2B5EF4-FFF2-40B4-BE49-F238E27FC236}">
                <a16:creationId xmlns:a16="http://schemas.microsoft.com/office/drawing/2014/main" id="{C37818F4-AD5D-4D56-B6CC-66E6366FE648}"/>
              </a:ext>
            </a:extLst>
          </p:cNvPr>
          <p:cNvSpPr txBox="1"/>
          <p:nvPr/>
        </p:nvSpPr>
        <p:spPr>
          <a:xfrm>
            <a:off x="2042163" y="4978846"/>
            <a:ext cx="853440"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4" name="ZoneTexte 33">
            <a:extLst>
              <a:ext uri="{FF2B5EF4-FFF2-40B4-BE49-F238E27FC236}">
                <a16:creationId xmlns:a16="http://schemas.microsoft.com/office/drawing/2014/main" id="{B667ED40-8287-D902-662C-2B9AE136D684}"/>
              </a:ext>
            </a:extLst>
          </p:cNvPr>
          <p:cNvSpPr txBox="1"/>
          <p:nvPr/>
        </p:nvSpPr>
        <p:spPr>
          <a:xfrm>
            <a:off x="5900570" y="4931137"/>
            <a:ext cx="335280"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π</a:t>
            </a:r>
            <a:endParaRPr lang="fr-FR" dirty="0"/>
          </a:p>
        </p:txBody>
      </p:sp>
      <p:sp>
        <p:nvSpPr>
          <p:cNvPr id="35" name="ZoneTexte 34">
            <a:extLst>
              <a:ext uri="{FF2B5EF4-FFF2-40B4-BE49-F238E27FC236}">
                <a16:creationId xmlns:a16="http://schemas.microsoft.com/office/drawing/2014/main" id="{BA0610A5-375A-7826-8D3D-803513DCE37A}"/>
              </a:ext>
            </a:extLst>
          </p:cNvPr>
          <p:cNvSpPr txBox="1"/>
          <p:nvPr/>
        </p:nvSpPr>
        <p:spPr>
          <a:xfrm>
            <a:off x="8917574" y="4948944"/>
            <a:ext cx="1041836"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(3</a:t>
            </a:r>
            <a:r>
              <a:rPr lang="el-GR" dirty="0">
                <a:latin typeface="Times New Roman" panose="02020603050405020304" pitchFamily="18" charset="0"/>
                <a:cs typeface="Times New Roman" panose="02020603050405020304" pitchFamily="18" charset="0"/>
              </a:rPr>
              <a:t>π</a:t>
            </a:r>
            <a:r>
              <a:rPr lang="fr-FR" dirty="0">
                <a:latin typeface="Times New Roman" panose="02020603050405020304" pitchFamily="18" charset="0"/>
                <a:cs typeface="Times New Roman" panose="02020603050405020304" pitchFamily="18" charset="0"/>
              </a:rPr>
              <a:t>/2)+1</a:t>
            </a:r>
            <a:endParaRPr lang="fr-FR" dirty="0"/>
          </a:p>
        </p:txBody>
      </p:sp>
      <p:sp>
        <p:nvSpPr>
          <p:cNvPr id="37" name="ZoneTexte 36">
            <a:extLst>
              <a:ext uri="{FF2B5EF4-FFF2-40B4-BE49-F238E27FC236}">
                <a16:creationId xmlns:a16="http://schemas.microsoft.com/office/drawing/2014/main" id="{B0E7A35C-C615-F2C8-1218-8D9F47D0810C}"/>
              </a:ext>
            </a:extLst>
          </p:cNvPr>
          <p:cNvSpPr txBox="1"/>
          <p:nvPr/>
        </p:nvSpPr>
        <p:spPr>
          <a:xfrm>
            <a:off x="10178011" y="4910021"/>
            <a:ext cx="421855"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2</a:t>
            </a:r>
            <a:r>
              <a:rPr lang="el-GR" dirty="0">
                <a:latin typeface="Times New Roman" panose="02020603050405020304" pitchFamily="18" charset="0"/>
                <a:cs typeface="Times New Roman" panose="02020603050405020304" pitchFamily="18" charset="0"/>
              </a:rPr>
              <a:t>π</a:t>
            </a:r>
            <a:endParaRPr lang="fr-FR" dirty="0"/>
          </a:p>
        </p:txBody>
      </p:sp>
      <p:sp>
        <p:nvSpPr>
          <p:cNvPr id="2" name="Ellipse 1">
            <a:extLst>
              <a:ext uri="{FF2B5EF4-FFF2-40B4-BE49-F238E27FC236}">
                <a16:creationId xmlns:a16="http://schemas.microsoft.com/office/drawing/2014/main" id="{365790F0-3D9D-2180-8787-AFFA49F84E34}"/>
              </a:ext>
            </a:extLst>
          </p:cNvPr>
          <p:cNvSpPr/>
          <p:nvPr/>
        </p:nvSpPr>
        <p:spPr>
          <a:xfrm>
            <a:off x="942002" y="3375680"/>
            <a:ext cx="2913827" cy="2889305"/>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id="{5B1C1491-DC52-90BB-4014-5724C37F96DE}"/>
              </a:ext>
            </a:extLst>
          </p:cNvPr>
          <p:cNvSpPr/>
          <p:nvPr/>
        </p:nvSpPr>
        <p:spPr>
          <a:xfrm>
            <a:off x="3305478" y="2077749"/>
            <a:ext cx="5519787" cy="5403789"/>
          </a:xfrm>
          <a:prstGeom prst="ellipse">
            <a:avLst/>
          </a:prstGeom>
          <a:noFill/>
          <a:ln w="28575">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26140F2B-BCA1-9DF9-39F2-1850B89E51A4}"/>
              </a:ext>
            </a:extLst>
          </p:cNvPr>
          <p:cNvSpPr/>
          <p:nvPr/>
        </p:nvSpPr>
        <p:spPr>
          <a:xfrm>
            <a:off x="8266182" y="3334991"/>
            <a:ext cx="2790810" cy="2889306"/>
          </a:xfrm>
          <a:prstGeom prst="ellipse">
            <a:avLst/>
          </a:prstGeom>
          <a:noFill/>
          <a:ln w="28575">
            <a:solidFill>
              <a:srgbClr val="00B05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17E72623-46CD-C612-AB3C-1B24B511667E}"/>
              </a:ext>
            </a:extLst>
          </p:cNvPr>
          <p:cNvSpPr txBox="1"/>
          <p:nvPr/>
        </p:nvSpPr>
        <p:spPr>
          <a:xfrm>
            <a:off x="71120" y="6458079"/>
            <a:ext cx="3444240" cy="369332"/>
          </a:xfrm>
          <a:prstGeom prst="rect">
            <a:avLst/>
          </a:prstGeom>
          <a:noFill/>
        </p:spPr>
        <p:txBody>
          <a:bodyPr wrap="square" rtlCol="0">
            <a:spAutoFit/>
          </a:bodyPr>
          <a:lstStyle/>
          <a:p>
            <a:r>
              <a:rPr lang="fr-FR" b="1" dirty="0">
                <a:solidFill>
                  <a:srgbClr val="FF0000"/>
                </a:solidFill>
              </a:rPr>
              <a:t>Pôle Nord hypersphère 3D (point</a:t>
            </a:r>
            <a:r>
              <a:rPr lang="fr-FR" b="1" dirty="0"/>
              <a:t>)</a:t>
            </a:r>
          </a:p>
        </p:txBody>
      </p:sp>
      <p:sp>
        <p:nvSpPr>
          <p:cNvPr id="26" name="ZoneTexte 25">
            <a:extLst>
              <a:ext uri="{FF2B5EF4-FFF2-40B4-BE49-F238E27FC236}">
                <a16:creationId xmlns:a16="http://schemas.microsoft.com/office/drawing/2014/main" id="{C46E23C4-AA3C-D5C0-DC8E-CDC331C51140}"/>
              </a:ext>
            </a:extLst>
          </p:cNvPr>
          <p:cNvSpPr txBox="1"/>
          <p:nvPr/>
        </p:nvSpPr>
        <p:spPr>
          <a:xfrm>
            <a:off x="8727440" y="6396410"/>
            <a:ext cx="3270722" cy="369332"/>
          </a:xfrm>
          <a:prstGeom prst="rect">
            <a:avLst/>
          </a:prstGeom>
          <a:noFill/>
        </p:spPr>
        <p:txBody>
          <a:bodyPr wrap="square" rtlCol="0">
            <a:spAutoFit/>
          </a:bodyPr>
          <a:lstStyle/>
          <a:p>
            <a:r>
              <a:rPr lang="fr-FR" b="1" dirty="0">
                <a:solidFill>
                  <a:srgbClr val="FF0000"/>
                </a:solidFill>
              </a:rPr>
              <a:t>Pôle Sud hypersphère 3D (point)</a:t>
            </a:r>
          </a:p>
        </p:txBody>
      </p:sp>
      <p:sp>
        <p:nvSpPr>
          <p:cNvPr id="28" name="ZoneTexte 27">
            <a:extLst>
              <a:ext uri="{FF2B5EF4-FFF2-40B4-BE49-F238E27FC236}">
                <a16:creationId xmlns:a16="http://schemas.microsoft.com/office/drawing/2014/main" id="{F68D7731-0AA6-0597-80D3-790A441EF2AD}"/>
              </a:ext>
            </a:extLst>
          </p:cNvPr>
          <p:cNvSpPr txBox="1"/>
          <p:nvPr/>
        </p:nvSpPr>
        <p:spPr>
          <a:xfrm>
            <a:off x="4298034" y="6374414"/>
            <a:ext cx="4373514" cy="369332"/>
          </a:xfrm>
          <a:prstGeom prst="rect">
            <a:avLst/>
          </a:prstGeom>
          <a:noFill/>
        </p:spPr>
        <p:txBody>
          <a:bodyPr wrap="square" rtlCol="0">
            <a:spAutoFit/>
          </a:bodyPr>
          <a:lstStyle/>
          <a:p>
            <a:r>
              <a:rPr lang="fr-FR" b="1" dirty="0">
                <a:solidFill>
                  <a:srgbClr val="FF0000"/>
                </a:solidFill>
              </a:rPr>
              <a:t>Equateur hypersphère 3D: grande sphère</a:t>
            </a:r>
          </a:p>
        </p:txBody>
      </p:sp>
      <p:sp>
        <p:nvSpPr>
          <p:cNvPr id="29" name="Flèche : haut 28">
            <a:extLst>
              <a:ext uri="{FF2B5EF4-FFF2-40B4-BE49-F238E27FC236}">
                <a16:creationId xmlns:a16="http://schemas.microsoft.com/office/drawing/2014/main" id="{49AD08C2-F3C5-2285-49D8-5159DF9D2AB7}"/>
              </a:ext>
            </a:extLst>
          </p:cNvPr>
          <p:cNvSpPr/>
          <p:nvPr/>
        </p:nvSpPr>
        <p:spPr>
          <a:xfrm>
            <a:off x="1516177"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 haut 30">
            <a:extLst>
              <a:ext uri="{FF2B5EF4-FFF2-40B4-BE49-F238E27FC236}">
                <a16:creationId xmlns:a16="http://schemas.microsoft.com/office/drawing/2014/main" id="{6E148E66-C5CA-1088-B067-F86CEE6A96BC}"/>
              </a:ext>
            </a:extLst>
          </p:cNvPr>
          <p:cNvSpPr/>
          <p:nvPr/>
        </p:nvSpPr>
        <p:spPr>
          <a:xfrm>
            <a:off x="6004659" y="5223257"/>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haut 31">
            <a:extLst>
              <a:ext uri="{FF2B5EF4-FFF2-40B4-BE49-F238E27FC236}">
                <a16:creationId xmlns:a16="http://schemas.microsoft.com/office/drawing/2014/main" id="{2EB113C1-4A84-D2C6-D73A-A4ABAF868A83}"/>
              </a:ext>
            </a:extLst>
          </p:cNvPr>
          <p:cNvSpPr/>
          <p:nvPr/>
        </p:nvSpPr>
        <p:spPr>
          <a:xfrm>
            <a:off x="10269656" y="5183808"/>
            <a:ext cx="130398" cy="121260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AC3E4EFB-1390-8F56-F5F9-F860B3CA23B3}"/>
              </a:ext>
            </a:extLst>
          </p:cNvPr>
          <p:cNvSpPr txBox="1"/>
          <p:nvPr/>
        </p:nvSpPr>
        <p:spPr>
          <a:xfrm>
            <a:off x="2087393" y="-19407"/>
            <a:ext cx="9165968" cy="584775"/>
          </a:xfrm>
          <a:prstGeom prst="rect">
            <a:avLst/>
          </a:prstGeom>
          <a:noFill/>
        </p:spPr>
        <p:txBody>
          <a:bodyPr wrap="square">
            <a:spAutoFit/>
          </a:bodyPr>
          <a:lstStyle/>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a:t>
            </a:r>
          </a:p>
        </p:txBody>
      </p:sp>
      <p:cxnSp>
        <p:nvCxnSpPr>
          <p:cNvPr id="40" name="Connecteur droit avec flèche 39">
            <a:extLst>
              <a:ext uri="{FF2B5EF4-FFF2-40B4-BE49-F238E27FC236}">
                <a16:creationId xmlns:a16="http://schemas.microsoft.com/office/drawing/2014/main" id="{4D0C21CA-28EF-668C-87F4-E40309BF4B8B}"/>
              </a:ext>
            </a:extLst>
          </p:cNvPr>
          <p:cNvCxnSpPr>
            <a:cxnSpLocks/>
          </p:cNvCxnSpPr>
          <p:nvPr/>
        </p:nvCxnSpPr>
        <p:spPr>
          <a:xfrm flipH="1">
            <a:off x="2895603" y="1634743"/>
            <a:ext cx="2519677" cy="184536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id="{1F08C7B6-785E-4469-39AF-30740A184971}"/>
              </a:ext>
            </a:extLst>
          </p:cNvPr>
          <p:cNvCxnSpPr>
            <a:cxnSpLocks/>
          </p:cNvCxnSpPr>
          <p:nvPr/>
        </p:nvCxnSpPr>
        <p:spPr>
          <a:xfrm flipH="1">
            <a:off x="5555852" y="1634743"/>
            <a:ext cx="205667" cy="40920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59DD0584-0960-1654-BFAF-81569C3C2C02}"/>
              </a:ext>
            </a:extLst>
          </p:cNvPr>
          <p:cNvCxnSpPr>
            <a:cxnSpLocks/>
          </p:cNvCxnSpPr>
          <p:nvPr/>
        </p:nvCxnSpPr>
        <p:spPr>
          <a:xfrm>
            <a:off x="6644390" y="1534120"/>
            <a:ext cx="2348583" cy="1903837"/>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FE0F87F9-1A4E-32D2-AF52-5CBE6A7363CE}"/>
              </a:ext>
            </a:extLst>
          </p:cNvPr>
          <p:cNvSpPr txBox="1"/>
          <p:nvPr/>
        </p:nvSpPr>
        <p:spPr>
          <a:xfrm>
            <a:off x="4425703" y="1340202"/>
            <a:ext cx="3925817" cy="369332"/>
          </a:xfrm>
          <a:prstGeom prst="rect">
            <a:avLst/>
          </a:prstGeom>
          <a:noFill/>
        </p:spPr>
        <p:txBody>
          <a:bodyPr wrap="square" rtlCol="0">
            <a:spAutoFit/>
          </a:bodyPr>
          <a:lstStyle/>
          <a:p>
            <a:r>
              <a:rPr lang="fr-FR" b="1" dirty="0">
                <a:solidFill>
                  <a:srgbClr val="00B050"/>
                </a:solidFill>
              </a:rPr>
              <a:t>Surfaces sphériques: (hypersphères 2D)</a:t>
            </a:r>
          </a:p>
        </p:txBody>
      </p:sp>
      <p:cxnSp>
        <p:nvCxnSpPr>
          <p:cNvPr id="51" name="Connecteur droit avec flèche 50">
            <a:extLst>
              <a:ext uri="{FF2B5EF4-FFF2-40B4-BE49-F238E27FC236}">
                <a16:creationId xmlns:a16="http://schemas.microsoft.com/office/drawing/2014/main" id="{F0C77D46-9A10-9127-D360-70EA0369568A}"/>
              </a:ext>
            </a:extLst>
          </p:cNvPr>
          <p:cNvCxnSpPr>
            <a:cxnSpLocks/>
          </p:cNvCxnSpPr>
          <p:nvPr/>
        </p:nvCxnSpPr>
        <p:spPr>
          <a:xfrm>
            <a:off x="6391900" y="1556718"/>
            <a:ext cx="3873071" cy="3293029"/>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351B37D0-5659-81F6-5094-A9ECCD36D529}"/>
              </a:ext>
            </a:extLst>
          </p:cNvPr>
          <p:cNvSpPr txBox="1"/>
          <p:nvPr/>
        </p:nvSpPr>
        <p:spPr>
          <a:xfrm>
            <a:off x="0" y="630237"/>
            <a:ext cx="12191995" cy="584775"/>
          </a:xfrm>
          <a:prstGeom prst="rect">
            <a:avLst/>
          </a:prstGeom>
          <a:noFill/>
        </p:spPr>
        <p:txBody>
          <a:bodyPr wrap="square" rtlCol="0">
            <a:spAutoFit/>
          </a:bodyPr>
          <a:lstStyle/>
          <a:p>
            <a:pPr algn="ctr"/>
            <a:r>
              <a:rPr lang="fr-FR" sz="3200">
                <a:solidFill>
                  <a:srgbClr val="FF0000"/>
                </a:solidFill>
                <a:latin typeface="Times New Roman" panose="02020603050405020304" pitchFamily="18" charset="0"/>
                <a:cs typeface="Times New Roman" panose="02020603050405020304" pitchFamily="18" charset="0"/>
              </a:rPr>
              <a:t>La </a:t>
            </a:r>
            <a:r>
              <a:rPr lang="fr-FR" sz="3200" dirty="0">
                <a:solidFill>
                  <a:srgbClr val="FF0000"/>
                </a:solidFill>
                <a:latin typeface="Times New Roman" panose="02020603050405020304" pitchFamily="18" charset="0"/>
                <a:cs typeface="Times New Roman" panose="02020603050405020304" pitchFamily="18" charset="0"/>
              </a:rPr>
              <a:t>cycloïde est une géodésique de l’hypersphère 3D</a:t>
            </a:r>
          </a:p>
        </p:txBody>
      </p:sp>
    </p:spTree>
    <p:extLst>
      <p:ext uri="{BB962C8B-B14F-4D97-AF65-F5344CB8AC3E}">
        <p14:creationId xmlns:p14="http://schemas.microsoft.com/office/powerpoint/2010/main" val="1681519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807F3A-3BFC-02D3-ACF5-D4979928456A}"/>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Annexe: le paramètre dynamique de la solution</a:t>
            </a:r>
          </a:p>
        </p:txBody>
      </p:sp>
      <p:sp>
        <p:nvSpPr>
          <p:cNvPr id="3" name="Espace réservé du contenu 2">
            <a:extLst>
              <a:ext uri="{FF2B5EF4-FFF2-40B4-BE49-F238E27FC236}">
                <a16:creationId xmlns:a16="http://schemas.microsoft.com/office/drawing/2014/main" id="{94847376-F4EC-9E88-2457-035E5E059799}"/>
              </a:ext>
            </a:extLst>
          </p:cNvPr>
          <p:cNvSpPr>
            <a:spLocks noGrp="1"/>
          </p:cNvSpPr>
          <p:nvPr>
            <p:ph idx="1"/>
          </p:nvPr>
        </p:nvSpPr>
        <p:spPr>
          <a:xfrm>
            <a:off x="0" y="901065"/>
            <a:ext cx="12120880" cy="5956934"/>
          </a:xfrm>
        </p:spPr>
        <p:txBody>
          <a:bodyPr>
            <a:normAutofit lnSpcReduction="10000"/>
          </a:bodyPr>
          <a:lstStyle/>
          <a:p>
            <a:r>
              <a:rPr lang="fr-FR" sz="3200" dirty="0">
                <a:latin typeface="Times New Roman" panose="02020603050405020304" pitchFamily="18" charset="0"/>
                <a:cs typeface="Times New Roman" panose="02020603050405020304" pitchFamily="18" charset="0"/>
              </a:rPr>
              <a:t>Dans la forme de la métrique de la solution considérée,</a:t>
            </a:r>
          </a:p>
          <a:p>
            <a:pPr algn="ct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a:t>
            </a:r>
          </a:p>
          <a:p>
            <a:pPr algn="just"/>
            <a:r>
              <a:rPr lang="fr-FR" sz="3200" dirty="0">
                <a:latin typeface="Times New Roman" panose="02020603050405020304" pitchFamily="18" charset="0"/>
                <a:cs typeface="Times New Roman" panose="02020603050405020304" pitchFamily="18" charset="0"/>
              </a:rPr>
              <a:t>On voit que la partie entre crochets est la métrique spatiale d’une </a:t>
            </a:r>
            <a:r>
              <a:rPr lang="fr-FR" sz="3200" b="1" dirty="0">
                <a:latin typeface="Times New Roman" panose="02020603050405020304" pitchFamily="18" charset="0"/>
                <a:cs typeface="Times New Roman" panose="02020603050405020304" pitchFamily="18" charset="0"/>
              </a:rPr>
              <a:t>hypersphère</a:t>
            </a:r>
            <a:r>
              <a:rPr lang="fr-FR" sz="3200" dirty="0">
                <a:latin typeface="Times New Roman" panose="02020603050405020304" pitchFamily="18" charset="0"/>
                <a:cs typeface="Times New Roman" panose="02020603050405020304" pitchFamily="18" charset="0"/>
              </a:rPr>
              <a:t>. </a:t>
            </a:r>
          </a:p>
          <a:p>
            <a:pPr algn="just"/>
            <a:r>
              <a:rPr lang="fr-FR" sz="3200" dirty="0">
                <a:latin typeface="Times New Roman" panose="02020603050405020304" pitchFamily="18" charset="0"/>
                <a:cs typeface="Times New Roman" panose="02020603050405020304" pitchFamily="18" charset="0"/>
              </a:rPr>
              <a:t>Comme le facteur d’échelle a(t) est en facteur de cette métrique spatiale, on </a:t>
            </a:r>
            <a:r>
              <a:rPr lang="fr-FR" sz="3200" b="1" dirty="0">
                <a:latin typeface="Times New Roman" panose="02020603050405020304" pitchFamily="18" charset="0"/>
                <a:cs typeface="Times New Roman" panose="02020603050405020304" pitchFamily="18" charset="0"/>
              </a:rPr>
              <a:t>s’attend</a:t>
            </a:r>
            <a:r>
              <a:rPr lang="fr-FR" sz="3200" dirty="0">
                <a:latin typeface="Times New Roman" panose="02020603050405020304" pitchFamily="18" charset="0"/>
                <a:cs typeface="Times New Roman" panose="02020603050405020304" pitchFamily="18" charset="0"/>
              </a:rPr>
              <a:t> à une solution où cette section spatiale soit une </a:t>
            </a:r>
            <a:r>
              <a:rPr lang="fr-FR" sz="3200" b="1" dirty="0">
                <a:latin typeface="Times New Roman" panose="02020603050405020304" pitchFamily="18" charset="0"/>
                <a:cs typeface="Times New Roman" panose="02020603050405020304" pitchFamily="18" charset="0"/>
              </a:rPr>
              <a:t>hypersphère </a:t>
            </a:r>
            <a:r>
              <a:rPr lang="fr-FR" sz="3200" dirty="0">
                <a:latin typeface="Times New Roman" panose="02020603050405020304" pitchFamily="18" charset="0"/>
                <a:cs typeface="Times New Roman" panose="02020603050405020304" pitchFamily="18" charset="0"/>
              </a:rPr>
              <a:t>modulée par la coordonnée temps qui est le paramètre de ce facteur d’échelle. </a:t>
            </a:r>
          </a:p>
          <a:p>
            <a:pPr algn="just"/>
            <a:r>
              <a:rPr lang="fr-FR" sz="3200" b="1" dirty="0">
                <a:latin typeface="Times New Roman" panose="02020603050405020304" pitchFamily="18" charset="0"/>
                <a:cs typeface="Times New Roman" panose="02020603050405020304" pitchFamily="18" charset="0"/>
              </a:rPr>
              <a:t>Il n’en est rien, l’hypersphère est fixe!</a:t>
            </a:r>
          </a:p>
          <a:p>
            <a:pPr algn="just"/>
            <a:r>
              <a:rPr lang="fr-FR" sz="3200" dirty="0">
                <a:latin typeface="Times New Roman" panose="02020603050405020304" pitchFamily="18" charset="0"/>
                <a:cs typeface="Times New Roman" panose="02020603050405020304" pitchFamily="18" charset="0"/>
              </a:rPr>
              <a:t>En effet, le facteur a(t) déterminé par l’équation de Friedmann, dans ce cas, est implicite via un formalisme de type paramétrique. </a:t>
            </a:r>
          </a:p>
          <a:p>
            <a:pPr algn="just"/>
            <a:r>
              <a:rPr lang="fr-FR" sz="3200" dirty="0">
                <a:latin typeface="Times New Roman" panose="02020603050405020304" pitchFamily="18" charset="0"/>
                <a:cs typeface="Times New Roman" panose="02020603050405020304" pitchFamily="18" charset="0"/>
              </a:rPr>
              <a:t>Les paramètres « a(t) » et « t » sont des fonctions de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3901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B3494-8BD8-F613-05E5-D571478F714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8C71915-24E9-370A-F01C-0B1D0921A91D}"/>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Annexe: le paramètre dynamique de la solution</a:t>
            </a:r>
          </a:p>
        </p:txBody>
      </p:sp>
      <p:sp>
        <p:nvSpPr>
          <p:cNvPr id="3" name="Espace réservé du contenu 2">
            <a:extLst>
              <a:ext uri="{FF2B5EF4-FFF2-40B4-BE49-F238E27FC236}">
                <a16:creationId xmlns:a16="http://schemas.microsoft.com/office/drawing/2014/main" id="{259F8AFA-333E-92C1-1740-C79C1A3CBA0E}"/>
              </a:ext>
            </a:extLst>
          </p:cNvPr>
          <p:cNvSpPr>
            <a:spLocks noGrp="1"/>
          </p:cNvSpPr>
          <p:nvPr>
            <p:ph idx="1"/>
          </p:nvPr>
        </p:nvSpPr>
        <p:spPr>
          <a:xfrm>
            <a:off x="381000" y="901065"/>
            <a:ext cx="11587480" cy="5956934"/>
          </a:xfrm>
        </p:spPr>
        <p:txBody>
          <a:bodyPr>
            <a:normAutofit/>
          </a:bodyPr>
          <a:lstStyle/>
          <a:p>
            <a:pPr algn="just"/>
            <a:r>
              <a:rPr lang="fr-FR" sz="3200" dirty="0">
                <a:latin typeface="Times New Roman" panose="02020603050405020304" pitchFamily="18" charset="0"/>
                <a:cs typeface="Times New Roman" panose="02020603050405020304" pitchFamily="18" charset="0"/>
              </a:rPr>
              <a:t>En effet, la dynamique est donnée par le paramètre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angle de développement, et agit, non pas sur la taille de l’hypersphère,  mais sur la progression sur une géodésique de l’hypersphère (fixe) et valorise les fonctions a(</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et t(</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donc, implicitement, détermine la fonction a(t).</a:t>
            </a:r>
          </a:p>
          <a:p>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900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454EF-58DA-1777-6195-9C4CBB577A8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8C09584-66B1-3515-E522-C7F47AFD7FBA}"/>
              </a:ext>
            </a:extLst>
          </p:cNvPr>
          <p:cNvSpPr>
            <a:spLocks noGrp="1"/>
          </p:cNvSpPr>
          <p:nvPr>
            <p:ph type="title"/>
          </p:nvPr>
        </p:nvSpPr>
        <p:spPr>
          <a:xfrm>
            <a:off x="381000" y="1"/>
            <a:ext cx="11430000" cy="782320"/>
          </a:xfrm>
        </p:spPr>
        <p:txBody>
          <a:bodyPr/>
          <a:lstStyle/>
          <a:p>
            <a:pPr algn="ctr"/>
            <a:r>
              <a:rPr lang="fr-FR" dirty="0" err="1">
                <a:latin typeface="Times New Roman" panose="02020603050405020304" pitchFamily="18" charset="0"/>
                <a:cs typeface="Times New Roman" panose="02020603050405020304" pitchFamily="18" charset="0"/>
              </a:rPr>
              <a:t>Phénoméne</a:t>
            </a:r>
            <a:r>
              <a:rPr lang="fr-FR" dirty="0">
                <a:latin typeface="Times New Roman" panose="02020603050405020304" pitchFamily="18" charset="0"/>
                <a:cs typeface="Times New Roman" panose="02020603050405020304" pitchFamily="18" charset="0"/>
              </a:rPr>
              <a:t> différent: Espace-temps de De Sitter</a:t>
            </a:r>
          </a:p>
        </p:txBody>
      </p:sp>
      <p:sp>
        <p:nvSpPr>
          <p:cNvPr id="3" name="Espace réservé du contenu 2">
            <a:extLst>
              <a:ext uri="{FF2B5EF4-FFF2-40B4-BE49-F238E27FC236}">
                <a16:creationId xmlns:a16="http://schemas.microsoft.com/office/drawing/2014/main" id="{2EA7A3BC-2AC0-D948-8656-A12332F5CC1A}"/>
              </a:ext>
            </a:extLst>
          </p:cNvPr>
          <p:cNvSpPr>
            <a:spLocks noGrp="1"/>
          </p:cNvSpPr>
          <p:nvPr>
            <p:ph idx="1"/>
          </p:nvPr>
        </p:nvSpPr>
        <p:spPr>
          <a:xfrm>
            <a:off x="142240" y="901065"/>
            <a:ext cx="12049760" cy="5956934"/>
          </a:xfrm>
        </p:spPr>
        <p:txBody>
          <a:bodyPr>
            <a:normAutofit/>
          </a:bodyPr>
          <a:lstStyle/>
          <a:p>
            <a:pPr algn="ctr"/>
            <a:r>
              <a:rPr lang="fr-FR" sz="3200" b="1" dirty="0">
                <a:latin typeface="Times New Roman" panose="02020603050405020304" pitchFamily="18" charset="0"/>
                <a:cs typeface="Times New Roman" panose="02020603050405020304" pitchFamily="18" charset="0"/>
              </a:rPr>
              <a:t>De Sitter: espace-temps 4D à symétrie maximale à courbure positive</a:t>
            </a:r>
          </a:p>
          <a:p>
            <a:r>
              <a:rPr lang="fr-FR" sz="3200" dirty="0">
                <a:latin typeface="Times New Roman" panose="02020603050405020304" pitchFamily="18" charset="0"/>
                <a:cs typeface="Times New Roman" panose="02020603050405020304" pitchFamily="18" charset="0"/>
              </a:rPr>
              <a:t>Une des formes de la métrique de l’espace de De Sitter, s’écrit:</a:t>
            </a:r>
          </a:p>
          <a:p>
            <a:pPr algn="ct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+cosh(t).[d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a:t>
            </a:r>
          </a:p>
          <a:p>
            <a:pPr algn="just"/>
            <a:r>
              <a:rPr lang="fr-FR" sz="3200" dirty="0">
                <a:latin typeface="Times New Roman" panose="02020603050405020304" pitchFamily="18" charset="0"/>
                <a:cs typeface="Times New Roman" panose="02020603050405020304" pitchFamily="18" charset="0"/>
              </a:rPr>
              <a:t>C’est la même forme que la métrique RW, mais ici le facteur, a(t) = </a:t>
            </a:r>
            <a:r>
              <a:rPr lang="fr-FR" sz="3200" dirty="0" err="1">
                <a:latin typeface="Times New Roman" panose="02020603050405020304" pitchFamily="18" charset="0"/>
                <a:cs typeface="Times New Roman" panose="02020603050405020304" pitchFamily="18" charset="0"/>
              </a:rPr>
              <a:t>cosh</a:t>
            </a:r>
            <a:r>
              <a:rPr lang="fr-FR" sz="3200" dirty="0">
                <a:latin typeface="Times New Roman" panose="02020603050405020304" pitchFamily="18" charset="0"/>
                <a:cs typeface="Times New Roman" panose="02020603050405020304" pitchFamily="18" charset="0"/>
              </a:rPr>
              <a:t>(t), est une fonction </a:t>
            </a:r>
            <a:r>
              <a:rPr lang="fr-FR" sz="3200" b="1" dirty="0">
                <a:latin typeface="Times New Roman" panose="02020603050405020304" pitchFamily="18" charset="0"/>
                <a:cs typeface="Times New Roman" panose="02020603050405020304" pitchFamily="18" charset="0"/>
              </a:rPr>
              <a:t>explicite</a:t>
            </a:r>
            <a:r>
              <a:rPr lang="fr-FR" sz="3200" dirty="0">
                <a:latin typeface="Times New Roman" panose="02020603050405020304" pitchFamily="18" charset="0"/>
                <a:cs typeface="Times New Roman" panose="02020603050405020304" pitchFamily="18" charset="0"/>
              </a:rPr>
              <a:t> de t, à la différence du cas de l’univers surcritique fait de matière (poussière), uniquement; que nous avons cité précédemment. </a:t>
            </a:r>
          </a:p>
          <a:p>
            <a:pPr algn="just"/>
            <a:r>
              <a:rPr lang="fr-FR" sz="3200" dirty="0">
                <a:latin typeface="Times New Roman" panose="02020603050405020304" pitchFamily="18" charset="0"/>
                <a:cs typeface="Times New Roman" panose="02020603050405020304" pitchFamily="18" charset="0"/>
              </a:rPr>
              <a:t>Ici la description de la section spatiale est bien une hypersphère qui partant d’une taille infinie à l’infini du passé, diminue jusqu’à une taille minimum finie pour t = 0 et croît de nouveau vers l’infini à l’infini du futur.</a:t>
            </a:r>
          </a:p>
          <a:p>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721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74A3EE-608F-456C-5C4D-1630428E9698}"/>
              </a:ext>
            </a:extLst>
          </p:cNvPr>
          <p:cNvSpPr>
            <a:spLocks noGrp="1"/>
          </p:cNvSpPr>
          <p:nvPr>
            <p:ph type="title"/>
          </p:nvPr>
        </p:nvSpPr>
        <p:spPr>
          <a:xfrm>
            <a:off x="838200" y="0"/>
            <a:ext cx="10515600" cy="467995"/>
          </a:xfrm>
        </p:spPr>
        <p:txBody>
          <a:bodyPr>
            <a:normAutofit fontScale="90000"/>
          </a:bodyPr>
          <a:lstStyle/>
          <a:p>
            <a:pPr algn="ctr"/>
            <a:r>
              <a:rPr lang="fr-FR" dirty="0">
                <a:latin typeface="Times New Roman" panose="02020603050405020304" pitchFamily="18" charset="0"/>
                <a:cs typeface="Times New Roman" panose="02020603050405020304" pitchFamily="18" charset="0"/>
              </a:rPr>
              <a:t>L’espace-temps de De Sitter</a:t>
            </a:r>
          </a:p>
        </p:txBody>
      </p:sp>
      <p:sp>
        <p:nvSpPr>
          <p:cNvPr id="3" name="Espace réservé du contenu 2">
            <a:extLst>
              <a:ext uri="{FF2B5EF4-FFF2-40B4-BE49-F238E27FC236}">
                <a16:creationId xmlns:a16="http://schemas.microsoft.com/office/drawing/2014/main" id="{F4F41133-7202-647C-A78F-4F2AE26D2FB9}"/>
              </a:ext>
            </a:extLst>
          </p:cNvPr>
          <p:cNvSpPr>
            <a:spLocks noGrp="1"/>
          </p:cNvSpPr>
          <p:nvPr>
            <p:ph idx="1"/>
          </p:nvPr>
        </p:nvSpPr>
        <p:spPr>
          <a:xfrm>
            <a:off x="132080" y="955040"/>
            <a:ext cx="12059920" cy="5902960"/>
          </a:xfrm>
        </p:spPr>
        <p:txBody>
          <a:bodyPr>
            <a:normAutofit fontScale="92500" lnSpcReduction="10000"/>
          </a:bodyPr>
          <a:lstStyle/>
          <a:p>
            <a:pPr algn="just"/>
            <a:r>
              <a:rPr lang="fr-FR" sz="3200" dirty="0">
                <a:latin typeface="Times New Roman" panose="02020603050405020304" pitchFamily="18" charset="0"/>
                <a:cs typeface="Times New Roman" panose="02020603050405020304" pitchFamily="18" charset="0"/>
              </a:rPr>
              <a:t>L’espace-temps de De Sitter peut être déterminé sans utiliser la relativité générale. On définit un espace de type Minkowskien à 5 dimensions coordonnées (t, x, y, z, u) avec une métrique :</a:t>
            </a:r>
          </a:p>
          <a:p>
            <a:pPr algn="ct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-dt²+dx²+dy²+dz²+du²	(1)</a:t>
            </a:r>
          </a:p>
          <a:p>
            <a:r>
              <a:rPr lang="fr-FR" sz="3200" dirty="0">
                <a:latin typeface="Times New Roman" panose="02020603050405020304" pitchFamily="18" charset="0"/>
                <a:cs typeface="Times New Roman" panose="02020603050405020304" pitchFamily="18" charset="0"/>
              </a:rPr>
              <a:t>et une contrainte:</a:t>
            </a:r>
          </a:p>
          <a:p>
            <a:pPr algn="ctr"/>
            <a:r>
              <a:rPr lang="fr-FR" sz="3200" dirty="0">
                <a:latin typeface="Times New Roman" panose="02020603050405020304" pitchFamily="18" charset="0"/>
                <a:cs typeface="Times New Roman" panose="02020603050405020304" pitchFamily="18" charset="0"/>
              </a:rPr>
              <a:t>-t²+x²+y²+z²+u² = a² </a:t>
            </a:r>
          </a:p>
          <a:p>
            <a:r>
              <a:rPr lang="fr-FR" sz="3200" dirty="0">
                <a:latin typeface="Times New Roman" panose="02020603050405020304" pitchFamily="18" charset="0"/>
                <a:cs typeface="Times New Roman" panose="02020603050405020304" pitchFamily="18" charset="0"/>
              </a:rPr>
              <a:t>où a est une constante.</a:t>
            </a:r>
          </a:p>
          <a:p>
            <a:pPr algn="just"/>
            <a:r>
              <a:rPr lang="fr-FR" sz="3200" dirty="0">
                <a:latin typeface="Times New Roman" panose="02020603050405020304" pitchFamily="18" charset="0"/>
                <a:cs typeface="Times New Roman" panose="02020603050405020304" pitchFamily="18" charset="0"/>
              </a:rPr>
              <a:t>Cela définit une hypersurface de type hyperboloïde (du fait du signe de la coordonnée t) à 4 dimensions. On peut définir les coordonnées (t, x, y, z, u), fonction de 4 autres coordonnées (t, </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sur cet hyperboloïde (à 4 dimensions) qui vont donner  un </a:t>
            </a: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déduit de (1).</a:t>
            </a:r>
          </a:p>
          <a:p>
            <a:pPr algn="just"/>
            <a:endParaRPr lang="fr-FR" sz="3200" dirty="0">
              <a:latin typeface="Times New Roman" panose="02020603050405020304" pitchFamily="18" charset="0"/>
              <a:cs typeface="Times New Roman" panose="02020603050405020304" pitchFamily="18" charset="0"/>
            </a:endParaRPr>
          </a:p>
          <a:p>
            <a:pPr algn="ct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+cosh(t/a).[d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a:t>
            </a:r>
          </a:p>
          <a:p>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0679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2D372-B217-7B08-983D-E2120F7C3E13}"/>
              </a:ext>
            </a:extLst>
          </p:cNvPr>
          <p:cNvSpPr>
            <a:spLocks noGrp="1"/>
          </p:cNvSpPr>
          <p:nvPr>
            <p:ph type="title"/>
          </p:nvPr>
        </p:nvSpPr>
        <p:spPr>
          <a:xfrm>
            <a:off x="838200" y="100966"/>
            <a:ext cx="10515600" cy="315912"/>
          </a:xfrm>
        </p:spPr>
        <p:txBody>
          <a:bodyPr>
            <a:normAutofit fontScale="90000"/>
          </a:bodyPr>
          <a:lstStyle/>
          <a:p>
            <a:pPr algn="ctr"/>
            <a:r>
              <a:rPr lang="fr-FR" dirty="0">
                <a:latin typeface="Times New Roman" panose="02020603050405020304" pitchFamily="18" charset="0"/>
                <a:cs typeface="Times New Roman" panose="02020603050405020304" pitchFamily="18" charset="0"/>
              </a:rPr>
              <a:t>L’espace-temps de De Sitter</a:t>
            </a:r>
            <a:endParaRPr lang="fr-FR" dirty="0"/>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FBF9C9B7-54F3-2895-6E39-21DA9500D72E}"/>
                  </a:ext>
                </a:extLst>
              </p:cNvPr>
              <p:cNvSpPr>
                <a:spLocks noGrp="1"/>
              </p:cNvSpPr>
              <p:nvPr>
                <p:ph idx="1"/>
              </p:nvPr>
            </p:nvSpPr>
            <p:spPr>
              <a:xfrm>
                <a:off x="0" y="546101"/>
                <a:ext cx="12192000" cy="6311899"/>
              </a:xfrm>
            </p:spPr>
            <p:txBody>
              <a:bodyPr>
                <a:normAutofit fontScale="92500" lnSpcReduction="10000"/>
              </a:bodyPr>
              <a:lstStyle/>
              <a:p>
                <a:pPr algn="just"/>
                <a:r>
                  <a:rPr lang="fr-FR" sz="3500" dirty="0">
                    <a:latin typeface="Times New Roman" panose="02020603050405020304" pitchFamily="18" charset="0"/>
                    <a:cs typeface="Times New Roman" panose="02020603050405020304" pitchFamily="18" charset="0"/>
                  </a:rPr>
                  <a:t>On peut aussi déduire la forme de la métrique de De Sitter en utilisant la métrique de Robertson Walker (RW) et les équations de Friedmann avec comme seul paramètre la constante cosmologique. </a:t>
                </a:r>
                <a:endParaRPr lang="fr-FR" sz="3500" dirty="0"/>
              </a:p>
              <a:p>
                <a:pPr algn="just"/>
                <a:r>
                  <a:rPr lang="fr-FR" sz="3500" dirty="0">
                    <a:latin typeface="Times New Roman" panose="02020603050405020304" pitchFamily="18" charset="0"/>
                    <a:cs typeface="Times New Roman" panose="02020603050405020304" pitchFamily="18" charset="0"/>
                  </a:rPr>
                  <a:t>Dans la diapositive précédente, sans utiliser la relativité générale nous avions utilisé des coordonnées qui produisaient une section spatiale de type hypersphère, de taille variant avec le temps. Avec d’autres coordonnées, toujours sans l’équation de Friedmann, nous aurions trouvé d’autres solutions. </a:t>
                </a:r>
              </a:p>
              <a:p>
                <a:pPr algn="just"/>
                <a:r>
                  <a:rPr lang="fr-FR" sz="3500" dirty="0">
                    <a:latin typeface="Times New Roman" panose="02020603050405020304" pitchFamily="18" charset="0"/>
                    <a:cs typeface="Times New Roman" panose="02020603050405020304" pitchFamily="18" charset="0"/>
                  </a:rPr>
                  <a:t>L’intérêt de l’équation de Friedmann est de les introduire naturellement. Avec une constante cosmologique </a:t>
                </a:r>
                <a:r>
                  <a:rPr lang="el-GR" sz="3500" dirty="0">
                    <a:latin typeface="Times New Roman" panose="02020603050405020304" pitchFamily="18" charset="0"/>
                    <a:cs typeface="Times New Roman" panose="02020603050405020304" pitchFamily="18" charset="0"/>
                  </a:rPr>
                  <a:t>λ</a:t>
                </a:r>
                <a:r>
                  <a:rPr lang="fr-FR" sz="3500" dirty="0">
                    <a:latin typeface="Times New Roman" panose="02020603050405020304" pitchFamily="18" charset="0"/>
                    <a:cs typeface="Times New Roman" panose="02020603050405020304" pitchFamily="18" charset="0"/>
                  </a:rPr>
                  <a:t> positive, k = 1, qui correspond à une courbure spatiale positive dans la métrique RW, cela donne :			</a:t>
                </a:r>
                <a:r>
                  <a:rPr lang="fr-FR" sz="3600" dirty="0" err="1">
                    <a:latin typeface="Times New Roman" panose="02020603050405020304" pitchFamily="18" charset="0"/>
                    <a:cs typeface="Times New Roman" panose="02020603050405020304" pitchFamily="18" charset="0"/>
                  </a:rPr>
                  <a:t>ds</a:t>
                </a:r>
                <a:r>
                  <a:rPr lang="fr-FR" sz="3600" dirty="0">
                    <a:latin typeface="Times New Roman" panose="02020603050405020304" pitchFamily="18" charset="0"/>
                    <a:cs typeface="Times New Roman" panose="02020603050405020304" pitchFamily="18" charset="0"/>
                  </a:rPr>
                  <a:t>²= -dt² +</a:t>
                </a:r>
                <a:r>
                  <a:rPr lang="fr-FR" sz="3600" dirty="0">
                    <a:cs typeface="Times New Roman" panose="02020603050405020304" pitchFamily="18" charset="0"/>
                  </a:rPr>
                  <a:t> </a:t>
                </a:r>
                <a14:m>
                  <m:oMath xmlns:m="http://schemas.openxmlformats.org/officeDocument/2006/math">
                    <m:rad>
                      <m:radPr>
                        <m:degHide m:val="on"/>
                        <m:ctrlPr>
                          <a:rPr lang="fr-FR" sz="2600" i="1">
                            <a:latin typeface="Cambria Math" panose="02040503050406030204" pitchFamily="18" charset="0"/>
                            <a:cs typeface="Times New Roman" panose="02020603050405020304" pitchFamily="18" charset="0"/>
                          </a:rPr>
                        </m:ctrlPr>
                      </m:radPr>
                      <m:deg/>
                      <m:e>
                        <m:f>
                          <m:fPr>
                            <m:ctrlPr>
                              <a:rPr lang="fr-FR" sz="2600" i="1">
                                <a:latin typeface="Cambria Math" panose="02040503050406030204" pitchFamily="18" charset="0"/>
                                <a:cs typeface="Times New Roman" panose="02020603050405020304" pitchFamily="18" charset="0"/>
                              </a:rPr>
                            </m:ctrlPr>
                          </m:fPr>
                          <m:num>
                            <m:r>
                              <a:rPr lang="fr-FR" sz="2600" i="1">
                                <a:latin typeface="Cambria Math" panose="02040503050406030204" pitchFamily="18" charset="0"/>
                                <a:cs typeface="Times New Roman" panose="02020603050405020304" pitchFamily="18" charset="0"/>
                              </a:rPr>
                              <m:t>3</m:t>
                            </m:r>
                          </m:num>
                          <m:den>
                            <m:r>
                              <a:rPr lang="fr-FR" sz="2600" i="1">
                                <a:latin typeface="Cambria Math" panose="02040503050406030204" pitchFamily="18" charset="0"/>
                                <a:ea typeface="Cambria Math" panose="02040503050406030204" pitchFamily="18" charset="0"/>
                                <a:cs typeface="Times New Roman" panose="02020603050405020304" pitchFamily="18" charset="0"/>
                              </a:rPr>
                              <m:t>𝜆</m:t>
                            </m:r>
                          </m:den>
                        </m:f>
                      </m:e>
                    </m:rad>
                    <m:r>
                      <a:rPr lang="fr-FR" sz="2600" i="1">
                        <a:latin typeface="Cambria Math" panose="02040503050406030204" pitchFamily="18" charset="0"/>
                        <a:cs typeface="Times New Roman" panose="02020603050405020304" pitchFamily="18" charset="0"/>
                      </a:rPr>
                      <m:t> </m:t>
                    </m:r>
                  </m:oMath>
                </a14:m>
                <a:r>
                  <a:rPr lang="fr-FR" sz="3600" dirty="0">
                    <a:latin typeface="Times New Roman" panose="02020603050405020304" pitchFamily="18" charset="0"/>
                    <a:cs typeface="Times New Roman" panose="02020603050405020304" pitchFamily="18" charset="0"/>
                  </a:rPr>
                  <a:t>cosh(</a:t>
                </a:r>
                <a14:m>
                  <m:oMath xmlns:m="http://schemas.openxmlformats.org/officeDocument/2006/math">
                    <m:rad>
                      <m:radPr>
                        <m:degHide m:val="on"/>
                        <m:ctrlPr>
                          <a:rPr lang="fr-FR" sz="2600" i="1">
                            <a:latin typeface="Cambria Math" panose="02040503050406030204" pitchFamily="18" charset="0"/>
                            <a:cs typeface="Times New Roman" panose="02020603050405020304" pitchFamily="18" charset="0"/>
                          </a:rPr>
                        </m:ctrlPr>
                      </m:radPr>
                      <m:deg/>
                      <m:e>
                        <m:f>
                          <m:fPr>
                            <m:ctrlPr>
                              <a:rPr lang="fr-FR" sz="2600" i="1">
                                <a:latin typeface="Cambria Math" panose="02040503050406030204" pitchFamily="18" charset="0"/>
                                <a:cs typeface="Times New Roman" panose="02020603050405020304" pitchFamily="18" charset="0"/>
                              </a:rPr>
                            </m:ctrlPr>
                          </m:fPr>
                          <m:num>
                            <m:r>
                              <a:rPr lang="fr-FR" sz="2600" i="1">
                                <a:latin typeface="Cambria Math" panose="02040503050406030204" pitchFamily="18" charset="0"/>
                                <a:ea typeface="Cambria Math" panose="02040503050406030204" pitchFamily="18" charset="0"/>
                                <a:cs typeface="Times New Roman" panose="02020603050405020304" pitchFamily="18" charset="0"/>
                              </a:rPr>
                              <m:t>𝜆</m:t>
                            </m:r>
                          </m:num>
                          <m:den>
                            <m:r>
                              <a:rPr lang="fr-FR" sz="2600" i="1">
                                <a:latin typeface="Cambria Math" panose="02040503050406030204" pitchFamily="18" charset="0"/>
                                <a:cs typeface="Times New Roman" panose="02020603050405020304" pitchFamily="18" charset="0"/>
                              </a:rPr>
                              <m:t>3</m:t>
                            </m:r>
                          </m:den>
                        </m:f>
                      </m:e>
                    </m:rad>
                  </m:oMath>
                </a14:m>
                <a:r>
                  <a:rPr lang="fr-FR" sz="3600" dirty="0">
                    <a:latin typeface="Times New Roman" panose="02020603050405020304" pitchFamily="18" charset="0"/>
                    <a:cs typeface="Times New Roman" panose="02020603050405020304" pitchFamily="18" charset="0"/>
                  </a:rPr>
                  <a:t>.t).[d</a:t>
                </a:r>
                <a:r>
                  <a:rPr lang="el-GR" sz="3600" dirty="0">
                    <a:latin typeface="Times New Roman" panose="02020603050405020304" pitchFamily="18" charset="0"/>
                    <a:cs typeface="Times New Roman" panose="02020603050405020304" pitchFamily="18" charset="0"/>
                  </a:rPr>
                  <a:t>χ</a:t>
                </a:r>
                <a:r>
                  <a:rPr lang="fr-FR" sz="3600" dirty="0">
                    <a:latin typeface="Times New Roman" panose="02020603050405020304" pitchFamily="18" charset="0"/>
                    <a:cs typeface="Times New Roman" panose="02020603050405020304" pitchFamily="18" charset="0"/>
                  </a:rPr>
                  <a:t>² + sin²</a:t>
                </a:r>
                <a:r>
                  <a:rPr lang="el-GR" sz="3600" dirty="0">
                    <a:latin typeface="Times New Roman" panose="02020603050405020304" pitchFamily="18" charset="0"/>
                    <a:cs typeface="Times New Roman" panose="02020603050405020304" pitchFamily="18" charset="0"/>
                  </a:rPr>
                  <a:t>χ</a:t>
                </a:r>
                <a:r>
                  <a:rPr lang="fr-FR" sz="3600" dirty="0">
                    <a:latin typeface="Times New Roman" panose="02020603050405020304" pitchFamily="18" charset="0"/>
                    <a:cs typeface="Times New Roman" panose="02020603050405020304" pitchFamily="18" charset="0"/>
                  </a:rPr>
                  <a:t>(d</a:t>
                </a:r>
                <a:r>
                  <a:rPr lang="el-GR" sz="3600" dirty="0">
                    <a:latin typeface="Times New Roman" panose="02020603050405020304" pitchFamily="18" charset="0"/>
                    <a:cs typeface="Times New Roman" panose="02020603050405020304" pitchFamily="18" charset="0"/>
                  </a:rPr>
                  <a:t>θ</a:t>
                </a:r>
                <a:r>
                  <a:rPr lang="fr-FR" sz="3600" dirty="0">
                    <a:latin typeface="Times New Roman" panose="02020603050405020304" pitchFamily="18" charset="0"/>
                    <a:cs typeface="Times New Roman" panose="02020603050405020304" pitchFamily="18" charset="0"/>
                  </a:rPr>
                  <a:t> ²+sin²</a:t>
                </a:r>
                <a:r>
                  <a:rPr lang="el-GR" sz="3600" dirty="0">
                    <a:latin typeface="Times New Roman" panose="02020603050405020304" pitchFamily="18" charset="0"/>
                    <a:cs typeface="Times New Roman" panose="02020603050405020304" pitchFamily="18" charset="0"/>
                  </a:rPr>
                  <a:t>θ</a:t>
                </a:r>
                <a:r>
                  <a:rPr lang="fr-FR" sz="3600" dirty="0">
                    <a:latin typeface="Times New Roman" panose="02020603050405020304" pitchFamily="18" charset="0"/>
                    <a:cs typeface="Times New Roman" panose="02020603050405020304" pitchFamily="18" charset="0"/>
                  </a:rPr>
                  <a:t>.d</a:t>
                </a:r>
                <a:r>
                  <a:rPr lang="el-GR" sz="3600" dirty="0">
                    <a:latin typeface="Times New Roman" panose="02020603050405020304" pitchFamily="18" charset="0"/>
                    <a:cs typeface="Times New Roman" panose="02020603050405020304" pitchFamily="18" charset="0"/>
                  </a:rPr>
                  <a:t>φ</a:t>
                </a:r>
                <a:r>
                  <a:rPr lang="fr-FR" sz="3600" dirty="0">
                    <a:latin typeface="Times New Roman" panose="02020603050405020304" pitchFamily="18" charset="0"/>
                    <a:cs typeface="Times New Roman" panose="02020603050405020304" pitchFamily="18" charset="0"/>
                  </a:rPr>
                  <a:t> ²)] </a:t>
                </a:r>
              </a:p>
              <a:p>
                <a:pPr algn="just"/>
                <a:r>
                  <a:rPr lang="fr-FR" sz="3600" dirty="0">
                    <a:latin typeface="Times New Roman" panose="02020603050405020304" pitchFamily="18" charset="0"/>
                    <a:cs typeface="Times New Roman" panose="02020603050405020304" pitchFamily="18" charset="0"/>
                  </a:rPr>
                  <a:t>C’est valorisé par </a:t>
                </a:r>
                <a:r>
                  <a:rPr lang="el-GR" sz="3600" dirty="0">
                    <a:latin typeface="Times New Roman" panose="02020603050405020304" pitchFamily="18" charset="0"/>
                    <a:cs typeface="Times New Roman" panose="02020603050405020304" pitchFamily="18" charset="0"/>
                  </a:rPr>
                  <a:t>λ</a:t>
                </a:r>
                <a:r>
                  <a:rPr lang="fr-FR" sz="3600" dirty="0">
                    <a:latin typeface="Times New Roman" panose="02020603050405020304" pitchFamily="18" charset="0"/>
                    <a:cs typeface="Times New Roman" panose="02020603050405020304" pitchFamily="18" charset="0"/>
                  </a:rPr>
                  <a:t>, mais c’est la même forme que </a:t>
                </a:r>
                <a:r>
                  <a:rPr lang="fr-FR" sz="3600">
                    <a:latin typeface="Times New Roman" panose="02020603050405020304" pitchFamily="18" charset="0"/>
                    <a:cs typeface="Times New Roman" panose="02020603050405020304" pitchFamily="18" charset="0"/>
                  </a:rPr>
                  <a:t>la métrique RW.</a:t>
                </a:r>
                <a:endParaRPr lang="fr-FR" dirty="0"/>
              </a:p>
            </p:txBody>
          </p:sp>
        </mc:Choice>
        <mc:Fallback>
          <p:sp>
            <p:nvSpPr>
              <p:cNvPr id="3" name="Espace réservé du contenu 2">
                <a:extLst>
                  <a:ext uri="{FF2B5EF4-FFF2-40B4-BE49-F238E27FC236}">
                    <a16:creationId xmlns:a16="http://schemas.microsoft.com/office/drawing/2014/main" id="{FBF9C9B7-54F3-2895-6E39-21DA9500D72E}"/>
                  </a:ext>
                </a:extLst>
              </p:cNvPr>
              <p:cNvSpPr>
                <a:spLocks noGrp="1" noRot="1" noChangeAspect="1" noMove="1" noResize="1" noEditPoints="1" noAdjustHandles="1" noChangeArrowheads="1" noChangeShapeType="1" noTextEdit="1"/>
              </p:cNvSpPr>
              <p:nvPr>
                <p:ph idx="1"/>
              </p:nvPr>
            </p:nvSpPr>
            <p:spPr>
              <a:xfrm>
                <a:off x="0" y="546101"/>
                <a:ext cx="12192000" cy="6311899"/>
              </a:xfrm>
              <a:blipFill>
                <a:blip r:embed="rId2"/>
                <a:stretch>
                  <a:fillRect l="-1200" t="-2899" r="-1250"/>
                </a:stretch>
              </a:blipFill>
            </p:spPr>
            <p:txBody>
              <a:bodyPr/>
              <a:lstStyle/>
              <a:p>
                <a:r>
                  <a:rPr lang="fr-FR">
                    <a:noFill/>
                  </a:rPr>
                  <a:t> </a:t>
                </a:r>
              </a:p>
            </p:txBody>
          </p:sp>
        </mc:Fallback>
      </mc:AlternateContent>
    </p:spTree>
    <p:extLst>
      <p:ext uri="{BB962C8B-B14F-4D97-AF65-F5344CB8AC3E}">
        <p14:creationId xmlns:p14="http://schemas.microsoft.com/office/powerpoint/2010/main" val="507430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AF069-0198-3617-DE42-7EAFADCDCF8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B66DACC-51DF-176D-D0F9-96FCA3052BF5}"/>
              </a:ext>
            </a:extLst>
          </p:cNvPr>
          <p:cNvSpPr>
            <a:spLocks noGrp="1"/>
          </p:cNvSpPr>
          <p:nvPr>
            <p:ph type="title"/>
          </p:nvPr>
        </p:nvSpPr>
        <p:spPr>
          <a:xfrm>
            <a:off x="838200" y="100966"/>
            <a:ext cx="10515600" cy="315912"/>
          </a:xfrm>
        </p:spPr>
        <p:txBody>
          <a:bodyPr>
            <a:normAutofit fontScale="90000"/>
          </a:bodyPr>
          <a:lstStyle/>
          <a:p>
            <a:pPr algn="ctr"/>
            <a:r>
              <a:rPr lang="fr-FR" dirty="0">
                <a:latin typeface="Times New Roman" panose="02020603050405020304" pitchFamily="18" charset="0"/>
                <a:cs typeface="Times New Roman" panose="02020603050405020304" pitchFamily="18" charset="0"/>
              </a:rPr>
              <a:t>L’espace-temps de De Sitter</a:t>
            </a:r>
            <a:endParaRPr lang="fr-FR" dirty="0"/>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5D95A9C9-99AD-BC40-71AD-35330D3F7DB3}"/>
                  </a:ext>
                </a:extLst>
              </p:cNvPr>
              <p:cNvSpPr>
                <a:spLocks noGrp="1"/>
              </p:cNvSpPr>
              <p:nvPr>
                <p:ph idx="1"/>
              </p:nvPr>
            </p:nvSpPr>
            <p:spPr>
              <a:xfrm>
                <a:off x="0" y="841375"/>
                <a:ext cx="12192000" cy="6311899"/>
              </a:xfrm>
            </p:spPr>
            <p:txBody>
              <a:bodyPr>
                <a:normAutofit/>
              </a:bodyPr>
              <a:lstStyle/>
              <a:p>
                <a:r>
                  <a:rPr lang="fr-FR" sz="3500" dirty="0">
                    <a:latin typeface="Times New Roman" panose="02020603050405020304" pitchFamily="18" charset="0"/>
                    <a:cs typeface="Times New Roman" panose="02020603050405020304" pitchFamily="18" charset="0"/>
                  </a:rPr>
                  <a:t>Avec toujours une constante cosmologique </a:t>
                </a:r>
                <a:r>
                  <a:rPr lang="el-GR" sz="3500" dirty="0">
                    <a:latin typeface="Times New Roman" panose="02020603050405020304" pitchFamily="18" charset="0"/>
                    <a:cs typeface="Times New Roman" panose="02020603050405020304" pitchFamily="18" charset="0"/>
                  </a:rPr>
                  <a:t>λ </a:t>
                </a:r>
                <a:r>
                  <a:rPr lang="fr-FR" sz="3500" dirty="0">
                    <a:latin typeface="Times New Roman" panose="02020603050405020304" pitchFamily="18" charset="0"/>
                    <a:cs typeface="Times New Roman" panose="02020603050405020304" pitchFamily="18" charset="0"/>
                  </a:rPr>
                  <a:t>positive il existe une solution avec k = -1 (courbure négative), où la section spatiale est de type  hyperbolique de taille variant avec le temps qui s’écrit:</a:t>
                </a:r>
              </a:p>
              <a:p>
                <a:pPr algn="ctr"/>
                <a:r>
                  <a:rPr lang="fr-FR" sz="3500" dirty="0">
                    <a:latin typeface="Times New Roman" panose="02020603050405020304" pitchFamily="18" charset="0"/>
                    <a:cs typeface="Times New Roman" panose="02020603050405020304" pitchFamily="18" charset="0"/>
                  </a:rPr>
                  <a:t>  </a:t>
                </a:r>
                <a:r>
                  <a:rPr lang="fr-FR" sz="3500" dirty="0" err="1">
                    <a:latin typeface="Times New Roman" panose="02020603050405020304" pitchFamily="18" charset="0"/>
                    <a:cs typeface="Times New Roman" panose="02020603050405020304" pitchFamily="18" charset="0"/>
                  </a:rPr>
                  <a:t>ds</a:t>
                </a:r>
                <a:r>
                  <a:rPr lang="fr-FR" sz="3500" dirty="0">
                    <a:latin typeface="Times New Roman" panose="02020603050405020304" pitchFamily="18" charset="0"/>
                    <a:cs typeface="Times New Roman" panose="02020603050405020304" pitchFamily="18" charset="0"/>
                  </a:rPr>
                  <a:t>²= -dt² +</a:t>
                </a:r>
                <a:r>
                  <a:rPr lang="fr-FR" sz="3600" dirty="0">
                    <a:cs typeface="Times New Roman" panose="02020603050405020304" pitchFamily="18" charset="0"/>
                  </a:rPr>
                  <a:t> </a:t>
                </a:r>
                <a14:m>
                  <m:oMath xmlns:m="http://schemas.openxmlformats.org/officeDocument/2006/math">
                    <m:rad>
                      <m:radPr>
                        <m:degHide m:val="on"/>
                        <m:ctrlPr>
                          <a:rPr lang="fr-FR" sz="2400" i="1">
                            <a:latin typeface="Cambria Math" panose="02040503050406030204" pitchFamily="18" charset="0"/>
                            <a:cs typeface="Times New Roman" panose="02020603050405020304" pitchFamily="18" charset="0"/>
                          </a:rPr>
                        </m:ctrlPr>
                      </m:radPr>
                      <m:deg/>
                      <m:e>
                        <m:f>
                          <m:fPr>
                            <m:ctrlPr>
                              <a:rPr lang="fr-FR" sz="2400" i="1">
                                <a:latin typeface="Cambria Math" panose="02040503050406030204" pitchFamily="18" charset="0"/>
                                <a:cs typeface="Times New Roman" panose="02020603050405020304" pitchFamily="18" charset="0"/>
                              </a:rPr>
                            </m:ctrlPr>
                          </m:fPr>
                          <m:num>
                            <m:r>
                              <a:rPr lang="fr-FR" sz="2400" i="1">
                                <a:latin typeface="Cambria Math" panose="02040503050406030204" pitchFamily="18" charset="0"/>
                                <a:cs typeface="Times New Roman" panose="02020603050405020304" pitchFamily="18" charset="0"/>
                              </a:rPr>
                              <m:t>3</m:t>
                            </m:r>
                          </m:num>
                          <m:den>
                            <m:r>
                              <a:rPr lang="fr-FR" sz="2400" i="1">
                                <a:latin typeface="Cambria Math" panose="02040503050406030204" pitchFamily="18" charset="0"/>
                                <a:ea typeface="Cambria Math" panose="02040503050406030204" pitchFamily="18" charset="0"/>
                                <a:cs typeface="Times New Roman" panose="02020603050405020304" pitchFamily="18" charset="0"/>
                              </a:rPr>
                              <m:t>𝜆</m:t>
                            </m:r>
                          </m:den>
                        </m:f>
                      </m:e>
                    </m:rad>
                    <m:r>
                      <a:rPr lang="fr-FR" sz="2400" i="1">
                        <a:latin typeface="Cambria Math" panose="02040503050406030204" pitchFamily="18" charset="0"/>
                        <a:ea typeface="Cambria Math" panose="02040503050406030204" pitchFamily="18" charset="0"/>
                        <a:cs typeface="Times New Roman" panose="02020603050405020304" pitchFamily="18" charset="0"/>
                      </a:rPr>
                      <m:t> </m:t>
                    </m:r>
                  </m:oMath>
                </a14:m>
                <a:r>
                  <a:rPr lang="fr-FR" sz="3500" dirty="0" err="1">
                    <a:latin typeface="Times New Roman" panose="02020603050405020304" pitchFamily="18" charset="0"/>
                    <a:cs typeface="Times New Roman" panose="02020603050405020304" pitchFamily="18" charset="0"/>
                  </a:rPr>
                  <a:t>sinh</a:t>
                </a:r>
                <a:r>
                  <a:rPr lang="fr-FR" sz="3500" dirty="0">
                    <a:latin typeface="Times New Roman" panose="02020603050405020304" pitchFamily="18" charset="0"/>
                    <a:cs typeface="Times New Roman" panose="02020603050405020304" pitchFamily="18" charset="0"/>
                  </a:rPr>
                  <a:t>(</a:t>
                </a:r>
                <a14:m>
                  <m:oMath xmlns:m="http://schemas.openxmlformats.org/officeDocument/2006/math">
                    <m:rad>
                      <m:radPr>
                        <m:degHide m:val="on"/>
                        <m:ctrlPr>
                          <a:rPr lang="fr-FR" sz="2400" i="1">
                            <a:latin typeface="Cambria Math" panose="02040503050406030204" pitchFamily="18" charset="0"/>
                            <a:cs typeface="Times New Roman" panose="02020603050405020304" pitchFamily="18" charset="0"/>
                          </a:rPr>
                        </m:ctrlPr>
                      </m:radPr>
                      <m:deg/>
                      <m:e>
                        <m:f>
                          <m:fPr>
                            <m:ctrlPr>
                              <a:rPr lang="fr-FR" sz="2400" i="1">
                                <a:latin typeface="Cambria Math" panose="02040503050406030204" pitchFamily="18" charset="0"/>
                                <a:cs typeface="Times New Roman" panose="02020603050405020304" pitchFamily="18" charset="0"/>
                              </a:rPr>
                            </m:ctrlPr>
                          </m:fPr>
                          <m:num>
                            <m:r>
                              <a:rPr lang="fr-FR" sz="2400" i="1">
                                <a:latin typeface="Cambria Math" panose="02040503050406030204" pitchFamily="18" charset="0"/>
                                <a:ea typeface="Cambria Math" panose="02040503050406030204" pitchFamily="18" charset="0"/>
                                <a:cs typeface="Times New Roman" panose="02020603050405020304" pitchFamily="18" charset="0"/>
                              </a:rPr>
                              <m:t>𝜆</m:t>
                            </m:r>
                          </m:num>
                          <m:den>
                            <m:r>
                              <a:rPr lang="fr-FR" sz="2400" i="1">
                                <a:latin typeface="Cambria Math" panose="02040503050406030204" pitchFamily="18" charset="0"/>
                                <a:cs typeface="Times New Roman" panose="02020603050405020304" pitchFamily="18" charset="0"/>
                              </a:rPr>
                              <m:t>3</m:t>
                            </m:r>
                          </m:den>
                        </m:f>
                      </m:e>
                    </m:rad>
                  </m:oMath>
                </a14:m>
                <a:r>
                  <a:rPr lang="fr-FR" sz="3500" dirty="0">
                    <a:latin typeface="Times New Roman" panose="02020603050405020304" pitchFamily="18" charset="0"/>
                    <a:cs typeface="Times New Roman" panose="02020603050405020304" pitchFamily="18" charset="0"/>
                  </a:rPr>
                  <a:t>.t).[d</a:t>
                </a:r>
                <a:r>
                  <a:rPr lang="el-GR" sz="3500" dirty="0">
                    <a:latin typeface="Times New Roman" panose="02020603050405020304" pitchFamily="18" charset="0"/>
                    <a:cs typeface="Times New Roman" panose="02020603050405020304" pitchFamily="18" charset="0"/>
                  </a:rPr>
                  <a:t>χ</a:t>
                </a:r>
                <a:r>
                  <a:rPr lang="fr-FR" sz="3500" dirty="0">
                    <a:latin typeface="Times New Roman" panose="02020603050405020304" pitchFamily="18" charset="0"/>
                    <a:cs typeface="Times New Roman" panose="02020603050405020304" pitchFamily="18" charset="0"/>
                  </a:rPr>
                  <a:t>² + </a:t>
                </a:r>
                <a:r>
                  <a:rPr lang="fr-FR" sz="3500" dirty="0" err="1">
                    <a:latin typeface="Times New Roman" panose="02020603050405020304" pitchFamily="18" charset="0"/>
                    <a:cs typeface="Times New Roman" panose="02020603050405020304" pitchFamily="18" charset="0"/>
                  </a:rPr>
                  <a:t>sinh</a:t>
                </a:r>
                <a:r>
                  <a:rPr lang="fr-FR" sz="3500" dirty="0">
                    <a:latin typeface="Times New Roman" panose="02020603050405020304" pitchFamily="18" charset="0"/>
                    <a:cs typeface="Times New Roman" panose="02020603050405020304" pitchFamily="18" charset="0"/>
                  </a:rPr>
                  <a:t>²</a:t>
                </a:r>
                <a:r>
                  <a:rPr lang="el-GR" sz="3500" dirty="0">
                    <a:latin typeface="Times New Roman" panose="02020603050405020304" pitchFamily="18" charset="0"/>
                    <a:cs typeface="Times New Roman" panose="02020603050405020304" pitchFamily="18" charset="0"/>
                  </a:rPr>
                  <a:t>χ</a:t>
                </a:r>
                <a:r>
                  <a:rPr lang="fr-FR" sz="3500" dirty="0">
                    <a:latin typeface="Times New Roman" panose="02020603050405020304" pitchFamily="18" charset="0"/>
                    <a:cs typeface="Times New Roman" panose="02020603050405020304" pitchFamily="18" charset="0"/>
                  </a:rPr>
                  <a:t>(d</a:t>
                </a:r>
                <a:r>
                  <a:rPr lang="el-GR" sz="3500" dirty="0">
                    <a:latin typeface="Times New Roman" panose="02020603050405020304" pitchFamily="18" charset="0"/>
                    <a:cs typeface="Times New Roman" panose="02020603050405020304" pitchFamily="18" charset="0"/>
                  </a:rPr>
                  <a:t>θ</a:t>
                </a:r>
                <a:r>
                  <a:rPr lang="fr-FR" sz="3500" dirty="0">
                    <a:latin typeface="Times New Roman" panose="02020603050405020304" pitchFamily="18" charset="0"/>
                    <a:cs typeface="Times New Roman" panose="02020603050405020304" pitchFamily="18" charset="0"/>
                  </a:rPr>
                  <a:t> ²+sin²</a:t>
                </a:r>
                <a:r>
                  <a:rPr lang="el-GR" sz="3500" dirty="0">
                    <a:latin typeface="Times New Roman" panose="02020603050405020304" pitchFamily="18" charset="0"/>
                    <a:cs typeface="Times New Roman" panose="02020603050405020304" pitchFamily="18" charset="0"/>
                  </a:rPr>
                  <a:t>θ</a:t>
                </a:r>
                <a:r>
                  <a:rPr lang="fr-FR" sz="3500" dirty="0">
                    <a:latin typeface="Times New Roman" panose="02020603050405020304" pitchFamily="18" charset="0"/>
                    <a:cs typeface="Times New Roman" panose="02020603050405020304" pitchFamily="18" charset="0"/>
                  </a:rPr>
                  <a:t>.d</a:t>
                </a:r>
                <a:r>
                  <a:rPr lang="el-GR" sz="3500" dirty="0">
                    <a:latin typeface="Times New Roman" panose="02020603050405020304" pitchFamily="18" charset="0"/>
                    <a:cs typeface="Times New Roman" panose="02020603050405020304" pitchFamily="18" charset="0"/>
                  </a:rPr>
                  <a:t>φ</a:t>
                </a:r>
                <a:r>
                  <a:rPr lang="fr-FR" sz="3500" dirty="0">
                    <a:latin typeface="Times New Roman" panose="02020603050405020304" pitchFamily="18" charset="0"/>
                    <a:cs typeface="Times New Roman" panose="02020603050405020304" pitchFamily="18" charset="0"/>
                  </a:rPr>
                  <a:t> ²)] </a:t>
                </a:r>
              </a:p>
              <a:p>
                <a:pPr algn="just"/>
                <a:r>
                  <a:rPr lang="fr-FR" sz="3500" dirty="0">
                    <a:latin typeface="Times New Roman" panose="02020603050405020304" pitchFamily="18" charset="0"/>
                    <a:cs typeface="Times New Roman" panose="02020603050405020304" pitchFamily="18" charset="0"/>
                  </a:rPr>
                  <a:t> et il existe même une solution où k = 0, où a(t) est de type e</a:t>
                </a:r>
                <a:r>
                  <a:rPr lang="fr-FR" sz="3500" baseline="30000" dirty="0">
                    <a:latin typeface="Times New Roman" panose="02020603050405020304" pitchFamily="18" charset="0"/>
                    <a:cs typeface="Times New Roman" panose="02020603050405020304" pitchFamily="18" charset="0"/>
                  </a:rPr>
                  <a:t>t</a:t>
                </a:r>
                <a:r>
                  <a:rPr lang="fr-FR" sz="3500" dirty="0">
                    <a:latin typeface="Times New Roman" panose="02020603050405020304" pitchFamily="18" charset="0"/>
                    <a:cs typeface="Times New Roman" panose="02020603050405020304" pitchFamily="18" charset="0"/>
                  </a:rPr>
                  <a:t> (Lemaitre) mais non maximale (de couvre pas toute la variété).</a:t>
                </a:r>
              </a:p>
              <a:p>
                <a:pPr algn="just"/>
                <a:r>
                  <a:rPr lang="fr-FR" sz="3500" dirty="0">
                    <a:latin typeface="Times New Roman" panose="02020603050405020304" pitchFamily="18" charset="0"/>
                    <a:cs typeface="Times New Roman" panose="02020603050405020304" pitchFamily="18" charset="0"/>
                  </a:rPr>
                  <a:t>Pour une constante cosmologique négative on obtient un autre espace-temps l’espace-temps </a:t>
                </a:r>
                <a:r>
                  <a:rPr lang="fr-FR" sz="3500" dirty="0" err="1">
                    <a:latin typeface="Times New Roman" panose="02020603050405020304" pitchFamily="18" charset="0"/>
                    <a:cs typeface="Times New Roman" panose="02020603050405020304" pitchFamily="18" charset="0"/>
                  </a:rPr>
                  <a:t>anti-De</a:t>
                </a:r>
                <a:r>
                  <a:rPr lang="fr-FR" sz="3500" dirty="0">
                    <a:latin typeface="Times New Roman" panose="02020603050405020304" pitchFamily="18" charset="0"/>
                    <a:cs typeface="Times New Roman" panose="02020603050405020304" pitchFamily="18" charset="0"/>
                  </a:rPr>
                  <a:t> Sitter, qui a une structure très particulière.</a:t>
                </a:r>
              </a:p>
              <a:p>
                <a:pPr algn="just"/>
                <a:r>
                  <a:rPr lang="fr-FR" sz="3500" dirty="0">
                    <a:latin typeface="Times New Roman" panose="02020603050405020304" pitchFamily="18" charset="0"/>
                    <a:cs typeface="Times New Roman" panose="02020603050405020304" pitchFamily="18" charset="0"/>
                  </a:rPr>
                  <a:t>Pour plus de détails sur les solutions espace-temps de De Sitter voir: https://astromontgeron.fr/de_sitter_st-antidesitter180523.pdf</a:t>
                </a:r>
              </a:p>
              <a:p>
                <a:endParaRPr lang="fr-FR" sz="3200" dirty="0">
                  <a:latin typeface="Times New Roman" panose="02020603050405020304" pitchFamily="18" charset="0"/>
                  <a:cs typeface="Times New Roman" panose="02020603050405020304" pitchFamily="18" charset="0"/>
                </a:endParaRPr>
              </a:p>
              <a:p>
                <a:endParaRPr lang="fr-FR" dirty="0"/>
              </a:p>
            </p:txBody>
          </p:sp>
        </mc:Choice>
        <mc:Fallback>
          <p:sp>
            <p:nvSpPr>
              <p:cNvPr id="3" name="Espace réservé du contenu 2">
                <a:extLst>
                  <a:ext uri="{FF2B5EF4-FFF2-40B4-BE49-F238E27FC236}">
                    <a16:creationId xmlns:a16="http://schemas.microsoft.com/office/drawing/2014/main" id="{5D95A9C9-99AD-BC40-71AD-35330D3F7DB3}"/>
                  </a:ext>
                </a:extLst>
              </p:cNvPr>
              <p:cNvSpPr>
                <a:spLocks noGrp="1" noRot="1" noChangeAspect="1" noMove="1" noResize="1" noEditPoints="1" noAdjustHandles="1" noChangeArrowheads="1" noChangeShapeType="1" noTextEdit="1"/>
              </p:cNvSpPr>
              <p:nvPr>
                <p:ph idx="1"/>
              </p:nvPr>
            </p:nvSpPr>
            <p:spPr>
              <a:xfrm>
                <a:off x="0" y="841375"/>
                <a:ext cx="12192000" cy="6311899"/>
              </a:xfrm>
              <a:blipFill>
                <a:blip r:embed="rId2"/>
                <a:stretch>
                  <a:fillRect l="-1300" t="-2319" r="-1900"/>
                </a:stretch>
              </a:blipFill>
            </p:spPr>
            <p:txBody>
              <a:bodyPr/>
              <a:lstStyle/>
              <a:p>
                <a:r>
                  <a:rPr lang="fr-FR">
                    <a:noFill/>
                  </a:rPr>
                  <a:t> </a:t>
                </a:r>
              </a:p>
            </p:txBody>
          </p:sp>
        </mc:Fallback>
      </mc:AlternateContent>
    </p:spTree>
    <p:extLst>
      <p:ext uri="{BB962C8B-B14F-4D97-AF65-F5344CB8AC3E}">
        <p14:creationId xmlns:p14="http://schemas.microsoft.com/office/powerpoint/2010/main" val="347721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57C7B-014E-1536-269A-A01DBF2821F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B0E3DA4-CF10-1584-2AA0-866CF60881C3}"/>
              </a:ext>
            </a:extLst>
          </p:cNvPr>
          <p:cNvSpPr>
            <a:spLocks noGrp="1"/>
          </p:cNvSpPr>
          <p:nvPr>
            <p:ph type="title"/>
          </p:nvPr>
        </p:nvSpPr>
        <p:spPr>
          <a:xfrm>
            <a:off x="381000" y="1"/>
            <a:ext cx="11430000" cy="782320"/>
          </a:xfrm>
        </p:spPr>
        <p:txBody>
          <a:bodyPr/>
          <a:lstStyle/>
          <a:p>
            <a:r>
              <a:rPr lang="fr-FR" dirty="0">
                <a:latin typeface="Times New Roman" panose="02020603050405020304" pitchFamily="18" charset="0"/>
                <a:cs typeface="Times New Roman" panose="02020603050405020304" pitchFamily="18" charset="0"/>
              </a:rPr>
              <a:t>Annexe: le paramètre dynamique de la solution</a:t>
            </a:r>
          </a:p>
        </p:txBody>
      </p:sp>
      <p:sp>
        <p:nvSpPr>
          <p:cNvPr id="3" name="Espace réservé du contenu 2">
            <a:extLst>
              <a:ext uri="{FF2B5EF4-FFF2-40B4-BE49-F238E27FC236}">
                <a16:creationId xmlns:a16="http://schemas.microsoft.com/office/drawing/2014/main" id="{3D42CA26-EB07-C49E-C8D2-38556484F064}"/>
              </a:ext>
            </a:extLst>
          </p:cNvPr>
          <p:cNvSpPr>
            <a:spLocks noGrp="1"/>
          </p:cNvSpPr>
          <p:nvPr>
            <p:ph idx="1"/>
          </p:nvPr>
        </p:nvSpPr>
        <p:spPr>
          <a:xfrm>
            <a:off x="0" y="901065"/>
            <a:ext cx="12120880" cy="5956934"/>
          </a:xfrm>
        </p:spPr>
        <p:txBody>
          <a:bodyPr>
            <a:normAutofit/>
          </a:bodyPr>
          <a:lstStyle/>
          <a:p>
            <a:r>
              <a:rPr lang="fr-FR" sz="3200" b="1" dirty="0">
                <a:latin typeface="Times New Roman" panose="02020603050405020304" pitchFamily="18" charset="0"/>
                <a:cs typeface="Times New Roman" panose="02020603050405020304" pitchFamily="18" charset="0"/>
              </a:rPr>
              <a:t>Quelques différences fondamentales entre les deux solutions.</a:t>
            </a:r>
          </a:p>
          <a:p>
            <a:pPr algn="just"/>
            <a:r>
              <a:rPr lang="fr-FR" sz="3200" dirty="0">
                <a:latin typeface="Times New Roman" panose="02020603050405020304" pitchFamily="18" charset="0"/>
                <a:cs typeface="Times New Roman" panose="02020603050405020304" pitchFamily="18" charset="0"/>
              </a:rPr>
              <a:t>La solution de de Sitter citée représente un espace-temps (4D) à symétrie maximum (10 symétries) . Elle peut s’établir indépendamment de la relativité générale sur des considérations strictement géométriques.</a:t>
            </a:r>
          </a:p>
          <a:p>
            <a:pPr algn="just"/>
            <a:r>
              <a:rPr lang="fr-FR" sz="3200" dirty="0">
                <a:latin typeface="Times New Roman" panose="02020603050405020304" pitchFamily="18" charset="0"/>
                <a:cs typeface="Times New Roman" panose="02020603050405020304" pitchFamily="18" charset="0"/>
              </a:rPr>
              <a:t>Si elle satisfait l’équation d’Einstein (solution des équations de Friedmann), est-elle pour autant une solution de la relativité générale? </a:t>
            </a:r>
          </a:p>
          <a:p>
            <a:pPr algn="just"/>
            <a:r>
              <a:rPr lang="fr-FR" sz="3200" dirty="0">
                <a:latin typeface="Times New Roman" panose="02020603050405020304" pitchFamily="18" charset="0"/>
                <a:cs typeface="Times New Roman" panose="02020603050405020304" pitchFamily="18" charset="0"/>
              </a:rPr>
              <a:t>On peut en débattre.</a:t>
            </a:r>
          </a:p>
          <a:p>
            <a:pPr algn="just"/>
            <a:r>
              <a:rPr lang="fr-FR" sz="3200" dirty="0">
                <a:latin typeface="Times New Roman" panose="02020603050405020304" pitchFamily="18" charset="0"/>
                <a:cs typeface="Times New Roman" panose="02020603050405020304" pitchFamily="18" charset="0"/>
              </a:rPr>
              <a:t>Dans l’univers fermé, faite de matière que nous avons citée la symétrie est moindre (6 symétries), car elle ne porte que sur la section spatiale, donc ces solutions sont </a:t>
            </a:r>
            <a:r>
              <a:rPr lang="fr-FR" sz="3200" b="1" dirty="0">
                <a:latin typeface="Times New Roman" panose="02020603050405020304" pitchFamily="18" charset="0"/>
                <a:cs typeface="Times New Roman" panose="02020603050405020304" pitchFamily="18" charset="0"/>
              </a:rPr>
              <a:t>structurellement</a:t>
            </a:r>
            <a:r>
              <a:rPr lang="fr-FR" sz="3200" dirty="0">
                <a:latin typeface="Times New Roman" panose="02020603050405020304" pitchFamily="18" charset="0"/>
                <a:cs typeface="Times New Roman" panose="02020603050405020304" pitchFamily="18" charset="0"/>
              </a:rPr>
              <a:t> différentes. Elle nécessite les équations de Friedmann, donc la relativité générale pour être établie.</a:t>
            </a:r>
          </a:p>
        </p:txBody>
      </p:sp>
    </p:spTree>
    <p:extLst>
      <p:ext uri="{BB962C8B-B14F-4D97-AF65-F5344CB8AC3E}">
        <p14:creationId xmlns:p14="http://schemas.microsoft.com/office/powerpoint/2010/main" val="103656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FABD3-EA4E-1211-61FB-90F999E950B0}"/>
              </a:ext>
            </a:extLst>
          </p:cNvPr>
          <p:cNvSpPr>
            <a:spLocks noGrp="1"/>
          </p:cNvSpPr>
          <p:nvPr>
            <p:ph type="title"/>
          </p:nvPr>
        </p:nvSpPr>
        <p:spPr>
          <a:xfrm>
            <a:off x="81280" y="1"/>
            <a:ext cx="12110720" cy="721360"/>
          </a:xfrm>
        </p:spPr>
        <p:txBody>
          <a:bodyPr/>
          <a:lstStyle/>
          <a:p>
            <a:r>
              <a:rPr lang="fr-FR" dirty="0">
                <a:latin typeface="Times New Roman" panose="02020603050405020304" pitchFamily="18" charset="0"/>
                <a:cs typeface="Times New Roman" panose="02020603050405020304" pitchFamily="18" charset="0"/>
              </a:rPr>
              <a:t>La sphère comme paradigme pour l’hypersphère 3D</a:t>
            </a:r>
          </a:p>
        </p:txBody>
      </p:sp>
      <p:sp>
        <p:nvSpPr>
          <p:cNvPr id="3" name="Espace réservé du contenu 2">
            <a:extLst>
              <a:ext uri="{FF2B5EF4-FFF2-40B4-BE49-F238E27FC236}">
                <a16:creationId xmlns:a16="http://schemas.microsoft.com/office/drawing/2014/main" id="{9843B08A-F2EA-D044-7881-10395DCDC80A}"/>
              </a:ext>
            </a:extLst>
          </p:cNvPr>
          <p:cNvSpPr>
            <a:spLocks noGrp="1"/>
          </p:cNvSpPr>
          <p:nvPr>
            <p:ph idx="1"/>
          </p:nvPr>
        </p:nvSpPr>
        <p:spPr>
          <a:xfrm>
            <a:off x="-50800" y="721361"/>
            <a:ext cx="12242800" cy="6136639"/>
          </a:xfrm>
        </p:spPr>
        <p:txBody>
          <a:bodyPr>
            <a:normAutofit/>
          </a:bodyPr>
          <a:lstStyle/>
          <a:p>
            <a:r>
              <a:rPr lang="fr-FR" sz="3200" dirty="0">
                <a:latin typeface="Times New Roman" panose="02020603050405020304" pitchFamily="18" charset="0"/>
                <a:cs typeface="Times New Roman" panose="02020603050405020304" pitchFamily="18" charset="0"/>
              </a:rPr>
              <a:t>Notations: Soit un espace à N dimensions (euclidien , par exemple) muni d’une base « cartésienne » de N vecteurs linéairement indépendants, centrés en un point O de cet espace, supportant des coordonnées « cartésiennes ». </a:t>
            </a:r>
          </a:p>
          <a:p>
            <a:pPr algn="ctr"/>
            <a:r>
              <a:rPr lang="fr-FR" sz="3200" dirty="0">
                <a:latin typeface="Times New Roman" panose="02020603050405020304" pitchFamily="18" charset="0"/>
                <a:cs typeface="Times New Roman" panose="02020603050405020304" pitchFamily="18" charset="0"/>
              </a:rPr>
              <a:t>Cas à 3 dimensions (N =3)</a:t>
            </a:r>
          </a:p>
          <a:p>
            <a:r>
              <a:rPr lang="fr-FR" sz="3200" dirty="0">
                <a:latin typeface="Times New Roman" panose="02020603050405020304" pitchFamily="18" charset="0"/>
                <a:cs typeface="Times New Roman" panose="02020603050405020304" pitchFamily="18" charset="0"/>
              </a:rPr>
              <a:t>En 3D: coordonnées (x, y, z), on appelle sphère 3D le lieu des points tels que x²+y²+z² ≤ R², où R, qui est une constante est le rayon de la sphère. Le lieu des points tels que x²+y²+z² = R² est l’hypersurface de dimension N-1, hypersphère de dimension 2 dans ce cas, qui délimite un intérieur et un extérieur de la sphère à 3 dimensions. </a:t>
            </a:r>
          </a:p>
          <a:p>
            <a:r>
              <a:rPr lang="fr-FR" sz="3200" dirty="0">
                <a:latin typeface="Times New Roman" panose="02020603050405020304" pitchFamily="18" charset="0"/>
                <a:cs typeface="Times New Roman" panose="02020603050405020304" pitchFamily="18" charset="0"/>
              </a:rPr>
              <a:t>Cela se généralise à N dimensions.</a:t>
            </a:r>
          </a:p>
          <a:p>
            <a:pPr marL="0" indent="0">
              <a:buNone/>
            </a:pP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988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90AF9-CC8D-3D02-8226-EA0597F014B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9407804-B92C-7597-020D-983171CE7775}"/>
              </a:ext>
            </a:extLst>
          </p:cNvPr>
          <p:cNvSpPr>
            <a:spLocks noGrp="1"/>
          </p:cNvSpPr>
          <p:nvPr>
            <p:ph type="title"/>
          </p:nvPr>
        </p:nvSpPr>
        <p:spPr>
          <a:xfrm>
            <a:off x="81280" y="1"/>
            <a:ext cx="12110720" cy="721360"/>
          </a:xfrm>
        </p:spPr>
        <p:txBody>
          <a:bodyPr/>
          <a:lstStyle/>
          <a:p>
            <a:r>
              <a:rPr lang="fr-FR" dirty="0">
                <a:latin typeface="Times New Roman" panose="02020603050405020304" pitchFamily="18" charset="0"/>
                <a:cs typeface="Times New Roman" panose="02020603050405020304" pitchFamily="18" charset="0"/>
              </a:rPr>
              <a:t>La sphère comme paradigme pour l’hypersphère 3D</a:t>
            </a:r>
          </a:p>
        </p:txBody>
      </p:sp>
      <p:sp>
        <p:nvSpPr>
          <p:cNvPr id="3" name="Espace réservé du contenu 2">
            <a:extLst>
              <a:ext uri="{FF2B5EF4-FFF2-40B4-BE49-F238E27FC236}">
                <a16:creationId xmlns:a16="http://schemas.microsoft.com/office/drawing/2014/main" id="{06D22AA3-F262-B5B3-B5D9-11BE97E0D50F}"/>
              </a:ext>
            </a:extLst>
          </p:cNvPr>
          <p:cNvSpPr>
            <a:spLocks noGrp="1"/>
          </p:cNvSpPr>
          <p:nvPr>
            <p:ph idx="1"/>
          </p:nvPr>
        </p:nvSpPr>
        <p:spPr>
          <a:xfrm>
            <a:off x="-50800" y="721361"/>
            <a:ext cx="12242800" cy="6136639"/>
          </a:xfrm>
        </p:spPr>
        <p:txBody>
          <a:bodyPr>
            <a:normAutofit/>
          </a:bodyPr>
          <a:lstStyle/>
          <a:p>
            <a:pPr marL="0" indent="0">
              <a:buNone/>
            </a:pPr>
            <a:endParaRPr lang="fr-FR"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En suivant Platon, pour qui le paradigme est l’étude d’un exemple simple pour faciliter l’étude d’un cas complexe, de même structure, la sphère à 3 dimensions et sa surface (hypersphère 2D, appelée communément « surface sphérique ») est le paradigme pour étudier et comprendre la sphère 4D et sa surface  (l’hypersphère 3D) dont la représentation n’est pas évidente. </a:t>
            </a:r>
          </a:p>
          <a:p>
            <a:r>
              <a:rPr lang="fr-FR" sz="3200" dirty="0">
                <a:latin typeface="Times New Roman" panose="02020603050405020304" pitchFamily="18" charset="0"/>
                <a:cs typeface="Times New Roman" panose="02020603050405020304" pitchFamily="18" charset="0"/>
              </a:rPr>
              <a:t>En effet, la surface à 2 dimensions de la sphère 3D, que nous connaissons bien, qui est une variété riemannienne à symétrie maximale (homogène et isotrope) se généralise à l’hypersphère 3D (homogène et isotrope) qui délimite une sphère à 4 dimensions</a:t>
            </a:r>
            <a:r>
              <a:rPr lang="fr-F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4709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5E0FAB9-3721-B908-2DD4-F6E41F42F7A9}"/>
              </a:ext>
            </a:extLst>
          </p:cNvPr>
          <p:cNvSpPr txBox="1"/>
          <p:nvPr/>
        </p:nvSpPr>
        <p:spPr>
          <a:xfrm>
            <a:off x="75303" y="189320"/>
            <a:ext cx="12041393" cy="6617196"/>
          </a:xfrm>
          <a:prstGeom prst="rect">
            <a:avLst/>
          </a:prstGeom>
          <a:noFill/>
        </p:spPr>
        <p:txBody>
          <a:bodyPr wrap="square">
            <a:spAutoFit/>
          </a:bodyPr>
          <a:lstStyle/>
          <a:p>
            <a:pPr algn="ctr">
              <a:buNone/>
            </a:pPr>
            <a:r>
              <a:rPr lang="fr-FR" sz="4000" kern="150" dirty="0">
                <a:effectLst/>
                <a:latin typeface="Times New Roman" panose="02020603050405020304" pitchFamily="18" charset="0"/>
                <a:ea typeface="Andale Sans UI"/>
                <a:cs typeface="Tahoma" panose="020B0604030504040204" pitchFamily="34" charset="0"/>
              </a:rPr>
              <a:t>Une définition d’une hypersphère</a:t>
            </a:r>
          </a:p>
          <a:p>
            <a:pPr>
              <a:buNone/>
            </a:pPr>
            <a:r>
              <a:rPr lang="fr-FR" sz="3200" kern="150" dirty="0">
                <a:effectLst/>
                <a:latin typeface="Times New Roman" panose="02020603050405020304" pitchFamily="18" charset="0"/>
                <a:ea typeface="Andale Sans UI"/>
                <a:cs typeface="Tahoma" panose="020B0604030504040204" pitchFamily="34" charset="0"/>
              </a:rPr>
              <a:t>Partons d’une sphère à 4 dimensions. (4-Sphère) volume : ½  </a:t>
            </a:r>
            <a:r>
              <a:rPr lang="fr-FR" sz="3200" kern="150" dirty="0">
                <a:effectLst/>
                <a:latin typeface="Times New Roman" panose="02020603050405020304" pitchFamily="18" charset="0"/>
                <a:ea typeface="Andale Sans UI"/>
                <a:cs typeface="Times New Roman" panose="02020603050405020304" pitchFamily="18" charset="0"/>
              </a:rPr>
              <a:t>π</a:t>
            </a:r>
            <a:r>
              <a:rPr lang="fr-FR" sz="3200" kern="150" dirty="0">
                <a:effectLst/>
                <a:latin typeface="Times New Roman" panose="02020603050405020304" pitchFamily="18" charset="0"/>
                <a:ea typeface="Andale Sans UI"/>
                <a:cs typeface="Tahoma" panose="020B0604030504040204" pitchFamily="34" charset="0"/>
              </a:rPr>
              <a:t>²R</a:t>
            </a:r>
            <a:r>
              <a:rPr lang="fr-FR" sz="3200" kern="150" baseline="30000" dirty="0">
                <a:effectLst/>
                <a:latin typeface="Times New Roman" panose="02020603050405020304" pitchFamily="18" charset="0"/>
                <a:ea typeface="Andale Sans UI"/>
                <a:cs typeface="Tahoma" panose="020B0604030504040204" pitchFamily="34" charset="0"/>
              </a:rPr>
              <a:t>4</a:t>
            </a:r>
            <a:r>
              <a:rPr lang="fr-FR" sz="3200" kern="150" dirty="0">
                <a:effectLst/>
                <a:latin typeface="Times New Roman" panose="02020603050405020304" pitchFamily="18" charset="0"/>
                <a:ea typeface="Andale Sans UI"/>
                <a:cs typeface="Tahoma" panose="020B0604030504040204" pitchFamily="34" charset="0"/>
              </a:rPr>
              <a:t>, où R est le rayon (constante) de la 4-sphère. Dans </a:t>
            </a:r>
            <a:r>
              <a:rPr lang="fr-FR" sz="3200" b="1" kern="150" dirty="0">
                <a:effectLst/>
                <a:latin typeface="Times New Roman" panose="02020603050405020304" pitchFamily="18" charset="0"/>
                <a:ea typeface="Andale Sans UI"/>
                <a:cs typeface="Tahoma" panose="020B0604030504040204" pitchFamily="34" charset="0"/>
              </a:rPr>
              <a:t>espace</a:t>
            </a:r>
            <a:r>
              <a:rPr lang="fr-FR" sz="3200" kern="150" dirty="0">
                <a:effectLst/>
                <a:latin typeface="Times New Roman" panose="02020603050405020304" pitchFamily="18" charset="0"/>
                <a:ea typeface="Andale Sans UI"/>
                <a:cs typeface="Tahoma" panose="020B0604030504040204" pitchFamily="34" charset="0"/>
              </a:rPr>
              <a:t> euclidien à 4 dimensions, avec les coordonnées u, x, y, z , la relation:                     </a:t>
            </a:r>
          </a:p>
          <a:p>
            <a:pPr algn="ctr">
              <a:buNone/>
            </a:pPr>
            <a:r>
              <a:rPr lang="fr-FR" sz="3200" kern="150" dirty="0">
                <a:effectLst/>
                <a:latin typeface="Times New Roman" panose="02020603050405020304" pitchFamily="18" charset="0"/>
                <a:ea typeface="Andale Sans UI"/>
                <a:cs typeface="Tahoma" panose="020B0604030504040204" pitchFamily="34" charset="0"/>
              </a:rPr>
              <a:t>u² + x² +y² + z²  = R² </a:t>
            </a:r>
          </a:p>
          <a:p>
            <a:pPr>
              <a:buNone/>
            </a:pPr>
            <a:r>
              <a:rPr lang="fr-FR" sz="3200" kern="150" dirty="0">
                <a:effectLst/>
                <a:latin typeface="Times New Roman" panose="02020603050405020304" pitchFamily="18" charset="0"/>
                <a:ea typeface="Andale Sans UI"/>
                <a:cs typeface="Tahoma" panose="020B0604030504040204" pitchFamily="34" charset="0"/>
              </a:rPr>
              <a:t>définit, dans cet espace 4D, la frontière entre l’intérieur et l’extérieur de la 4-sphère, cette frontière est une hypersurface 3D appelée hypersphère, de volume 2 </a:t>
            </a:r>
            <a:r>
              <a:rPr lang="fr-FR" sz="3200" kern="150" dirty="0">
                <a:effectLst/>
                <a:latin typeface="Times New Roman" panose="02020603050405020304" pitchFamily="18" charset="0"/>
                <a:ea typeface="Andale Sans UI"/>
                <a:cs typeface="Times New Roman" panose="02020603050405020304" pitchFamily="18" charset="0"/>
              </a:rPr>
              <a:t>π</a:t>
            </a:r>
            <a:r>
              <a:rPr lang="fr-FR" sz="3200" kern="150" dirty="0">
                <a:effectLst/>
                <a:latin typeface="Times New Roman" panose="02020603050405020304" pitchFamily="18" charset="0"/>
                <a:ea typeface="Andale Sans UI"/>
                <a:cs typeface="Tahoma" panose="020B0604030504040204" pitchFamily="34" charset="0"/>
              </a:rPr>
              <a:t>² R</a:t>
            </a:r>
            <a:r>
              <a:rPr lang="fr-FR" sz="3200" kern="150" baseline="30000" dirty="0">
                <a:effectLst/>
                <a:latin typeface="Times New Roman" panose="02020603050405020304" pitchFamily="18" charset="0"/>
                <a:ea typeface="Andale Sans UI"/>
                <a:cs typeface="Tahoma" panose="020B0604030504040204" pitchFamily="34" charset="0"/>
              </a:rPr>
              <a:t>3</a:t>
            </a:r>
            <a:r>
              <a:rPr lang="fr-FR" sz="3200" kern="150" dirty="0">
                <a:effectLst/>
                <a:latin typeface="Times New Roman" panose="02020603050405020304" pitchFamily="18" charset="0"/>
                <a:ea typeface="Andale Sans UI"/>
                <a:cs typeface="Tahoma" panose="020B0604030504040204" pitchFamily="34" charset="0"/>
              </a:rPr>
              <a:t>. </a:t>
            </a:r>
          </a:p>
          <a:p>
            <a:pPr>
              <a:buNone/>
            </a:pPr>
            <a:r>
              <a:rPr lang="fr-FR" sz="3200" kern="150" dirty="0">
                <a:effectLst/>
                <a:latin typeface="Times New Roman" panose="02020603050405020304" pitchFamily="18" charset="0"/>
                <a:ea typeface="Andale Sans UI"/>
                <a:cs typeface="Tahoma" panose="020B0604030504040204" pitchFamily="34" charset="0"/>
              </a:rPr>
              <a:t>Notons qu’il est très supérieur au volume de la 3-sphère (4</a:t>
            </a:r>
            <a:r>
              <a:rPr lang="fr-FR" sz="3200" kern="150" dirty="0">
                <a:effectLst/>
                <a:latin typeface="Times New Roman" panose="02020603050405020304" pitchFamily="18" charset="0"/>
                <a:ea typeface="Andale Sans UI"/>
                <a:cs typeface="Times New Roman" panose="02020603050405020304" pitchFamily="18" charset="0"/>
              </a:rPr>
              <a:t>π</a:t>
            </a:r>
            <a:r>
              <a:rPr lang="fr-FR" sz="3200" kern="150" dirty="0">
                <a:effectLst/>
                <a:latin typeface="Times New Roman" panose="02020603050405020304" pitchFamily="18" charset="0"/>
                <a:ea typeface="Andale Sans UI"/>
                <a:cs typeface="Tahoma" panose="020B0604030504040204" pitchFamily="34" charset="0"/>
              </a:rPr>
              <a:t>R</a:t>
            </a:r>
            <a:r>
              <a:rPr lang="fr-FR" sz="3200" kern="150" baseline="30000" dirty="0">
                <a:effectLst/>
                <a:latin typeface="Times New Roman" panose="02020603050405020304" pitchFamily="18" charset="0"/>
                <a:ea typeface="Andale Sans UI"/>
                <a:cs typeface="Tahoma" panose="020B0604030504040204" pitchFamily="34" charset="0"/>
              </a:rPr>
              <a:t>3</a:t>
            </a:r>
            <a:r>
              <a:rPr lang="fr-FR" sz="3200" kern="150" dirty="0">
                <a:effectLst/>
                <a:latin typeface="Times New Roman" panose="02020603050405020304" pitchFamily="18" charset="0"/>
                <a:ea typeface="Andale Sans UI"/>
                <a:cs typeface="Tahoma" panose="020B0604030504040204" pitchFamily="34" charset="0"/>
              </a:rPr>
              <a:t>/3)</a:t>
            </a:r>
          </a:p>
          <a:p>
            <a:pPr>
              <a:buNone/>
            </a:pPr>
            <a:r>
              <a:rPr lang="fr-FR" sz="3200" kern="150" dirty="0">
                <a:effectLst/>
                <a:latin typeface="Times New Roman" panose="02020603050405020304" pitchFamily="18" charset="0"/>
                <a:ea typeface="Andale Sans UI"/>
                <a:cs typeface="Tahoma" panose="020B0604030504040204" pitchFamily="34" charset="0"/>
              </a:rPr>
              <a:t>Si : u² + x² +y² + z²  &lt;  R², c’est l’intérieur</a:t>
            </a:r>
            <a:r>
              <a:rPr lang="fr-FR" sz="3200" kern="150" dirty="0">
                <a:latin typeface="Times New Roman" panose="02020603050405020304" pitchFamily="18" charset="0"/>
                <a:ea typeface="Andale Sans UI"/>
                <a:cs typeface="Tahoma" panose="020B0604030504040204" pitchFamily="34" charset="0"/>
              </a:rPr>
              <a:t> de la 4-sphère.</a:t>
            </a:r>
            <a:endParaRPr lang="fr-FR" sz="3200" kern="150" dirty="0">
              <a:effectLst/>
              <a:latin typeface="Times New Roman" panose="02020603050405020304" pitchFamily="18" charset="0"/>
              <a:ea typeface="Andale Sans UI"/>
              <a:cs typeface="Tahoma" panose="020B0604030504040204" pitchFamily="34" charset="0"/>
            </a:endParaRPr>
          </a:p>
          <a:p>
            <a:pPr>
              <a:buNone/>
            </a:pPr>
            <a:r>
              <a:rPr lang="fr-FR" sz="3200" kern="150" dirty="0">
                <a:effectLst/>
                <a:latin typeface="Times New Roman" panose="02020603050405020304" pitchFamily="18" charset="0"/>
                <a:ea typeface="Andale Sans UI"/>
                <a:cs typeface="Tahoma" panose="020B0604030504040204" pitchFamily="34" charset="0"/>
              </a:rPr>
              <a:t>Si: u² + x² +y² + z²  &gt; R² , c’est l’extérieur de la 4-sphère.</a:t>
            </a:r>
            <a:endParaRPr lang="fr-FR" sz="3200" kern="150" dirty="0">
              <a:latin typeface="Times New Roman" panose="02020603050405020304" pitchFamily="18" charset="0"/>
              <a:ea typeface="Andale Sans UI"/>
              <a:cs typeface="Tahoma" panose="020B0604030504040204" pitchFamily="34" charset="0"/>
            </a:endParaRPr>
          </a:p>
          <a:p>
            <a:pPr>
              <a:buNone/>
            </a:pPr>
            <a:r>
              <a:rPr lang="fr-FR" sz="3200" kern="150" dirty="0">
                <a:latin typeface="Times New Roman" panose="02020603050405020304" pitchFamily="18" charset="0"/>
                <a:ea typeface="Andale Sans UI"/>
                <a:cs typeface="Tahoma" panose="020B0604030504040204" pitchFamily="34" charset="0"/>
              </a:rPr>
              <a:t>Notons qu’en relativité, du fait de la nature hyperbolique de l’espace-temps, une hypersphère résultera de l’application de la métrique RW.</a:t>
            </a:r>
            <a:endParaRPr lang="fr-FR" sz="32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32606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44382-E9A8-7180-2346-2E8AB1F2FE77}"/>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85970983-A6B0-D4D0-BD40-0D6B52D8E4D9}"/>
                  </a:ext>
                </a:extLst>
              </p:cNvPr>
              <p:cNvSpPr>
                <a:spLocks noGrp="1"/>
              </p:cNvSpPr>
              <p:nvPr>
                <p:ph idx="1"/>
              </p:nvPr>
            </p:nvSpPr>
            <p:spPr>
              <a:xfrm>
                <a:off x="0" y="213360"/>
                <a:ext cx="12192000" cy="6502399"/>
              </a:xfrm>
            </p:spPr>
            <p:txBody>
              <a:bodyPr>
                <a:normAutofit fontScale="92500" lnSpcReduction="20000"/>
              </a:bodyPr>
              <a:lstStyle/>
              <a:p>
                <a:pPr algn="ctr"/>
                <a:r>
                  <a:rPr lang="fr-FR" b="1" dirty="0">
                    <a:latin typeface="Times New Roman" panose="02020603050405020304" pitchFamily="18" charset="0"/>
                    <a:cs typeface="Times New Roman" panose="02020603050405020304" pitchFamily="18" charset="0"/>
                  </a:rPr>
                  <a:t>Calcul de la surface de la sphère 3D</a:t>
                </a:r>
              </a:p>
              <a:p>
                <a14:m>
                  <m:oMath xmlns:m="http://schemas.openxmlformats.org/officeDocument/2006/math">
                    <m:r>
                      <a:rPr lang="fr-FR" b="0" i="1" smtClean="0">
                        <a:latin typeface="Cambria Math" panose="02040503050406030204" pitchFamily="18" charset="0"/>
                        <a:cs typeface="Times New Roman" panose="02020603050405020304" pitchFamily="18" charset="0"/>
                      </a:rPr>
                      <m:t>𝑆</m:t>
                    </m:r>
                    <m:r>
                      <a:rPr lang="fr-FR" b="0" i="1" smtClean="0">
                        <a:latin typeface="Cambria Math" panose="02040503050406030204" pitchFamily="18" charset="0"/>
                        <a:cs typeface="Times New Roman" panose="02020603050405020304" pitchFamily="18" charset="0"/>
                      </a:rPr>
                      <m:t>=</m:t>
                    </m:r>
                    <m:nary>
                      <m:naryPr>
                        <m:ctrlPr>
                          <a:rPr lang="fr-FR" b="0" i="1" smtClean="0">
                            <a:latin typeface="Cambria Math" panose="02040503050406030204" pitchFamily="18" charset="0"/>
                            <a:cs typeface="Times New Roman" panose="02020603050405020304" pitchFamily="18" charset="0"/>
                          </a:rPr>
                        </m:ctrlPr>
                      </m:naryPr>
                      <m:sub>
                        <m:r>
                          <m:rPr>
                            <m:brk m:alnAt="23"/>
                          </m:rPr>
                          <a:rPr lang="fr-FR" b="0" i="1" smtClean="0">
                            <a:latin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b>
                      <m:sup>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2</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𝑅𝑑</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𝜃</m:t>
                        </m:r>
                      </m:e>
                    </m:nary>
                  </m:oMath>
                </a14:m>
                <a:r>
                  <a:rPr lang="fr-FR" dirty="0">
                    <a:latin typeface="Times New Roman" panose="02020603050405020304" pitchFamily="18" charset="0"/>
                    <a:cs typeface="Times New Roman" panose="02020603050405020304" pitchFamily="18" charset="0"/>
                  </a:rPr>
                  <a:t>=</a:t>
                </a:r>
                <a:r>
                  <a:rPr lang="fr-FR" dirty="0">
                    <a:cs typeface="Times New Roman" panose="02020603050405020304" pitchFamily="18" charset="0"/>
                  </a:rPr>
                  <a:t> </a:t>
                </a:r>
                <a14:m>
                  <m:oMath xmlns:m="http://schemas.openxmlformats.org/officeDocument/2006/math">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i="1">
                            <a:latin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𝑅𝑐𝑜𝑠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𝑅</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i="1">
                                <a:latin typeface="Cambria Math" panose="02040503050406030204" pitchFamily="18" charset="0"/>
                                <a:ea typeface="Cambria Math" panose="02040503050406030204" pitchFamily="18" charset="0"/>
                                <a:cs typeface="Times New Roman" panose="02020603050405020304" pitchFamily="18" charset="0"/>
                              </a:rPr>
                              <m:t>𝑐𝑜𝑠</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𝑑</m:t>
                            </m:r>
                            <m:r>
                              <a:rPr lang="fr-FR" i="1">
                                <a:latin typeface="Cambria Math" panose="02040503050406030204" pitchFamily="18" charset="0"/>
                                <a:ea typeface="Cambria Math" panose="02040503050406030204" pitchFamily="18" charset="0"/>
                                <a:cs typeface="Times New Roman" panose="02020603050405020304" pitchFamily="18" charset="0"/>
                              </a:rPr>
                              <m:t>𝜃</m:t>
                            </m:r>
                          </m:e>
                        </m:nary>
                      </m:e>
                    </m:nary>
                  </m:oMath>
                </a14:m>
                <a:r>
                  <a:rPr lang="fr-FR" dirty="0">
                    <a:ea typeface="Cambria Math" panose="02040503050406030204" pitchFamily="18" charset="0"/>
                    <a:cs typeface="Times New Roman" panose="02020603050405020304" pitchFamily="18" charset="0"/>
                  </a:rPr>
                  <a:t> </a:t>
                </a:r>
                <a14:m>
                  <m:oMath xmlns:m="http://schemas.openxmlformats.org/officeDocument/2006/math">
                    <m:r>
                      <a:rPr lang="fr-FR" b="0" i="0" smtClean="0">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i="1">
                        <a:latin typeface="Cambria Math" panose="02040503050406030204" pitchFamily="18" charset="0"/>
                        <a:ea typeface="Cambria Math" panose="02040503050406030204" pitchFamily="18" charset="0"/>
                        <a:cs typeface="Times New Roman" panose="02020603050405020304" pitchFamily="18" charset="0"/>
                      </a:rPr>
                      <m:t>²</m:t>
                    </m:r>
                    <m:sSubSup>
                      <m:sSubSupPr>
                        <m:ctrlPr>
                          <a:rPr lang="fr-FR"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𝑆𝑖𝑛</m:t>
                        </m:r>
                        <m:r>
                          <a:rPr lang="fr-FR" b="0" i="1" smtClean="0">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i="1">
                        <a:latin typeface="Cambria Math" panose="02040503050406030204" pitchFamily="18" charset="0"/>
                        <a:ea typeface="Cambria Math" panose="02040503050406030204" pitchFamily="18" charset="0"/>
                        <a:cs typeface="Times New Roman" panose="02020603050405020304" pitchFamily="18" charset="0"/>
                      </a:rPr>
                      <m:t>²</m:t>
                    </m:r>
                  </m:oMath>
                </a14:m>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Notons que la surface 2D, se conçoit comme un</a:t>
                </a:r>
              </a:p>
              <a:p>
                <a:r>
                  <a:rPr lang="fr-FR" dirty="0">
                    <a:latin typeface="Times New Roman" panose="02020603050405020304" pitchFamily="18" charset="0"/>
                    <a:cs typeface="Times New Roman" panose="02020603050405020304" pitchFamily="18" charset="0"/>
                  </a:rPr>
                  <a:t>empilage dans l’espace 3 D des cercles de rayon</a:t>
                </a:r>
              </a:p>
              <a:p>
                <a:r>
                  <a:rPr lang="fr-FR" dirty="0">
                    <a:latin typeface="Times New Roman" panose="02020603050405020304" pitchFamily="18" charset="0"/>
                    <a:cs typeface="Times New Roman" panose="02020603050405020304" pitchFamily="18" charset="0"/>
                  </a:rPr>
                  <a:t>r, qui sont les lignes (1D) fermées à symétrie</a:t>
                </a:r>
              </a:p>
              <a:p>
                <a:r>
                  <a:rPr lang="fr-FR" dirty="0">
                    <a:latin typeface="Times New Roman" panose="02020603050405020304" pitchFamily="18" charset="0"/>
                    <a:cs typeface="Times New Roman" panose="02020603050405020304" pitchFamily="18" charset="0"/>
                  </a:rPr>
                  <a:t>maximum croissant en cos </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jusqu’à R, puis</a:t>
                </a:r>
              </a:p>
              <a:p>
                <a:r>
                  <a:rPr lang="fr-FR" dirty="0">
                    <a:latin typeface="Times New Roman" panose="02020603050405020304" pitchFamily="18" charset="0"/>
                    <a:cs typeface="Times New Roman" panose="02020603050405020304" pitchFamily="18" charset="0"/>
                  </a:rPr>
                  <a:t> décroissant ensuite selon la même loi.</a:t>
                </a:r>
              </a:p>
              <a:p>
                <a:endParaRPr lang="fr-FR" dirty="0">
                  <a:latin typeface="Times New Roman" panose="02020603050405020304" pitchFamily="18" charset="0"/>
                  <a:cs typeface="Times New Roman" panose="02020603050405020304" pitchFamily="18" charset="0"/>
                </a:endParaRPr>
              </a:p>
              <a:p>
                <a:r>
                  <a:rPr lang="fr-FR" b="1" dirty="0">
                    <a:latin typeface="Times New Roman" panose="02020603050405020304" pitchFamily="18" charset="0"/>
                    <a:cs typeface="Times New Roman" panose="02020603050405020304" pitchFamily="18" charset="0"/>
                  </a:rPr>
                  <a:t>Calcul du volume de la sphère 3D</a:t>
                </a:r>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Ce volume est généré par la surface sphérique</a:t>
                </a:r>
              </a:p>
              <a:p>
                <a:r>
                  <a:rPr lang="fr-FR" dirty="0">
                    <a:solidFill>
                      <a:srgbClr val="00B050"/>
                    </a:solidFill>
                    <a:latin typeface="Times New Roman" panose="02020603050405020304" pitchFamily="18" charset="0"/>
                    <a:cs typeface="Times New Roman" panose="02020603050405020304" pitchFamily="18" charset="0"/>
                  </a:rPr>
                  <a:t>S</a:t>
                </a:r>
                <a:r>
                  <a:rPr lang="fr-FR" dirty="0">
                    <a:latin typeface="Times New Roman" panose="02020603050405020304" pitchFamily="18" charset="0"/>
                    <a:cs typeface="Times New Roman" panose="02020603050405020304" pitchFamily="18" charset="0"/>
                  </a:rPr>
                  <a:t>, </a:t>
                </a:r>
                <a:r>
                  <a:rPr lang="fr-FR" b="1" dirty="0">
                    <a:solidFill>
                      <a:srgbClr val="00B050"/>
                    </a:solidFill>
                    <a:latin typeface="Times New Roman" panose="02020603050405020304" pitchFamily="18" charset="0"/>
                    <a:cs typeface="Times New Roman" panose="02020603050405020304" pitchFamily="18" charset="0"/>
                  </a:rPr>
                  <a:t>en vert </a:t>
                </a:r>
                <a:r>
                  <a:rPr lang="fr-FR" dirty="0">
                    <a:latin typeface="Times New Roman" panose="02020603050405020304" pitchFamily="18" charset="0"/>
                    <a:cs typeface="Times New Roman" panose="02020603050405020304" pitchFamily="18" charset="0"/>
                  </a:rPr>
                  <a:t>qui en croissant de r = 0 à r =R, </a:t>
                </a:r>
              </a:p>
              <a:p>
                <a:r>
                  <a:rPr lang="fr-FR" dirty="0">
                    <a:latin typeface="Times New Roman" panose="02020603050405020304" pitchFamily="18" charset="0"/>
                    <a:cs typeface="Times New Roman" panose="02020603050405020304" pitchFamily="18" charset="0"/>
                  </a:rPr>
                  <a:t>balaie tout le volume intérieur de la sphère.</a:t>
                </a:r>
              </a:p>
              <a:p>
                <a14:m>
                  <m:oMath xmlns:m="http://schemas.openxmlformats.org/officeDocument/2006/math">
                    <m:r>
                      <a:rPr lang="fr-FR" b="0" i="1" smtClean="0">
                        <a:latin typeface="Cambria Math" panose="02040503050406030204" pitchFamily="18" charset="0"/>
                        <a:cs typeface="Times New Roman" panose="02020603050405020304" pitchFamily="18" charset="0"/>
                      </a:rPr>
                      <m:t>𝑉</m:t>
                    </m:r>
                    <m:r>
                      <a:rPr lang="fr-FR" b="0" i="1" smtClean="0">
                        <a:latin typeface="Cambria Math" panose="02040503050406030204" pitchFamily="18" charset="0"/>
                        <a:cs typeface="Times New Roman" panose="02020603050405020304" pitchFamily="18" charset="0"/>
                      </a:rPr>
                      <m:t>=</m:t>
                    </m:r>
                    <m:nary>
                      <m:naryPr>
                        <m:ctrlPr>
                          <a:rPr lang="fr-FR" b="0" i="1" smtClean="0">
                            <a:latin typeface="Cambria Math" panose="02040503050406030204" pitchFamily="18" charset="0"/>
                            <a:cs typeface="Times New Roman" panose="02020603050405020304" pitchFamily="18" charset="0"/>
                          </a:rPr>
                        </m:ctrlPr>
                      </m:naryPr>
                      <m:sub>
                        <m:r>
                          <m:rPr>
                            <m:brk m:alnAt="23"/>
                          </m:rPr>
                          <a:rPr lang="fr-FR" b="0" i="1" smtClean="0">
                            <a:latin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cs typeface="Times New Roman" panose="02020603050405020304" pitchFamily="18" charset="0"/>
                          </a:rPr>
                          <m:t>𝑟</m:t>
                        </m:r>
                      </m:sup>
                      <m:e>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a:latin typeface="Cambria Math" panose="02040503050406030204" pitchFamily="18" charset="0"/>
                                <a:ea typeface="Cambria Math" panose="02040503050406030204" pitchFamily="18" charset="0"/>
                                <a:cs typeface="Times New Roman" panose="02020603050405020304" pitchFamily="18" charset="0"/>
                              </a:rPr>
                              <m:t>2</m:t>
                            </m:r>
                          </m:sup>
                        </m:sSup>
                        <m:r>
                          <a:rPr lang="fr-FR" b="0" i="1" smtClean="0">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m:rPr>
                            <m:nor/>
                          </m:rPr>
                          <a:rPr lang="fr-FR" b="0" i="0" dirty="0" smtClean="0">
                            <a:latin typeface="Times New Roman" panose="02020603050405020304" pitchFamily="18" charset="0"/>
                            <a:cs typeface="Times New Roman" panose="02020603050405020304" pitchFamily="18" charset="0"/>
                          </a:rPr>
                          <m:t>=</m:t>
                        </m:r>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den>
                            </m:f>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sub>
                            <m:r>
                              <a:rPr lang="fr-FR" b="0" i="1" smtClean="0">
                                <a:latin typeface="Cambria Math" panose="02040503050406030204" pitchFamily="18" charset="0"/>
                                <a:ea typeface="Cambria Math" panose="02040503050406030204" pitchFamily="18" charset="0"/>
                                <a:cs typeface="Times New Roman" panose="02020603050405020304" pitchFamily="18" charset="0"/>
                              </a:rPr>
                              <m:t>0</m:t>
                            </m:r>
                          </m:sub>
                          <m:sup>
                            <m:r>
                              <a:rPr lang="fr-FR" b="0" i="1" smtClean="0">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smtClean="0">
                            <a:latin typeface="Cambria Math" panose="02040503050406030204" pitchFamily="18" charset="0"/>
                            <a:ea typeface="Cambria Math" panose="02040503050406030204" pitchFamily="18" charset="0"/>
                            <a:cs typeface="Times New Roman" panose="02020603050405020304" pitchFamily="18" charset="0"/>
                          </a:rPr>
                        </m:ctrlPr>
                      </m:fPr>
                      <m:num>
                        <m:r>
                          <a:rPr lang="fr-FR" i="1" dirty="0">
                            <a:latin typeface="Cambria Math" panose="02040503050406030204" pitchFamily="18" charset="0"/>
                            <a:ea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b="0" i="1" dirty="0" smtClean="0">
                            <a:latin typeface="Cambria Math" panose="02040503050406030204" pitchFamily="18" charset="0"/>
                            <a:ea typeface="Cambria Math" panose="02040503050406030204" pitchFamily="18" charset="0"/>
                            <a:cs typeface="Times New Roman" panose="02020603050405020304" pitchFamily="18" charset="0"/>
                          </a:rPr>
                          <m:t>3</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3</a:t>
                </a:r>
              </a:p>
            </p:txBody>
          </p:sp>
        </mc:Choice>
        <mc:Fallback xmlns="">
          <p:sp>
            <p:nvSpPr>
              <p:cNvPr id="3" name="Espace réservé du contenu 2">
                <a:extLst>
                  <a:ext uri="{FF2B5EF4-FFF2-40B4-BE49-F238E27FC236}">
                    <a16:creationId xmlns:a16="http://schemas.microsoft.com/office/drawing/2014/main" id="{85970983-A6B0-D4D0-BD40-0D6B52D8E4D9}"/>
                  </a:ext>
                </a:extLst>
              </p:cNvPr>
              <p:cNvSpPr>
                <a:spLocks noGrp="1" noRot="1" noChangeAspect="1" noMove="1" noResize="1" noEditPoints="1" noAdjustHandles="1" noChangeArrowheads="1" noChangeShapeType="1" noTextEdit="1"/>
              </p:cNvSpPr>
              <p:nvPr>
                <p:ph idx="1"/>
              </p:nvPr>
            </p:nvSpPr>
            <p:spPr>
              <a:xfrm>
                <a:off x="0" y="213360"/>
                <a:ext cx="12192000" cy="6502399"/>
              </a:xfrm>
              <a:blipFill>
                <a:blip r:embed="rId2"/>
                <a:stretch>
                  <a:fillRect l="-750" t="-2530" r="-50"/>
                </a:stretch>
              </a:blipFill>
            </p:spPr>
            <p:txBody>
              <a:bodyPr/>
              <a:lstStyle/>
              <a:p>
                <a:r>
                  <a:rPr lang="fr-FR">
                    <a:noFill/>
                  </a:rPr>
                  <a:t> </a:t>
                </a:r>
              </a:p>
            </p:txBody>
          </p:sp>
        </mc:Fallback>
      </mc:AlternateContent>
      <p:sp>
        <p:nvSpPr>
          <p:cNvPr id="4" name="Ellipse 3">
            <a:extLst>
              <a:ext uri="{FF2B5EF4-FFF2-40B4-BE49-F238E27FC236}">
                <a16:creationId xmlns:a16="http://schemas.microsoft.com/office/drawing/2014/main" id="{F77E0948-596E-EFBE-FC7C-CF3C0680E222}"/>
              </a:ext>
            </a:extLst>
          </p:cNvPr>
          <p:cNvSpPr/>
          <p:nvPr/>
        </p:nvSpPr>
        <p:spPr>
          <a:xfrm>
            <a:off x="6929120" y="1574800"/>
            <a:ext cx="4460240" cy="43789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13754812-76F1-AB86-0D72-84C01FD469E9}"/>
              </a:ext>
            </a:extLst>
          </p:cNvPr>
          <p:cNvSpPr/>
          <p:nvPr/>
        </p:nvSpPr>
        <p:spPr>
          <a:xfrm>
            <a:off x="7132320" y="2651760"/>
            <a:ext cx="4064000" cy="52832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A1D76D6-4DE4-B942-3B75-E449D27DB1AC}"/>
              </a:ext>
            </a:extLst>
          </p:cNvPr>
          <p:cNvSpPr txBox="1"/>
          <p:nvPr/>
        </p:nvSpPr>
        <p:spPr>
          <a:xfrm>
            <a:off x="8990763" y="3568084"/>
            <a:ext cx="336952" cy="369332"/>
          </a:xfrm>
          <a:prstGeom prst="rect">
            <a:avLst/>
          </a:prstGeom>
          <a:noFill/>
        </p:spPr>
        <p:txBody>
          <a:bodyPr wrap="none" rtlCol="0">
            <a:spAutoFit/>
          </a:bodyPr>
          <a:lstStyle/>
          <a:p>
            <a:r>
              <a:rPr lang="fr-FR" dirty="0"/>
              <a:t>O</a:t>
            </a:r>
          </a:p>
        </p:txBody>
      </p:sp>
      <p:cxnSp>
        <p:nvCxnSpPr>
          <p:cNvPr id="11" name="Connecteur droit 10">
            <a:extLst>
              <a:ext uri="{FF2B5EF4-FFF2-40B4-BE49-F238E27FC236}">
                <a16:creationId xmlns:a16="http://schemas.microsoft.com/office/drawing/2014/main" id="{DC50317A-0982-DF99-7276-09CCB7D54A60}"/>
              </a:ext>
            </a:extLst>
          </p:cNvPr>
          <p:cNvCxnSpPr>
            <a:cxnSpLocks/>
          </p:cNvCxnSpPr>
          <p:nvPr/>
        </p:nvCxnSpPr>
        <p:spPr>
          <a:xfrm flipH="1">
            <a:off x="9171522" y="2873494"/>
            <a:ext cx="2037080" cy="895866"/>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317320FE-8AEF-FE66-4F38-D5BDCD234663}"/>
              </a:ext>
            </a:extLst>
          </p:cNvPr>
          <p:cNvCxnSpPr>
            <a:cxnSpLocks/>
            <a:endCxn id="4" idx="0"/>
          </p:cNvCxnSpPr>
          <p:nvPr/>
        </p:nvCxnSpPr>
        <p:spPr>
          <a:xfrm flipV="1">
            <a:off x="9159240" y="1574800"/>
            <a:ext cx="0" cy="22369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8B329D7B-A3A8-5ACC-C6E3-544F9D91097D}"/>
              </a:ext>
            </a:extLst>
          </p:cNvPr>
          <p:cNvCxnSpPr/>
          <p:nvPr/>
        </p:nvCxnSpPr>
        <p:spPr>
          <a:xfrm flipV="1">
            <a:off x="9159240" y="2903974"/>
            <a:ext cx="2049362" cy="11946"/>
          </a:xfrm>
          <a:prstGeom prst="line">
            <a:avLst/>
          </a:prstGeom>
        </p:spPr>
        <p:style>
          <a:lnRef idx="1">
            <a:schemeClr val="accent1"/>
          </a:lnRef>
          <a:fillRef idx="0">
            <a:schemeClr val="accent1"/>
          </a:fillRef>
          <a:effectRef idx="0">
            <a:schemeClr val="accent1"/>
          </a:effectRef>
          <a:fontRef idx="minor">
            <a:schemeClr val="tx1"/>
          </a:fontRef>
        </p:style>
      </p:cxnSp>
      <p:sp>
        <p:nvSpPr>
          <p:cNvPr id="22" name="Arc 21">
            <a:extLst>
              <a:ext uri="{FF2B5EF4-FFF2-40B4-BE49-F238E27FC236}">
                <a16:creationId xmlns:a16="http://schemas.microsoft.com/office/drawing/2014/main" id="{CF9E89FE-B933-0343-FF53-A388E8FD1317}"/>
              </a:ext>
            </a:extLst>
          </p:cNvPr>
          <p:cNvSpPr/>
          <p:nvPr/>
        </p:nvSpPr>
        <p:spPr>
          <a:xfrm>
            <a:off x="9085380" y="3654305"/>
            <a:ext cx="777710" cy="248921"/>
          </a:xfrm>
          <a:prstGeom prst="arc">
            <a:avLst>
              <a:gd name="adj1" fmla="val 16200000"/>
              <a:gd name="adj2" fmla="val 38041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ZoneTexte 22">
            <a:extLst>
              <a:ext uri="{FF2B5EF4-FFF2-40B4-BE49-F238E27FC236}">
                <a16:creationId xmlns:a16="http://schemas.microsoft.com/office/drawing/2014/main" id="{BD73CA1D-6AAC-3571-5FC1-F07D5925D7F8}"/>
              </a:ext>
            </a:extLst>
          </p:cNvPr>
          <p:cNvSpPr txBox="1"/>
          <p:nvPr/>
        </p:nvSpPr>
        <p:spPr>
          <a:xfrm>
            <a:off x="9887520" y="3459480"/>
            <a:ext cx="336952" cy="369332"/>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θ</a:t>
            </a:r>
            <a:endParaRPr lang="fr-FR" dirty="0"/>
          </a:p>
        </p:txBody>
      </p:sp>
      <p:sp>
        <p:nvSpPr>
          <p:cNvPr id="24" name="ZoneTexte 23">
            <a:extLst>
              <a:ext uri="{FF2B5EF4-FFF2-40B4-BE49-F238E27FC236}">
                <a16:creationId xmlns:a16="http://schemas.microsoft.com/office/drawing/2014/main" id="{51712BB0-8D45-80EA-FCB1-320F2DDEB7A1}"/>
              </a:ext>
            </a:extLst>
          </p:cNvPr>
          <p:cNvSpPr txBox="1"/>
          <p:nvPr/>
        </p:nvSpPr>
        <p:spPr>
          <a:xfrm>
            <a:off x="8814524" y="2724387"/>
            <a:ext cx="427556" cy="369332"/>
          </a:xfrm>
          <a:prstGeom prst="rect">
            <a:avLst/>
          </a:prstGeom>
          <a:noFill/>
        </p:spPr>
        <p:txBody>
          <a:bodyPr wrap="square" rtlCol="0">
            <a:spAutoFit/>
          </a:bodyPr>
          <a:lstStyle/>
          <a:p>
            <a:r>
              <a:rPr lang="fr-FR" dirty="0"/>
              <a:t>O’</a:t>
            </a:r>
          </a:p>
        </p:txBody>
      </p:sp>
      <p:sp>
        <p:nvSpPr>
          <p:cNvPr id="26" name="ZoneTexte 25">
            <a:extLst>
              <a:ext uri="{FF2B5EF4-FFF2-40B4-BE49-F238E27FC236}">
                <a16:creationId xmlns:a16="http://schemas.microsoft.com/office/drawing/2014/main" id="{2EA8FE31-B4A2-126C-99FD-A320AE574783}"/>
              </a:ext>
            </a:extLst>
          </p:cNvPr>
          <p:cNvSpPr txBox="1"/>
          <p:nvPr/>
        </p:nvSpPr>
        <p:spPr>
          <a:xfrm>
            <a:off x="11510122" y="2627868"/>
            <a:ext cx="229438" cy="369332"/>
          </a:xfrm>
          <a:prstGeom prst="rect">
            <a:avLst/>
          </a:prstGeom>
          <a:noFill/>
        </p:spPr>
        <p:txBody>
          <a:bodyPr wrap="square" rtlCol="0">
            <a:spAutoFit/>
          </a:bodyPr>
          <a:lstStyle/>
          <a:p>
            <a:r>
              <a:rPr lang="fr-FR" dirty="0"/>
              <a:t>M</a:t>
            </a:r>
          </a:p>
        </p:txBody>
      </p:sp>
      <p:sp>
        <p:nvSpPr>
          <p:cNvPr id="27" name="ZoneTexte 26">
            <a:extLst>
              <a:ext uri="{FF2B5EF4-FFF2-40B4-BE49-F238E27FC236}">
                <a16:creationId xmlns:a16="http://schemas.microsoft.com/office/drawing/2014/main" id="{8E982796-AEBF-A971-97AF-DB2FAE4CE0FB}"/>
              </a:ext>
            </a:extLst>
          </p:cNvPr>
          <p:cNvSpPr txBox="1"/>
          <p:nvPr/>
        </p:nvSpPr>
        <p:spPr>
          <a:xfrm>
            <a:off x="9838898" y="2643109"/>
            <a:ext cx="290622" cy="369332"/>
          </a:xfrm>
          <a:prstGeom prst="rect">
            <a:avLst/>
          </a:prstGeom>
          <a:noFill/>
        </p:spPr>
        <p:txBody>
          <a:bodyPr wrap="square" rtlCol="0">
            <a:spAutoFit/>
          </a:bodyPr>
          <a:lstStyle/>
          <a:p>
            <a:r>
              <a:rPr lang="fr-FR" dirty="0"/>
              <a:t>r</a:t>
            </a:r>
          </a:p>
        </p:txBody>
      </p:sp>
      <p:cxnSp>
        <p:nvCxnSpPr>
          <p:cNvPr id="29" name="Connecteur droit 28">
            <a:extLst>
              <a:ext uri="{FF2B5EF4-FFF2-40B4-BE49-F238E27FC236}">
                <a16:creationId xmlns:a16="http://schemas.microsoft.com/office/drawing/2014/main" id="{1981D084-19CE-AF30-6CEB-5DA3C6F0AEF1}"/>
              </a:ext>
            </a:extLst>
          </p:cNvPr>
          <p:cNvCxnSpPr>
            <a:endCxn id="4" idx="6"/>
          </p:cNvCxnSpPr>
          <p:nvPr/>
        </p:nvCxnSpPr>
        <p:spPr>
          <a:xfrm flipV="1">
            <a:off x="9159240" y="3764280"/>
            <a:ext cx="2230120" cy="4750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86F854C3-34BE-5974-80E8-D6499B21FB4D}"/>
              </a:ext>
            </a:extLst>
          </p:cNvPr>
          <p:cNvCxnSpPr>
            <a:cxnSpLocks/>
            <a:stCxn id="6" idx="6"/>
          </p:cNvCxnSpPr>
          <p:nvPr/>
        </p:nvCxnSpPr>
        <p:spPr>
          <a:xfrm>
            <a:off x="11196320" y="2915920"/>
            <a:ext cx="12282" cy="883920"/>
          </a:xfrm>
          <a:prstGeom prst="line">
            <a:avLst/>
          </a:prstGeom>
        </p:spPr>
        <p:style>
          <a:lnRef idx="1">
            <a:schemeClr val="accent1"/>
          </a:lnRef>
          <a:fillRef idx="0">
            <a:schemeClr val="accent1"/>
          </a:fillRef>
          <a:effectRef idx="0">
            <a:schemeClr val="accent1"/>
          </a:effectRef>
          <a:fontRef idx="minor">
            <a:schemeClr val="tx1"/>
          </a:fontRef>
        </p:style>
      </p:cxnSp>
      <p:sp>
        <p:nvSpPr>
          <p:cNvPr id="32" name="Ellipse 31">
            <a:extLst>
              <a:ext uri="{FF2B5EF4-FFF2-40B4-BE49-F238E27FC236}">
                <a16:creationId xmlns:a16="http://schemas.microsoft.com/office/drawing/2014/main" id="{7B83D1C7-CFB9-2C93-F21B-844084080F77}"/>
              </a:ext>
            </a:extLst>
          </p:cNvPr>
          <p:cNvSpPr/>
          <p:nvPr/>
        </p:nvSpPr>
        <p:spPr>
          <a:xfrm>
            <a:off x="7132320" y="2560320"/>
            <a:ext cx="4064000" cy="52832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5" name="Connecteur droit 34">
            <a:extLst>
              <a:ext uri="{FF2B5EF4-FFF2-40B4-BE49-F238E27FC236}">
                <a16:creationId xmlns:a16="http://schemas.microsoft.com/office/drawing/2014/main" id="{2CD08CAE-5F72-CA07-050A-47A233380307}"/>
              </a:ext>
            </a:extLst>
          </p:cNvPr>
          <p:cNvCxnSpPr>
            <a:cxnSpLocks/>
          </p:cNvCxnSpPr>
          <p:nvPr/>
        </p:nvCxnSpPr>
        <p:spPr>
          <a:xfrm flipH="1">
            <a:off x="9208460" y="2804398"/>
            <a:ext cx="1995996" cy="96444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692A2D02-8C99-009A-EBF6-32AE84C5AE29}"/>
              </a:ext>
            </a:extLst>
          </p:cNvPr>
          <p:cNvSpPr txBox="1"/>
          <p:nvPr/>
        </p:nvSpPr>
        <p:spPr>
          <a:xfrm>
            <a:off x="11153894" y="2638028"/>
            <a:ext cx="424903" cy="369332"/>
          </a:xfrm>
          <a:prstGeom prst="rect">
            <a:avLst/>
          </a:prstGeom>
          <a:noFill/>
        </p:spPr>
        <p:txBody>
          <a:bodyPr wrap="square" rtlCol="0">
            <a:spAutoFit/>
          </a:bodyPr>
          <a:lstStyle/>
          <a:p>
            <a:r>
              <a:rPr lang="fr-FR" dirty="0">
                <a:solidFill>
                  <a:srgbClr val="FF0000"/>
                </a:solidFill>
                <a:latin typeface="Times New Roman" panose="02020603050405020304" pitchFamily="18" charset="0"/>
                <a:cs typeface="Times New Roman" panose="02020603050405020304" pitchFamily="18" charset="0"/>
              </a:rPr>
              <a:t>d</a:t>
            </a:r>
            <a:r>
              <a:rPr lang="el-GR" dirty="0">
                <a:solidFill>
                  <a:srgbClr val="FF0000"/>
                </a:solidFill>
                <a:latin typeface="Times New Roman" panose="02020603050405020304" pitchFamily="18" charset="0"/>
                <a:cs typeface="Times New Roman" panose="02020603050405020304" pitchFamily="18" charset="0"/>
              </a:rPr>
              <a:t>θ</a:t>
            </a:r>
            <a:endParaRPr lang="fr-FR" dirty="0">
              <a:solidFill>
                <a:srgbClr val="FF0000"/>
              </a:solidFill>
            </a:endParaRPr>
          </a:p>
        </p:txBody>
      </p:sp>
      <p:sp>
        <p:nvSpPr>
          <p:cNvPr id="40" name="ZoneTexte 39">
            <a:extLst>
              <a:ext uri="{FF2B5EF4-FFF2-40B4-BE49-F238E27FC236}">
                <a16:creationId xmlns:a16="http://schemas.microsoft.com/office/drawing/2014/main" id="{11239D27-F4D9-7F7A-7C2E-A387AAE69436}"/>
              </a:ext>
            </a:extLst>
          </p:cNvPr>
          <p:cNvSpPr txBox="1"/>
          <p:nvPr/>
        </p:nvSpPr>
        <p:spPr>
          <a:xfrm>
            <a:off x="9121318" y="1627862"/>
            <a:ext cx="348958" cy="369332"/>
          </a:xfrm>
          <a:prstGeom prst="rect">
            <a:avLst/>
          </a:prstGeom>
          <a:noFill/>
        </p:spPr>
        <p:txBody>
          <a:bodyPr wrap="square" rtlCol="0">
            <a:spAutoFit/>
          </a:bodyPr>
          <a:lstStyle/>
          <a:p>
            <a:r>
              <a:rPr lang="fr-FR" dirty="0"/>
              <a:t>R</a:t>
            </a:r>
          </a:p>
        </p:txBody>
      </p:sp>
      <p:sp>
        <p:nvSpPr>
          <p:cNvPr id="41" name="Ellipse 40">
            <a:extLst>
              <a:ext uri="{FF2B5EF4-FFF2-40B4-BE49-F238E27FC236}">
                <a16:creationId xmlns:a16="http://schemas.microsoft.com/office/drawing/2014/main" id="{97DD9088-8487-E4B3-8BC4-B138AE700E4A}"/>
              </a:ext>
            </a:extLst>
          </p:cNvPr>
          <p:cNvSpPr/>
          <p:nvPr/>
        </p:nvSpPr>
        <p:spPr>
          <a:xfrm>
            <a:off x="8649773" y="3329701"/>
            <a:ext cx="1049800" cy="981472"/>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2" name="ZoneTexte 61">
            <a:extLst>
              <a:ext uri="{FF2B5EF4-FFF2-40B4-BE49-F238E27FC236}">
                <a16:creationId xmlns:a16="http://schemas.microsoft.com/office/drawing/2014/main" id="{6228C814-CB49-8B10-0151-425E37EC12D8}"/>
              </a:ext>
            </a:extLst>
          </p:cNvPr>
          <p:cNvSpPr txBox="1"/>
          <p:nvPr/>
        </p:nvSpPr>
        <p:spPr>
          <a:xfrm>
            <a:off x="8957743" y="3801387"/>
            <a:ext cx="427556" cy="369332"/>
          </a:xfrm>
          <a:prstGeom prst="rect">
            <a:avLst/>
          </a:prstGeom>
          <a:noFill/>
        </p:spPr>
        <p:txBody>
          <a:bodyPr wrap="square" rtlCol="0">
            <a:spAutoFit/>
          </a:bodyPr>
          <a:lstStyle/>
          <a:p>
            <a:r>
              <a:rPr lang="fr-FR" b="1" dirty="0">
                <a:solidFill>
                  <a:srgbClr val="00B050"/>
                </a:solidFill>
              </a:rPr>
              <a:t>S</a:t>
            </a:r>
          </a:p>
        </p:txBody>
      </p:sp>
      <p:sp>
        <p:nvSpPr>
          <p:cNvPr id="2" name="Ellipse 1">
            <a:extLst>
              <a:ext uri="{FF2B5EF4-FFF2-40B4-BE49-F238E27FC236}">
                <a16:creationId xmlns:a16="http://schemas.microsoft.com/office/drawing/2014/main" id="{8B1BB308-03A1-C421-CAAA-009D8A141988}"/>
              </a:ext>
            </a:extLst>
          </p:cNvPr>
          <p:cNvSpPr/>
          <p:nvPr/>
        </p:nvSpPr>
        <p:spPr>
          <a:xfrm>
            <a:off x="8250329" y="2993341"/>
            <a:ext cx="1795500" cy="167931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llipse 6">
            <a:extLst>
              <a:ext uri="{FF2B5EF4-FFF2-40B4-BE49-F238E27FC236}">
                <a16:creationId xmlns:a16="http://schemas.microsoft.com/office/drawing/2014/main" id="{F80726B2-5E6B-E550-B41B-678265C9943E}"/>
              </a:ext>
            </a:extLst>
          </p:cNvPr>
          <p:cNvSpPr/>
          <p:nvPr/>
        </p:nvSpPr>
        <p:spPr>
          <a:xfrm>
            <a:off x="7660640" y="2367280"/>
            <a:ext cx="3083240" cy="2915919"/>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a:extLst>
              <a:ext uri="{FF2B5EF4-FFF2-40B4-BE49-F238E27FC236}">
                <a16:creationId xmlns:a16="http://schemas.microsoft.com/office/drawing/2014/main" id="{FCB4776D-CC42-F66E-8062-AB24379F21B0}"/>
              </a:ext>
            </a:extLst>
          </p:cNvPr>
          <p:cNvSpPr/>
          <p:nvPr/>
        </p:nvSpPr>
        <p:spPr>
          <a:xfrm>
            <a:off x="6947416" y="1627862"/>
            <a:ext cx="4460239" cy="4325897"/>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87244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animBg="1"/>
      <p:bldP spid="62" grpId="0"/>
      <p:bldP spid="2"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C6991-D641-76F1-0FF5-8CA1978D4AA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E25364D-11A5-D41B-AACB-D5E810F47873}"/>
              </a:ext>
            </a:extLst>
          </p:cNvPr>
          <p:cNvSpPr>
            <a:spLocks noGrp="1"/>
          </p:cNvSpPr>
          <p:nvPr>
            <p:ph type="title"/>
          </p:nvPr>
        </p:nvSpPr>
        <p:spPr>
          <a:xfrm>
            <a:off x="81280" y="1"/>
            <a:ext cx="12110720" cy="802640"/>
          </a:xfrm>
        </p:spPr>
        <p:txBody>
          <a:bodyPr/>
          <a:lstStyle/>
          <a:p>
            <a:r>
              <a:rPr lang="fr-FR" dirty="0">
                <a:latin typeface="Times New Roman" panose="02020603050405020304" pitchFamily="18" charset="0"/>
                <a:cs typeface="Times New Roman" panose="02020603050405020304" pitchFamily="18" charset="0"/>
              </a:rPr>
              <a:t>La sphère comme paradigme pour l’hypersphère 3D</a:t>
            </a: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3A1579BD-77CC-03CD-9459-21E84B7278CA}"/>
                  </a:ext>
                </a:extLst>
              </p:cNvPr>
              <p:cNvSpPr>
                <a:spLocks noGrp="1"/>
              </p:cNvSpPr>
              <p:nvPr>
                <p:ph idx="1"/>
              </p:nvPr>
            </p:nvSpPr>
            <p:spPr>
              <a:xfrm>
                <a:off x="81280" y="955040"/>
                <a:ext cx="11968480" cy="5902959"/>
              </a:xfrm>
            </p:spPr>
            <p:txBody>
              <a:bodyPr>
                <a:normAutofit lnSpcReduction="10000"/>
              </a:bodyPr>
              <a:lstStyle/>
              <a:p>
                <a:pPr algn="ctr"/>
                <a:r>
                  <a:rPr lang="fr-FR" dirty="0">
                    <a:latin typeface="Times New Roman" panose="02020603050405020304" pitchFamily="18" charset="0"/>
                    <a:cs typeface="Times New Roman" panose="02020603050405020304" pitchFamily="18" charset="0"/>
                  </a:rPr>
                  <a:t>Calcul de la surface de la sphère 4D (hypersphère 3D)</a:t>
                </a:r>
              </a:p>
              <a:p>
                <a:r>
                  <a:rPr lang="fr-FR" dirty="0">
                    <a:latin typeface="Times New Roman" panose="02020603050405020304" pitchFamily="18" charset="0"/>
                    <a:cs typeface="Times New Roman" panose="02020603050405020304" pitchFamily="18" charset="0"/>
                  </a:rPr>
                  <a:t>Nous allons faire le même calcul que pour la sphère mais en considérant des sphères de rayon r = R cos</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 (2d) au lieu des cercles (1D) de rayon r = </a:t>
                </a:r>
                <a:r>
                  <a:rPr lang="fr-FR" dirty="0" err="1">
                    <a:latin typeface="Times New Roman" panose="02020603050405020304" pitchFamily="18" charset="0"/>
                    <a:cs typeface="Times New Roman" panose="02020603050405020304" pitchFamily="18" charset="0"/>
                  </a:rPr>
                  <a:t>Rcos</a:t>
                </a:r>
                <a:r>
                  <a:rPr lang="el-GR" dirty="0">
                    <a:latin typeface="Times New Roman" panose="02020603050405020304" pitchFamily="18" charset="0"/>
                    <a:cs typeface="Times New Roman" panose="02020603050405020304" pitchFamily="18" charset="0"/>
                  </a:rPr>
                  <a:t>θ</a:t>
                </a:r>
                <a:r>
                  <a:rPr lang="fr-FR" dirty="0">
                    <a:latin typeface="Times New Roman" panose="02020603050405020304" pitchFamily="18" charset="0"/>
                    <a:cs typeface="Times New Roman" panose="02020603050405020304" pitchFamily="18" charset="0"/>
                  </a:rPr>
                  <a:t>.</a:t>
                </a:r>
              </a:p>
              <a:p>
                <a:r>
                  <a:rPr lang="fr-FR" dirty="0">
                    <a:latin typeface="Times New Roman" panose="02020603050405020304" pitchFamily="18" charset="0"/>
                    <a:cs typeface="Times New Roman" panose="02020603050405020304" pitchFamily="18" charset="0"/>
                  </a:rPr>
                  <a:t>En effet avec une dimension supplémentaire ce sont les surfaces 2D à symétrie maximum, les hypersphères 2D, que nous allons considérer comme les sections de l’hypersphère à « empiler » dans l’espace 4D.</a:t>
                </a:r>
              </a:p>
              <a:p>
                <a:r>
                  <a:rPr lang="fr-FR" dirty="0">
                    <a:latin typeface="Times New Roman" panose="02020603050405020304" pitchFamily="18" charset="0"/>
                    <a:cs typeface="Times New Roman" panose="02020603050405020304" pitchFamily="18" charset="0"/>
                  </a:rPr>
                  <a:t>Cela donne:  </a:t>
                </a:r>
                <a14:m>
                  <m:oMath xmlns:m="http://schemas.openxmlformats.org/officeDocument/2006/math">
                    <m:r>
                      <a:rPr lang="fr-FR" i="1">
                        <a:latin typeface="Cambria Math" panose="02040503050406030204" pitchFamily="18" charset="0"/>
                        <a:cs typeface="Times New Roman" panose="02020603050405020304" pitchFamily="18" charset="0"/>
                      </a:rPr>
                      <m:t>𝑆</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sSup>
                          <m:sSupPr>
                            <m:ctrlPr>
                              <a:rPr lang="fr-FR" b="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sup>
                        </m:sSup>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e>
                    </m:nary>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e>
                        <m:r>
                          <a:rPr lang="fr-FR" b="0" i="1" smtClean="0">
                            <a:latin typeface="Cambria Math" panose="02040503050406030204" pitchFamily="18" charset="0"/>
                            <a:cs typeface="Times New Roman" panose="02020603050405020304" pitchFamily="18" charset="0"/>
                          </a:rPr>
                          <m:t>4</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𝑅𝑑</m:t>
                        </m:r>
                        <m:r>
                          <a:rPr lang="fr-FR" i="1">
                            <a:latin typeface="Cambria Math" panose="02040503050406030204" pitchFamily="18" charset="0"/>
                            <a:ea typeface="Cambria Math" panose="02040503050406030204" pitchFamily="18" charset="0"/>
                            <a:cs typeface="Times New Roman" panose="02020603050405020304" pitchFamily="18" charset="0"/>
                          </a:rPr>
                          <m:t>𝜃</m:t>
                        </m:r>
                        <m:r>
                          <a:rPr lang="fr-FR" i="1">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m:t>
                            </m:r>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b>
                          <m:sup>
                            <m:f>
                              <m:fPr>
                                <m:ctrlPr>
                                  <a:rPr lang="fr-FR" i="1">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num>
                              <m:den>
                                <m:r>
                                  <a:rPr lang="fr-FR" i="1">
                                    <a:latin typeface="Cambria Math" panose="02040503050406030204" pitchFamily="18" charset="0"/>
                                    <a:ea typeface="Cambria Math" panose="02040503050406030204" pitchFamily="18" charset="0"/>
                                    <a:cs typeface="Times New Roman" panose="02020603050405020304" pitchFamily="18" charset="0"/>
                                  </a:rPr>
                                  <m:t>2</m:t>
                                </m:r>
                              </m:den>
                            </m:f>
                          </m:sup>
                          <m:e>
                            <m:r>
                              <a:rPr lang="fr-FR"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1+</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𝑐𝑜𝑠</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𝑑</m:t>
                            </m:r>
                            <m:r>
                              <a:rPr lang="fr-FR" i="1">
                                <a:latin typeface="Cambria Math" panose="02040503050406030204" pitchFamily="18" charset="0"/>
                                <a:ea typeface="Cambria Math" panose="02040503050406030204" pitchFamily="18" charset="0"/>
                                <a:cs typeface="Times New Roman" panose="02020603050405020304" pitchFamily="18" charset="0"/>
                              </a:rPr>
                              <m:t>𝜃</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 </m:t>
                        </m:r>
                      </m:e>
                    </m:nary>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i="1">
                            <a:latin typeface="Cambria Math" panose="02040503050406030204" pitchFamily="18" charset="0"/>
                            <a:ea typeface="Cambria Math" panose="02040503050406030204" pitchFamily="18" charset="0"/>
                            <a:cs typeface="Times New Roman" panose="02020603050405020304" pitchFamily="18" charset="0"/>
                          </a:rPr>
                          <m:t>[</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b="0" i="1" smtClean="0">
                            <a:latin typeface="Cambria Math" panose="02040503050406030204" pitchFamily="18" charset="0"/>
                            <a:ea typeface="Cambria Math" panose="02040503050406030204" pitchFamily="18" charset="0"/>
                            <a:cs typeface="Times New Roman" panose="02020603050405020304" pitchFamily="18" charset="0"/>
                          </a:rPr>
                          <m:t>+</m:t>
                        </m:r>
                        <m:r>
                          <a:rPr lang="fr-FR" b="0" i="1" smtClean="0">
                            <a:latin typeface="Cambria Math" panose="02040503050406030204" pitchFamily="18" charset="0"/>
                            <a:ea typeface="Cambria Math" panose="02040503050406030204" pitchFamily="18" charset="0"/>
                            <a:cs typeface="Times New Roman" panose="02020603050405020304" pitchFamily="18" charset="0"/>
                          </a:rPr>
                          <m:t>𝑠𝑖𝑛</m:t>
                        </m:r>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r>
                          <m:rPr>
                            <m:sty m:val="p"/>
                          </m:rPr>
                          <a:rPr lang="el-GR" b="0" i="1" smtClean="0">
                            <a:latin typeface="Cambria Math" panose="02040503050406030204" pitchFamily="18" charset="0"/>
                            <a:ea typeface="Cambria Math" panose="02040503050406030204" pitchFamily="18" charset="0"/>
                            <a:cs typeface="Times New Roman" panose="02020603050405020304" pitchFamily="18" charset="0"/>
                          </a:rPr>
                          <m:t>θ</m:t>
                        </m:r>
                        <m:r>
                          <a:rPr lang="fr-FR" i="1">
                            <a:latin typeface="Cambria Math" panose="02040503050406030204" pitchFamily="18" charset="0"/>
                            <a:ea typeface="Cambria Math" panose="02040503050406030204" pitchFamily="18" charset="0"/>
                            <a:cs typeface="Times New Roman" panose="02020603050405020304" pitchFamily="18" charset="0"/>
                          </a:rPr>
                          <m:t>]</m:t>
                        </m:r>
                      </m:e>
                      <m:sub>
                        <m:r>
                          <m:rPr>
                            <m:brk m:alnAt="23"/>
                          </m:rPr>
                          <a:rPr lang="fr-FR" i="1">
                            <a:latin typeface="Cambria Math" panose="02040503050406030204" pitchFamily="18" charset="0"/>
                            <a:cs typeface="Times New Roman" panose="02020603050405020304" pitchFamily="18" charset="0"/>
                          </a:rPr>
                          <m:t>−</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b>
                      <m:sup>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i="1">
                            <a:latin typeface="Cambria Math" panose="02040503050406030204" pitchFamily="18" charset="0"/>
                            <a:ea typeface="Cambria Math" panose="02040503050406030204" pitchFamily="18" charset="0"/>
                            <a:cs typeface="Times New Roman" panose="02020603050405020304" pitchFamily="18" charset="0"/>
                          </a:rPr>
                          <m:t>/2</m:t>
                        </m:r>
                      </m:sup>
                    </m:sSubSup>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𝑅</m:t>
                    </m:r>
                    <m:r>
                      <a:rPr lang="fr-FR" b="0" i="1" baseline="30000" smtClean="0">
                        <a:latin typeface="Cambria Math" panose="02040503050406030204" pitchFamily="18" charset="0"/>
                        <a:ea typeface="Cambria Math" panose="02040503050406030204" pitchFamily="18" charset="0"/>
                        <a:cs typeface="Times New Roman" panose="02020603050405020304" pitchFamily="18" charset="0"/>
                      </a:rPr>
                      <m:t>3</m:t>
                    </m:r>
                  </m:oMath>
                </a14:m>
                <a:endParaRPr lang="fr-FR" baseline="30000" dirty="0">
                  <a:latin typeface="Times New Roman" panose="02020603050405020304" pitchFamily="18" charset="0"/>
                  <a:cs typeface="Times New Roman" panose="02020603050405020304" pitchFamily="18" charset="0"/>
                </a:endParaRPr>
              </a:p>
              <a:p>
                <a:pPr algn="ctr"/>
                <a:r>
                  <a:rPr lang="fr-FR" dirty="0">
                    <a:latin typeface="Times New Roman" panose="02020603050405020304" pitchFamily="18" charset="0"/>
                    <a:cs typeface="Times New Roman" panose="02020603050405020304" pitchFamily="18" charset="0"/>
                  </a:rPr>
                  <a:t>Calcul du volume de la sphère 4D</a:t>
                </a:r>
              </a:p>
              <a:p>
                <a:r>
                  <a:rPr lang="fr-FR" dirty="0">
                    <a:latin typeface="Times New Roman" panose="02020603050405020304" pitchFamily="18" charset="0"/>
                    <a:cs typeface="Times New Roman" panose="02020603050405020304" pitchFamily="18" charset="0"/>
                  </a:rPr>
                  <a:t>On procède comme précédemment en intégrant, l’hypersphère de r = 0 à R. Le calcul sans difficulté donne:</a:t>
                </a:r>
                <a:r>
                  <a:rPr lang="fr-FR" kern="150" dirty="0">
                    <a:latin typeface="Times New Roman" panose="02020603050405020304" pitchFamily="18" charset="0"/>
                    <a:ea typeface="Andale Sans UI"/>
                    <a:cs typeface="Tahoma" panose="020B0604030504040204" pitchFamily="34" charset="0"/>
                  </a:rPr>
                  <a:t>  </a:t>
                </a:r>
                <a14:m>
                  <m:oMath xmlns:m="http://schemas.openxmlformats.org/officeDocument/2006/math">
                    <m:r>
                      <a:rPr lang="fr-FR" i="1">
                        <a:latin typeface="Cambria Math" panose="02040503050406030204" pitchFamily="18" charset="0"/>
                        <a:cs typeface="Times New Roman" panose="02020603050405020304" pitchFamily="18" charset="0"/>
                      </a:rPr>
                      <m:t>𝑉</m:t>
                    </m:r>
                    <m:r>
                      <a:rPr lang="fr-FR" i="1">
                        <a:latin typeface="Cambria Math" panose="02040503050406030204" pitchFamily="18" charset="0"/>
                        <a:cs typeface="Times New Roman" panose="02020603050405020304" pitchFamily="18" charset="0"/>
                      </a:rPr>
                      <m:t>=</m:t>
                    </m:r>
                    <m:nary>
                      <m:naryPr>
                        <m:ctrlPr>
                          <a:rPr lang="fr-FR" i="1">
                            <a:latin typeface="Cambria Math" panose="02040503050406030204" pitchFamily="18" charset="0"/>
                            <a:cs typeface="Times New Roman" panose="02020603050405020304" pitchFamily="18" charset="0"/>
                          </a:rPr>
                        </m:ctrlPr>
                      </m:naryPr>
                      <m:sub>
                        <m:r>
                          <m:rPr>
                            <m:brk m:alnAt="23"/>
                          </m:rPr>
                          <a:rPr lang="fr-FR" i="1">
                            <a:latin typeface="Cambria Math" panose="02040503050406030204" pitchFamily="18" charset="0"/>
                            <a:cs typeface="Times New Roman" panose="02020603050405020304" pitchFamily="18" charset="0"/>
                          </a:rPr>
                          <m:t>0</m:t>
                        </m:r>
                      </m:sub>
                      <m:sup>
                        <m:r>
                          <a:rPr lang="fr-FR" i="1">
                            <a:latin typeface="Cambria Math" panose="02040503050406030204" pitchFamily="18" charset="0"/>
                            <a:cs typeface="Times New Roman" panose="02020603050405020304" pitchFamily="18" charset="0"/>
                          </a:rPr>
                          <m:t>𝑟</m:t>
                        </m:r>
                      </m:sup>
                      <m:e>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3</m:t>
                            </m:r>
                          </m:sup>
                        </m:sSup>
                        <m:r>
                          <a:rPr lang="fr-FR" i="1">
                            <a:latin typeface="Cambria Math" panose="02040503050406030204" pitchFamily="18" charset="0"/>
                            <a:ea typeface="Cambria Math" panose="02040503050406030204" pitchFamily="18" charset="0"/>
                            <a:cs typeface="Times New Roman" panose="02020603050405020304" pitchFamily="18" charset="0"/>
                          </a:rPr>
                          <m:t>𝑑𝑟</m:t>
                        </m:r>
                        <m:r>
                          <m:rPr>
                            <m:nor/>
                          </m:rPr>
                          <a:rPr lang="fr-FR" dirty="0">
                            <a:latin typeface="Times New Roman" panose="02020603050405020304" pitchFamily="18" charset="0"/>
                            <a:cs typeface="Times New Roman" panose="02020603050405020304" pitchFamily="18" charset="0"/>
                          </a:rPr>
                          <m:t> =</m:t>
                        </m:r>
                        <m:r>
                          <a:rPr lang="fr-FR" b="0" i="1" dirty="0" smtClean="0">
                            <a:latin typeface="Cambria Math" panose="02040503050406030204" pitchFamily="18" charset="0"/>
                            <a:ea typeface="Cambria Math" panose="02040503050406030204" pitchFamily="18" charset="0"/>
                            <a:cs typeface="Times New Roman" panose="02020603050405020304" pitchFamily="18" charset="0"/>
                          </a:rPr>
                          <m:t>2</m:t>
                        </m:r>
                        <m:r>
                          <a:rPr lang="fr-FR" i="1">
                            <a:latin typeface="Cambria Math" panose="02040503050406030204" pitchFamily="18" charset="0"/>
                            <a:ea typeface="Cambria Math" panose="02040503050406030204" pitchFamily="18" charset="0"/>
                            <a:cs typeface="Times New Roman" panose="02020603050405020304" pitchFamily="18" charset="0"/>
                          </a:rPr>
                          <m:t>𝜋</m:t>
                        </m:r>
                        <m:sSubSup>
                          <m:sSubSupPr>
                            <m:ctrlPr>
                              <a:rPr lang="fr-FR" i="1">
                                <a:latin typeface="Cambria Math" panose="02040503050406030204" pitchFamily="18" charset="0"/>
                                <a:ea typeface="Cambria Math" panose="02040503050406030204" pitchFamily="18" charset="0"/>
                                <a:cs typeface="Times New Roman" panose="02020603050405020304" pitchFamily="18" charset="0"/>
                              </a:rPr>
                            </m:ctrlPr>
                          </m:sSubSupPr>
                          <m:e>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r>
                              <a:rPr lang="fr-FR" i="1">
                                <a:latin typeface="Cambria Math" panose="02040503050406030204" pitchFamily="18" charset="0"/>
                                <a:ea typeface="Cambria Math" panose="02040503050406030204" pitchFamily="18" charset="0"/>
                                <a:cs typeface="Times New Roman" panose="02020603050405020304" pitchFamily="18" charset="0"/>
                              </a:rPr>
                              <m:t>(</m:t>
                            </m:r>
                            <m:f>
                              <m:fPr>
                                <m:ctrlPr>
                                  <a:rPr lang="fr-FR" i="1" smtClean="0">
                                    <a:latin typeface="Cambria Math" panose="02040503050406030204" pitchFamily="18" charset="0"/>
                                    <a:ea typeface="Cambria Math" panose="02040503050406030204" pitchFamily="18" charset="0"/>
                                    <a:cs typeface="Times New Roman" panose="02020603050405020304" pitchFamily="18" charset="0"/>
                                  </a:rPr>
                                </m:ctrlPr>
                              </m:fPr>
                              <m:num>
                                <m:sSup>
                                  <m:sSupPr>
                                    <m:ctrlPr>
                                      <a:rPr lang="fr-FR" i="1">
                                        <a:latin typeface="Cambria Math" panose="02040503050406030204" pitchFamily="18" charset="0"/>
                                        <a:ea typeface="Cambria Math" panose="02040503050406030204" pitchFamily="18" charset="0"/>
                                        <a:cs typeface="Times New Roman" panose="02020603050405020304" pitchFamily="18" charset="0"/>
                                      </a:rPr>
                                    </m:ctrlPr>
                                  </m:sSupPr>
                                  <m:e>
                                    <m:r>
                                      <a:rPr lang="fr-FR" i="1">
                                        <a:latin typeface="Cambria Math" panose="02040503050406030204" pitchFamily="18" charset="0"/>
                                        <a:ea typeface="Cambria Math" panose="02040503050406030204" pitchFamily="18" charset="0"/>
                                        <a:cs typeface="Times New Roman" panose="02020603050405020304" pitchFamily="18" charset="0"/>
                                      </a:rPr>
                                      <m:t>𝑟</m:t>
                                    </m:r>
                                  </m:e>
                                  <m:sup>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sup>
                                </m:sSup>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4</m:t>
                                </m:r>
                              </m:den>
                            </m:f>
                            <m:r>
                              <a:rPr lang="fr-FR" i="1">
                                <a:latin typeface="Cambria Math" panose="02040503050406030204" pitchFamily="18" charset="0"/>
                                <a:ea typeface="Cambria Math" panose="02040503050406030204" pitchFamily="18" charset="0"/>
                                <a:cs typeface="Times New Roman" panose="02020603050405020304" pitchFamily="18" charset="0"/>
                              </a:rPr>
                              <m:t>)</m:t>
                            </m:r>
                          </m:e>
                          <m:sub>
                            <m:r>
                              <a:rPr lang="fr-FR" i="1">
                                <a:latin typeface="Cambria Math" panose="02040503050406030204" pitchFamily="18" charset="0"/>
                                <a:ea typeface="Cambria Math" panose="02040503050406030204" pitchFamily="18" charset="0"/>
                                <a:cs typeface="Times New Roman" panose="02020603050405020304" pitchFamily="18" charset="0"/>
                              </a:rPr>
                              <m:t>0</m:t>
                            </m:r>
                          </m:sub>
                          <m:sup>
                            <m:r>
                              <a:rPr lang="fr-FR" i="1">
                                <a:latin typeface="Cambria Math" panose="02040503050406030204" pitchFamily="18" charset="0"/>
                                <a:ea typeface="Cambria Math" panose="02040503050406030204" pitchFamily="18" charset="0"/>
                                <a:cs typeface="Times New Roman" panose="02020603050405020304" pitchFamily="18" charset="0"/>
                              </a:rPr>
                              <m:t>𝑅</m:t>
                            </m:r>
                          </m:sup>
                        </m:sSubSup>
                      </m:e>
                    </m:nary>
                  </m:oMath>
                </a14:m>
                <a:r>
                  <a:rPr lang="fr-FR" dirty="0">
                    <a:latin typeface="Times New Roman" panose="02020603050405020304" pitchFamily="18" charset="0"/>
                    <a:cs typeface="Times New Roman" panose="02020603050405020304" pitchFamily="18" charset="0"/>
                  </a:rPr>
                  <a:t>=</a:t>
                </a:r>
                <a:r>
                  <a:rPr lang="fr-FR" dirty="0">
                    <a:ea typeface="Cambria Math" panose="02040503050406030204" pitchFamily="18" charset="0"/>
                    <a:cs typeface="Times New Roman" panose="02020603050405020304" pitchFamily="18" charset="0"/>
                  </a:rPr>
                  <a:t> </a:t>
                </a:r>
                <a14:m>
                  <m:oMath xmlns:m="http://schemas.openxmlformats.org/officeDocument/2006/math">
                    <m:f>
                      <m:fPr>
                        <m:ctrlPr>
                          <a:rPr lang="fr-FR" i="1" dirty="0">
                            <a:latin typeface="Cambria Math" panose="02040503050406030204" pitchFamily="18" charset="0"/>
                            <a:ea typeface="Cambria Math" panose="02040503050406030204" pitchFamily="18" charset="0"/>
                            <a:cs typeface="Times New Roman" panose="02020603050405020304" pitchFamily="18" charset="0"/>
                          </a:rPr>
                        </m:ctrlPr>
                      </m:fPr>
                      <m:num>
                        <m:r>
                          <a:rPr lang="fr-FR" i="1">
                            <a:latin typeface="Cambria Math" panose="02040503050406030204" pitchFamily="18" charset="0"/>
                            <a:ea typeface="Cambria Math" panose="02040503050406030204" pitchFamily="18" charset="0"/>
                            <a:cs typeface="Times New Roman" panose="02020603050405020304" pitchFamily="18" charset="0"/>
                          </a:rPr>
                          <m:t>𝜋</m:t>
                        </m:r>
                        <m:r>
                          <a:rPr lang="fr-FR" b="0" i="1" smtClean="0">
                            <a:latin typeface="Cambria Math" panose="02040503050406030204" pitchFamily="18" charset="0"/>
                            <a:ea typeface="Cambria Math" panose="02040503050406030204" pitchFamily="18" charset="0"/>
                            <a:cs typeface="Times New Roman" panose="02020603050405020304" pitchFamily="18" charset="0"/>
                          </a:rPr>
                          <m:t>²</m:t>
                        </m:r>
                      </m:num>
                      <m:den>
                        <m:r>
                          <a:rPr lang="fr-FR" b="0" i="1" smtClean="0">
                            <a:latin typeface="Cambria Math" panose="02040503050406030204" pitchFamily="18" charset="0"/>
                            <a:ea typeface="Cambria Math" panose="02040503050406030204" pitchFamily="18" charset="0"/>
                            <a:cs typeface="Times New Roman" panose="02020603050405020304" pitchFamily="18" charset="0"/>
                          </a:rPr>
                          <m:t>2</m:t>
                        </m:r>
                      </m:den>
                    </m:f>
                  </m:oMath>
                </a14:m>
                <a:r>
                  <a:rPr lang="fr-FR" dirty="0">
                    <a:latin typeface="Times New Roman" panose="02020603050405020304" pitchFamily="18" charset="0"/>
                    <a:cs typeface="Times New Roman" panose="02020603050405020304" pitchFamily="18" charset="0"/>
                  </a:rPr>
                  <a:t> R</a:t>
                </a:r>
                <a:r>
                  <a:rPr lang="fr-FR" baseline="30000" dirty="0">
                    <a:latin typeface="Times New Roman" panose="02020603050405020304" pitchFamily="18" charset="0"/>
                    <a:cs typeface="Times New Roman" panose="02020603050405020304" pitchFamily="18" charset="0"/>
                  </a:rPr>
                  <a:t>4</a:t>
                </a:r>
              </a:p>
              <a:p>
                <a:endParaRPr lang="fr-FR" dirty="0">
                  <a:latin typeface="Times New Roman" panose="02020603050405020304" pitchFamily="18" charset="0"/>
                  <a:cs typeface="Times New Roman" panose="02020603050405020304" pitchFamily="18" charset="0"/>
                </a:endParaRPr>
              </a:p>
            </p:txBody>
          </p:sp>
        </mc:Choice>
        <mc:Fallback xmlns="">
          <p:sp>
            <p:nvSpPr>
              <p:cNvPr id="3" name="Espace réservé du contenu 2">
                <a:extLst>
                  <a:ext uri="{FF2B5EF4-FFF2-40B4-BE49-F238E27FC236}">
                    <a16:creationId xmlns:a16="http://schemas.microsoft.com/office/drawing/2014/main" id="{3A1579BD-77CC-03CD-9459-21E84B7278CA}"/>
                  </a:ext>
                </a:extLst>
              </p:cNvPr>
              <p:cNvSpPr>
                <a:spLocks noGrp="1" noRot="1" noChangeAspect="1" noMove="1" noResize="1" noEditPoints="1" noAdjustHandles="1" noChangeArrowheads="1" noChangeShapeType="1" noTextEdit="1"/>
              </p:cNvSpPr>
              <p:nvPr>
                <p:ph idx="1"/>
              </p:nvPr>
            </p:nvSpPr>
            <p:spPr>
              <a:xfrm>
                <a:off x="81280" y="955040"/>
                <a:ext cx="11968480" cy="5902959"/>
              </a:xfrm>
              <a:blipFill>
                <a:blip r:embed="rId2"/>
                <a:stretch>
                  <a:fillRect l="-916" t="-2583"/>
                </a:stretch>
              </a:blipFill>
            </p:spPr>
            <p:txBody>
              <a:bodyPr/>
              <a:lstStyle/>
              <a:p>
                <a:r>
                  <a:rPr lang="fr-FR">
                    <a:noFill/>
                  </a:rPr>
                  <a:t> </a:t>
                </a:r>
              </a:p>
            </p:txBody>
          </p:sp>
        </mc:Fallback>
      </mc:AlternateContent>
    </p:spTree>
    <p:extLst>
      <p:ext uri="{BB962C8B-B14F-4D97-AF65-F5344CB8AC3E}">
        <p14:creationId xmlns:p14="http://schemas.microsoft.com/office/powerpoint/2010/main" val="8211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7565E6D6-4818-0797-BF04-EA86843DE031}"/>
              </a:ext>
            </a:extLst>
          </p:cNvPr>
          <p:cNvSpPr txBox="1"/>
          <p:nvPr/>
        </p:nvSpPr>
        <p:spPr>
          <a:xfrm>
            <a:off x="0" y="-30480"/>
            <a:ext cx="12192000" cy="7109639"/>
          </a:xfrm>
          <a:prstGeom prst="rect">
            <a:avLst/>
          </a:prstGeom>
          <a:noFill/>
        </p:spPr>
        <p:txBody>
          <a:bodyPr wrap="square">
            <a:spAutoFit/>
          </a:bodyPr>
          <a:lstStyle/>
          <a:p>
            <a:pPr algn="ctr"/>
            <a:r>
              <a:rPr lang="fr-FR" sz="4000" dirty="0">
                <a:latin typeface="Times New Roman" panose="02020603050405020304" pitchFamily="18" charset="0"/>
                <a:cs typeface="Times New Roman" panose="02020603050405020304" pitchFamily="18" charset="0"/>
              </a:rPr>
              <a:t>Exemple hypersphère en métrique Robertson Walker (RW) </a:t>
            </a:r>
          </a:p>
          <a:p>
            <a:pPr algn="just"/>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La métrique RW résulte de la contrainte que la section spatiale (3D) de l’espace-temps (4D) soit homogène et isotrope. Elle peut s’écrire:</a:t>
            </a:r>
          </a:p>
          <a:p>
            <a:pPr algn="just"/>
            <a:endParaRPr lang="fr-FR" sz="3200" dirty="0">
              <a:latin typeface="Times New Roman" panose="02020603050405020304" pitchFamily="18" charset="0"/>
              <a:cs typeface="Times New Roman" panose="02020603050405020304" pitchFamily="18" charset="0"/>
            </a:endParaRPr>
          </a:p>
          <a:p>
            <a:pPr algn="ctr"/>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+a²(t).[dr²/(1-kr²)+r²(d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 -dt² +a²(t).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²</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t, r, </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et </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 coordonnées (sphériques) par rapport à l'observateur local , où r est la coordonnée radiale </a:t>
            </a:r>
            <a:r>
              <a:rPr lang="fr-FR" sz="3200" dirty="0" err="1">
                <a:latin typeface="Times New Roman" panose="02020603050405020304" pitchFamily="18" charset="0"/>
                <a:cs typeface="Times New Roman" panose="02020603050405020304" pitchFamily="18" charset="0"/>
              </a:rPr>
              <a:t>co</a:t>
            </a:r>
            <a:r>
              <a:rPr lang="fr-FR" sz="3200" dirty="0">
                <a:latin typeface="Times New Roman" panose="02020603050405020304" pitchFamily="18" charset="0"/>
                <a:cs typeface="Times New Roman" panose="02020603050405020304" pitchFamily="18" charset="0"/>
              </a:rPr>
              <a:t>-mobile. Cette métrique a été déterminée sans utiliser l'équation d'Einstein. </a:t>
            </a:r>
          </a:p>
          <a:p>
            <a:r>
              <a:rPr lang="fr-FR" sz="3200" dirty="0">
                <a:latin typeface="Times New Roman" panose="02020603050405020304" pitchFamily="18" charset="0"/>
                <a:cs typeface="Times New Roman" panose="02020603050405020304" pitchFamily="18" charset="0"/>
              </a:rPr>
              <a:t>Le paramètre a(t) sera déterminé, en contraignant la métrique par l’équation d’Einstein, par sa valeur de la constante cosmologique </a:t>
            </a:r>
            <a:r>
              <a:rPr lang="el-GR" sz="3200" dirty="0">
                <a:latin typeface="Times New Roman" panose="02020603050405020304" pitchFamily="18" charset="0"/>
                <a:cs typeface="Times New Roman" panose="02020603050405020304" pitchFamily="18" charset="0"/>
              </a:rPr>
              <a:t>λ</a:t>
            </a:r>
            <a:r>
              <a:rPr lang="fr-FR" sz="3200" dirty="0">
                <a:latin typeface="Times New Roman" panose="02020603050405020304" pitchFamily="18" charset="0"/>
                <a:cs typeface="Times New Roman" panose="02020603050405020304" pitchFamily="18" charset="0"/>
              </a:rPr>
              <a:t> et du tenseur énergie impulsion T</a:t>
            </a:r>
            <a:r>
              <a:rPr lang="fr-FR" sz="3200" baseline="-25000" dirty="0">
                <a:latin typeface="Times New Roman" panose="02020603050405020304" pitchFamily="18" charset="0"/>
                <a:cs typeface="Times New Roman" panose="02020603050405020304" pitchFamily="18" charset="0"/>
              </a:rPr>
              <a:t>µ</a:t>
            </a:r>
            <a:r>
              <a:rPr lang="el-GR" sz="3200" baseline="-25000" dirty="0">
                <a:latin typeface="Times New Roman" panose="02020603050405020304" pitchFamily="18" charset="0"/>
                <a:cs typeface="Times New Roman" panose="02020603050405020304" pitchFamily="18" charset="0"/>
              </a:rPr>
              <a:t>ν</a:t>
            </a:r>
            <a:r>
              <a:rPr lang="fr-FR" sz="3200" baseline="-25000" dirty="0">
                <a:latin typeface="Times New Roman" panose="02020603050405020304" pitchFamily="18" charset="0"/>
                <a:cs typeface="Times New Roman" panose="02020603050405020304" pitchFamily="18" charset="0"/>
              </a:rPr>
              <a:t> </a:t>
            </a:r>
            <a:r>
              <a:rPr lang="fr-FR" sz="3200" dirty="0">
                <a:latin typeface="Times New Roman" panose="02020603050405020304" pitchFamily="18" charset="0"/>
                <a:cs typeface="Times New Roman" panose="02020603050405020304" pitchFamily="18" charset="0"/>
              </a:rPr>
              <a:t>, qui décrit la matière –impulsion de la configuration. Equations de Friedmann et Lemaître (pour </a:t>
            </a:r>
            <a:r>
              <a:rPr lang="el-GR" sz="3200" dirty="0">
                <a:latin typeface="Times New Roman" panose="02020603050405020304" pitchFamily="18" charset="0"/>
                <a:cs typeface="Times New Roman" panose="02020603050405020304" pitchFamily="18" charset="0"/>
              </a:rPr>
              <a:t>λ</a:t>
            </a:r>
            <a:r>
              <a:rPr lang="fr-FR" sz="3200" dirty="0">
                <a:latin typeface="Times New Roman" panose="02020603050405020304" pitchFamily="18" charset="0"/>
                <a:cs typeface="Times New Roman" panose="02020603050405020304" pitchFamily="18" charset="0"/>
              </a:rPr>
              <a:t> ≠0).</a:t>
            </a:r>
          </a:p>
        </p:txBody>
      </p:sp>
    </p:spTree>
    <p:extLst>
      <p:ext uri="{BB962C8B-B14F-4D97-AF65-F5344CB8AC3E}">
        <p14:creationId xmlns:p14="http://schemas.microsoft.com/office/powerpoint/2010/main" val="119254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4A4BF-0D9D-380D-2E90-A9B69C89CCE1}"/>
            </a:ext>
          </a:extLst>
        </p:cNvPr>
        <p:cNvGrpSpPr/>
        <p:nvPr/>
      </p:nvGrpSpPr>
      <p:grpSpPr>
        <a:xfrm>
          <a:off x="0" y="0"/>
          <a:ext cx="0" cy="0"/>
          <a:chOff x="0" y="0"/>
          <a:chExt cx="0" cy="0"/>
        </a:xfrm>
      </p:grpSpPr>
      <p:sp>
        <p:nvSpPr>
          <p:cNvPr id="5" name="ZoneTexte 4">
            <a:extLst>
              <a:ext uri="{FF2B5EF4-FFF2-40B4-BE49-F238E27FC236}">
                <a16:creationId xmlns:a16="http://schemas.microsoft.com/office/drawing/2014/main" id="{F6E6D293-4B75-6A7F-E14F-682579FA1013}"/>
              </a:ext>
            </a:extLst>
          </p:cNvPr>
          <p:cNvSpPr txBox="1"/>
          <p:nvPr/>
        </p:nvSpPr>
        <p:spPr>
          <a:xfrm>
            <a:off x="0" y="215751"/>
            <a:ext cx="12100560" cy="7417415"/>
          </a:xfrm>
          <a:prstGeom prst="rect">
            <a:avLst/>
          </a:prstGeom>
          <a:noFill/>
        </p:spPr>
        <p:txBody>
          <a:bodyPr wrap="square">
            <a:spAutoFit/>
          </a:bodyPr>
          <a:lstStyle/>
          <a:p>
            <a:pPr algn="just"/>
            <a:r>
              <a:rPr lang="fr-FR" sz="3200" dirty="0">
                <a:latin typeface="Times New Roman" panose="02020603050405020304" pitchFamily="18" charset="0"/>
                <a:cs typeface="Times New Roman" panose="02020603050405020304" pitchFamily="18" charset="0"/>
              </a:rPr>
              <a:t>Cette métrique dynamique, invariante par translation et rotation, mais pas par une transformation de Lorentz, définit une variété de type R*</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avec R ensemble des réels (temps), </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variété de type espace 3D à symétrie maximum fonction de : a(t) : facteur d'échelle qui décrit l'évolution temporelle de l'univers k : paramètre de courbure qui décrit sa géométrie spatiale: </a:t>
            </a:r>
          </a:p>
          <a:p>
            <a:pPr algn="just"/>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Rappelons qu'il y a 3 cas intéressants : k = - 1, k = 0, et k = + 1.</a:t>
            </a:r>
          </a:p>
          <a:p>
            <a:pPr algn="just"/>
            <a:endParaRPr lang="fr-FR" sz="3200" dirty="0">
              <a:latin typeface="Times New Roman" panose="02020603050405020304" pitchFamily="18" charset="0"/>
              <a:cs typeface="Times New Roman" panose="02020603050405020304" pitchFamily="18" charset="0"/>
            </a:endParaRPr>
          </a:p>
          <a:p>
            <a:pPr algn="just"/>
            <a:r>
              <a:rPr lang="fr-FR" sz="3200" dirty="0">
                <a:latin typeface="Times New Roman" panose="02020603050405020304" pitchFamily="18" charset="0"/>
                <a:cs typeface="Times New Roman" panose="02020603050405020304" pitchFamily="18" charset="0"/>
              </a:rPr>
              <a:t>Nous allons considérer une solution des équations de Friedmann pour un univers constitué uniquement de matière de type « poussière », de densité supérieure à la densité critique, (univers fermés) ce qui correspond à k = +1.</a:t>
            </a:r>
          </a:p>
          <a:p>
            <a:pPr algn="just"/>
            <a:r>
              <a:rPr lang="fr-FR" sz="3200" dirty="0">
                <a:latin typeface="Times New Roman" panose="02020603050405020304" pitchFamily="18" charset="0"/>
                <a:cs typeface="Times New Roman" panose="02020603050405020304" pitchFamily="18" charset="0"/>
              </a:rPr>
              <a:t> </a:t>
            </a: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69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593F08A-A5BA-B976-E458-223295A98AB6}"/>
              </a:ext>
            </a:extLst>
          </p:cNvPr>
          <p:cNvSpPr txBox="1"/>
          <p:nvPr/>
        </p:nvSpPr>
        <p:spPr>
          <a:xfrm>
            <a:off x="0" y="193638"/>
            <a:ext cx="12192000" cy="5509200"/>
          </a:xfrm>
          <a:prstGeom prst="rect">
            <a:avLst/>
          </a:prstGeom>
          <a:noFill/>
        </p:spPr>
        <p:txBody>
          <a:bodyPr wrap="square">
            <a:spAutoFit/>
          </a:bodyPr>
          <a:lstStyle/>
          <a:p>
            <a:r>
              <a:rPr lang="fr-FR" sz="3200" dirty="0">
                <a:latin typeface="Times New Roman" panose="02020603050405020304" pitchFamily="18" charset="0"/>
                <a:cs typeface="Times New Roman" panose="02020603050405020304" pitchFamily="18" charset="0"/>
              </a:rPr>
              <a:t>Dans ce cas, produisant une géométrie spatiale </a:t>
            </a:r>
            <a:r>
              <a:rPr lang="fr-FR" sz="3200" dirty="0" err="1">
                <a:latin typeface="Times New Roman" panose="02020603050405020304" pitchFamily="18" charset="0"/>
                <a:cs typeface="Times New Roman" panose="02020603050405020304" pitchFamily="18" charset="0"/>
              </a:rPr>
              <a:t>hypersphérique</a:t>
            </a:r>
            <a:r>
              <a:rPr lang="fr-FR" sz="3200" dirty="0">
                <a:latin typeface="Times New Roman" panose="02020603050405020304" pitchFamily="18" charset="0"/>
                <a:cs typeface="Times New Roman" panose="02020603050405020304" pitchFamily="18" charset="0"/>
              </a:rPr>
              <a:t> (fermée), on définit souvent r = sin</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  pour écrire la métrique sur </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qui devient:</a:t>
            </a:r>
          </a:p>
          <a:p>
            <a:endParaRPr lang="fr-FR" sz="3200" dirty="0">
              <a:latin typeface="Times New Roman" panose="02020603050405020304" pitchFamily="18" charset="0"/>
              <a:cs typeface="Times New Roman" panose="02020603050405020304" pitchFamily="18" charset="0"/>
            </a:endParaRPr>
          </a:p>
          <a:p>
            <a:r>
              <a:rPr lang="fr-FR" sz="3200" dirty="0" err="1">
                <a:latin typeface="Times New Roman" panose="02020603050405020304" pitchFamily="18" charset="0"/>
                <a:cs typeface="Times New Roman" panose="02020603050405020304" pitchFamily="18" charset="0"/>
              </a:rPr>
              <a:t>ds</a:t>
            </a:r>
            <a:r>
              <a:rPr lang="fr-FR" sz="3200" dirty="0">
                <a:latin typeface="Times New Roman" panose="02020603050405020304" pitchFamily="18" charset="0"/>
                <a:cs typeface="Times New Roman" panose="02020603050405020304" pitchFamily="18" charset="0"/>
              </a:rPr>
              <a:t>²= -dt² +a²(t).[d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 -dt² +a²(t).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²</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 d</a:t>
            </a:r>
            <a:r>
              <a:rPr lang="el-GR" sz="3200" dirty="0">
                <a:latin typeface="Times New Roman" panose="02020603050405020304" pitchFamily="18" charset="0"/>
                <a:cs typeface="Times New Roman" panose="02020603050405020304" pitchFamily="18" charset="0"/>
              </a:rPr>
              <a:t>σ</a:t>
            </a:r>
            <a:r>
              <a:rPr lang="fr-FR" sz="3200" dirty="0">
                <a:latin typeface="Times New Roman" panose="02020603050405020304" pitchFamily="18" charset="0"/>
                <a:cs typeface="Times New Roman" panose="02020603050405020304" pitchFamily="18" charset="0"/>
              </a:rPr>
              <a:t> ² = d</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² + sin²</a:t>
            </a:r>
            <a:r>
              <a:rPr lang="el-GR" sz="3200" dirty="0">
                <a:latin typeface="Times New Roman" panose="02020603050405020304" pitchFamily="18" charset="0"/>
                <a:cs typeface="Times New Roman" panose="02020603050405020304" pitchFamily="18" charset="0"/>
              </a:rPr>
              <a:t>χ</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Ω</a:t>
            </a:r>
            <a:r>
              <a:rPr lang="fr-FR" sz="3200" dirty="0">
                <a:latin typeface="Times New Roman" panose="02020603050405020304" pitchFamily="18" charset="0"/>
                <a:cs typeface="Times New Roman" panose="02020603050405020304" pitchFamily="18" charset="0"/>
              </a:rPr>
              <a:t> ², qui est la métrique d'une </a:t>
            </a:r>
            <a:r>
              <a:rPr lang="fr-FR" sz="3200" dirty="0" err="1">
                <a:latin typeface="Times New Roman" panose="02020603050405020304" pitchFamily="18" charset="0"/>
                <a:cs typeface="Times New Roman" panose="02020603050405020304" pitchFamily="18" charset="0"/>
              </a:rPr>
              <a:t>hyperphère</a:t>
            </a:r>
            <a:r>
              <a:rPr lang="fr-FR" sz="3200" dirty="0">
                <a:latin typeface="Times New Roman" panose="02020603050405020304" pitchFamily="18" charset="0"/>
                <a:cs typeface="Times New Roman" panose="02020603050405020304" pitchFamily="18" charset="0"/>
              </a:rPr>
              <a:t>.</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Où d</a:t>
            </a:r>
            <a:r>
              <a:rPr lang="el-GR" sz="3200" dirty="0">
                <a:latin typeface="Times New Roman" panose="02020603050405020304" pitchFamily="18" charset="0"/>
                <a:cs typeface="Times New Roman" panose="02020603050405020304" pitchFamily="18" charset="0"/>
              </a:rPr>
              <a:t>Ω</a:t>
            </a:r>
            <a:r>
              <a:rPr lang="fr-FR" sz="3200" dirty="0">
                <a:latin typeface="Times New Roman" panose="02020603050405020304" pitchFamily="18" charset="0"/>
                <a:cs typeface="Times New Roman" panose="02020603050405020304" pitchFamily="18" charset="0"/>
              </a:rPr>
              <a:t> ² = d</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 ²+sin²</a:t>
            </a:r>
            <a:r>
              <a:rPr lang="el-GR" sz="3200" dirty="0">
                <a:latin typeface="Times New Roman" panose="02020603050405020304" pitchFamily="18" charset="0"/>
                <a:cs typeface="Times New Roman" panose="02020603050405020304" pitchFamily="18" charset="0"/>
              </a:rPr>
              <a:t>θ</a:t>
            </a:r>
            <a:r>
              <a:rPr lang="fr-FR" sz="3200" dirty="0">
                <a:latin typeface="Times New Roman" panose="02020603050405020304" pitchFamily="18" charset="0"/>
                <a:cs typeface="Times New Roman" panose="02020603050405020304" pitchFamily="18" charset="0"/>
              </a:rPr>
              <a:t>.d</a:t>
            </a:r>
            <a:r>
              <a:rPr lang="el-GR" sz="3200" dirty="0">
                <a:latin typeface="Times New Roman" panose="02020603050405020304" pitchFamily="18" charset="0"/>
                <a:cs typeface="Times New Roman" panose="02020603050405020304" pitchFamily="18" charset="0"/>
              </a:rPr>
              <a:t>φ</a:t>
            </a:r>
            <a:r>
              <a:rPr lang="fr-FR" sz="3200" dirty="0">
                <a:latin typeface="Times New Roman" panose="02020603050405020304" pitchFamily="18" charset="0"/>
                <a:cs typeface="Times New Roman" panose="02020603050405020304" pitchFamily="18" charset="0"/>
              </a:rPr>
              <a:t> ², est la métrique sur une surface sphérique (2D).</a:t>
            </a:r>
          </a:p>
          <a:p>
            <a:endParaRPr lang="fr-FR"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La valeur de a(t) donnée par les équations de Friedmann dans ce cas, est sous forme paramétrique et va s’exprimer par les équations suivantes: </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77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722</TotalTime>
  <Words>2603</Words>
  <Application>Microsoft Office PowerPoint</Application>
  <PresentationFormat>Grand écran</PresentationFormat>
  <Paragraphs>150</Paragraphs>
  <Slides>19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Algerian</vt:lpstr>
      <vt:lpstr>Arial</vt:lpstr>
      <vt:lpstr>Calibri</vt:lpstr>
      <vt:lpstr>Calibri Light</vt:lpstr>
      <vt:lpstr>Cambria Math</vt:lpstr>
      <vt:lpstr>Times New Roman</vt:lpstr>
      <vt:lpstr>Thème Office</vt:lpstr>
      <vt:lpstr>Sphères &amp;  Hypersphères</vt:lpstr>
      <vt:lpstr>La sphère comme paradigme pour l’hypersphère 3D</vt:lpstr>
      <vt:lpstr>La sphère comme paradigme pour l’hypersphère 3D</vt:lpstr>
      <vt:lpstr>Présentation PowerPoint</vt:lpstr>
      <vt:lpstr>Présentation PowerPoint</vt:lpstr>
      <vt:lpstr>La sphère comme paradigme pour l’hypersphère 3D</vt:lpstr>
      <vt:lpstr>Présentation PowerPoint</vt:lpstr>
      <vt:lpstr>Présentation PowerPoint</vt:lpstr>
      <vt:lpstr>Présentation PowerPoint</vt:lpstr>
      <vt:lpstr>Présentation PowerPoint</vt:lpstr>
      <vt:lpstr>Présentation PowerPoint</vt:lpstr>
      <vt:lpstr>Présentation PowerPoint</vt:lpstr>
      <vt:lpstr>Annexe: le paramètre dynamique de la solution</vt:lpstr>
      <vt:lpstr>Annexe: le paramètre dynamique de la solution</vt:lpstr>
      <vt:lpstr>Phénoméne différent: Espace-temps de De Sitter</vt:lpstr>
      <vt:lpstr>L’espace-temps de De Sitter</vt:lpstr>
      <vt:lpstr>L’espace-temps de De Sitter</vt:lpstr>
      <vt:lpstr>L’espace-temps de De Sitter</vt:lpstr>
      <vt:lpstr>Annexe: le paramètre dynamique de la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jacques Fric</dc:creator>
  <cp:lastModifiedBy>jacques Fric</cp:lastModifiedBy>
  <cp:revision>42</cp:revision>
  <dcterms:created xsi:type="dcterms:W3CDTF">2025-08-21T09:38:57Z</dcterms:created>
  <dcterms:modified xsi:type="dcterms:W3CDTF">2025-09-17T12:43:34Z</dcterms:modified>
</cp:coreProperties>
</file>